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vml" ContentType="application/vnd.openxmlformats-officedocument.vmlDrawing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bin" ContentType="application/vnd.openxmlformats-officedocument.oleObject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Default Extension="emf" ContentType="image/x-emf"/>
  <Default Extension="jpeg" ContentType="image/jpe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9" r:id="rId1"/>
  </p:sldMasterIdLst>
  <p:notesMasterIdLst>
    <p:notesMasterId r:id="rId37"/>
  </p:notesMasterIdLst>
  <p:sldIdLst>
    <p:sldId id="781" r:id="rId2"/>
    <p:sldId id="782" r:id="rId3"/>
    <p:sldId id="783" r:id="rId4"/>
    <p:sldId id="784" r:id="rId5"/>
    <p:sldId id="787" r:id="rId6"/>
    <p:sldId id="788" r:id="rId7"/>
    <p:sldId id="789" r:id="rId8"/>
    <p:sldId id="806" r:id="rId9"/>
    <p:sldId id="790" r:id="rId10"/>
    <p:sldId id="791" r:id="rId11"/>
    <p:sldId id="797" r:id="rId12"/>
    <p:sldId id="792" r:id="rId13"/>
    <p:sldId id="795" r:id="rId14"/>
    <p:sldId id="805" r:id="rId15"/>
    <p:sldId id="804" r:id="rId16"/>
    <p:sldId id="799" r:id="rId17"/>
    <p:sldId id="800" r:id="rId18"/>
    <p:sldId id="801" r:id="rId19"/>
    <p:sldId id="802" r:id="rId20"/>
    <p:sldId id="803" r:id="rId21"/>
    <p:sldId id="794" r:id="rId22"/>
    <p:sldId id="823" r:id="rId23"/>
    <p:sldId id="807" r:id="rId24"/>
    <p:sldId id="818" r:id="rId25"/>
    <p:sldId id="819" r:id="rId26"/>
    <p:sldId id="820" r:id="rId27"/>
    <p:sldId id="811" r:id="rId28"/>
    <p:sldId id="829" r:id="rId29"/>
    <p:sldId id="815" r:id="rId30"/>
    <p:sldId id="816" r:id="rId31"/>
    <p:sldId id="821" r:id="rId32"/>
    <p:sldId id="822" r:id="rId33"/>
    <p:sldId id="827" r:id="rId34"/>
    <p:sldId id="828" r:id="rId35"/>
    <p:sldId id="830" r:id="rId36"/>
  </p:sldIdLst>
  <p:sldSz cx="9144000" cy="6858000" type="screen4x3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sz="2000" b="1" kern="1200">
        <a:solidFill>
          <a:schemeClr val="tx1"/>
        </a:solidFill>
        <a:latin typeface="Times New Roman" pitchFamily="18" charset="0"/>
        <a:ea typeface="楷体_GB2312" pitchFamily="49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000" b="1" kern="1200">
        <a:solidFill>
          <a:schemeClr val="tx1"/>
        </a:solidFill>
        <a:latin typeface="Times New Roman" pitchFamily="18" charset="0"/>
        <a:ea typeface="楷体_GB2312" pitchFamily="49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000" b="1" kern="1200">
        <a:solidFill>
          <a:schemeClr val="tx1"/>
        </a:solidFill>
        <a:latin typeface="Times New Roman" pitchFamily="18" charset="0"/>
        <a:ea typeface="楷体_GB2312" pitchFamily="49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000" b="1" kern="1200">
        <a:solidFill>
          <a:schemeClr val="tx1"/>
        </a:solidFill>
        <a:latin typeface="Times New Roman" pitchFamily="18" charset="0"/>
        <a:ea typeface="楷体_GB2312" pitchFamily="49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000" b="1" kern="1200">
        <a:solidFill>
          <a:schemeClr val="tx1"/>
        </a:solidFill>
        <a:latin typeface="Times New Roman" pitchFamily="18" charset="0"/>
        <a:ea typeface="楷体_GB2312" pitchFamily="49" charset="-122"/>
        <a:cs typeface="+mn-cs"/>
      </a:defRPr>
    </a:lvl5pPr>
    <a:lvl6pPr marL="2286000" algn="l" defTabSz="914400" rtl="0" eaLnBrk="1" latinLnBrk="0" hangingPunct="1">
      <a:defRPr sz="2000" b="1" kern="1200">
        <a:solidFill>
          <a:schemeClr val="tx1"/>
        </a:solidFill>
        <a:latin typeface="Times New Roman" pitchFamily="18" charset="0"/>
        <a:ea typeface="楷体_GB2312" pitchFamily="49" charset="-122"/>
        <a:cs typeface="+mn-cs"/>
      </a:defRPr>
    </a:lvl6pPr>
    <a:lvl7pPr marL="2743200" algn="l" defTabSz="914400" rtl="0" eaLnBrk="1" latinLnBrk="0" hangingPunct="1">
      <a:defRPr sz="2000" b="1" kern="1200">
        <a:solidFill>
          <a:schemeClr val="tx1"/>
        </a:solidFill>
        <a:latin typeface="Times New Roman" pitchFamily="18" charset="0"/>
        <a:ea typeface="楷体_GB2312" pitchFamily="49" charset="-122"/>
        <a:cs typeface="+mn-cs"/>
      </a:defRPr>
    </a:lvl7pPr>
    <a:lvl8pPr marL="3200400" algn="l" defTabSz="914400" rtl="0" eaLnBrk="1" latinLnBrk="0" hangingPunct="1">
      <a:defRPr sz="2000" b="1" kern="1200">
        <a:solidFill>
          <a:schemeClr val="tx1"/>
        </a:solidFill>
        <a:latin typeface="Times New Roman" pitchFamily="18" charset="0"/>
        <a:ea typeface="楷体_GB2312" pitchFamily="49" charset="-122"/>
        <a:cs typeface="+mn-cs"/>
      </a:defRPr>
    </a:lvl8pPr>
    <a:lvl9pPr marL="3657600" algn="l" defTabSz="914400" rtl="0" eaLnBrk="1" latinLnBrk="0" hangingPunct="1">
      <a:defRPr sz="2000" b="1" kern="1200">
        <a:solidFill>
          <a:schemeClr val="tx1"/>
        </a:solidFill>
        <a:latin typeface="Times New Roman" pitchFamily="18" charset="0"/>
        <a:ea typeface="楷体_GB2312" pitchFamily="49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00"/>
    <a:srgbClr val="0033CC"/>
    <a:srgbClr val="CC3300"/>
    <a:srgbClr val="CC0066"/>
    <a:srgbClr val="FFCC99"/>
    <a:srgbClr val="FF9900"/>
    <a:srgbClr val="008000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536" autoAdjust="0"/>
    <p:restoredTop sz="94745" autoAdjust="0"/>
  </p:normalViewPr>
  <p:slideViewPr>
    <p:cSldViewPr>
      <p:cViewPr varScale="1">
        <p:scale>
          <a:sx n="108" d="100"/>
          <a:sy n="108" d="100"/>
        </p:scale>
        <p:origin x="-1044" y="-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36868100" cy="368681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drawings/_rels/vmlDrawing1.vml.rels><?xml version="1.0" encoding="UTF-8" standalone="yes"?>
<Relationships xmlns="http://schemas.openxmlformats.org/package/2006/relationships"><Relationship Id="rId8" Type="http://schemas.openxmlformats.org/officeDocument/2006/relationships/image" Target="../media/image8.wmf"/><Relationship Id="rId3" Type="http://schemas.openxmlformats.org/officeDocument/2006/relationships/image" Target="../media/image3.wmf"/><Relationship Id="rId7" Type="http://schemas.openxmlformats.org/officeDocument/2006/relationships/image" Target="../media/image7.wmf"/><Relationship Id="rId2" Type="http://schemas.openxmlformats.org/officeDocument/2006/relationships/image" Target="../media/image2.wmf"/><Relationship Id="rId1" Type="http://schemas.openxmlformats.org/officeDocument/2006/relationships/image" Target="../media/image1.wmf"/><Relationship Id="rId6" Type="http://schemas.openxmlformats.org/officeDocument/2006/relationships/image" Target="../media/image6.wmf"/><Relationship Id="rId11" Type="http://schemas.openxmlformats.org/officeDocument/2006/relationships/image" Target="../media/image11.wmf"/><Relationship Id="rId5" Type="http://schemas.openxmlformats.org/officeDocument/2006/relationships/image" Target="../media/image5.wmf"/><Relationship Id="rId10" Type="http://schemas.openxmlformats.org/officeDocument/2006/relationships/image" Target="../media/image10.wmf"/><Relationship Id="rId4" Type="http://schemas.openxmlformats.org/officeDocument/2006/relationships/image" Target="../media/image4.wmf"/><Relationship Id="rId9" Type="http://schemas.openxmlformats.org/officeDocument/2006/relationships/image" Target="../media/image9.wmf"/></Relationships>
</file>

<file path=ppt/drawings/_rels/vmlDrawing10.v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wmf"/><Relationship Id="rId3" Type="http://schemas.openxmlformats.org/officeDocument/2006/relationships/image" Target="../media/image73.wmf"/><Relationship Id="rId7" Type="http://schemas.openxmlformats.org/officeDocument/2006/relationships/image" Target="../media/image101.wmf"/><Relationship Id="rId2" Type="http://schemas.openxmlformats.org/officeDocument/2006/relationships/image" Target="../media/image12.wmf"/><Relationship Id="rId1" Type="http://schemas.openxmlformats.org/officeDocument/2006/relationships/image" Target="../media/image98.wmf"/><Relationship Id="rId6" Type="http://schemas.openxmlformats.org/officeDocument/2006/relationships/image" Target="../media/image100.wmf"/><Relationship Id="rId5" Type="http://schemas.openxmlformats.org/officeDocument/2006/relationships/image" Target="../media/image99.wmf"/><Relationship Id="rId4" Type="http://schemas.openxmlformats.org/officeDocument/2006/relationships/image" Target="../media/image74.wmf"/><Relationship Id="rId9" Type="http://schemas.openxmlformats.org/officeDocument/2006/relationships/image" Target="../media/image103.w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wmf"/><Relationship Id="rId7" Type="http://schemas.openxmlformats.org/officeDocument/2006/relationships/image" Target="../media/image109.wmf"/><Relationship Id="rId2" Type="http://schemas.openxmlformats.org/officeDocument/2006/relationships/image" Target="../media/image105.wmf"/><Relationship Id="rId1" Type="http://schemas.openxmlformats.org/officeDocument/2006/relationships/image" Target="../media/image104.wmf"/><Relationship Id="rId6" Type="http://schemas.openxmlformats.org/officeDocument/2006/relationships/image" Target="../media/image108.wmf"/><Relationship Id="rId5" Type="http://schemas.openxmlformats.org/officeDocument/2006/relationships/image" Target="../media/image107.wmf"/><Relationship Id="rId4" Type="http://schemas.openxmlformats.org/officeDocument/2006/relationships/image" Target="../media/image106.wmf"/></Relationships>
</file>

<file path=ppt/drawings/_rels/vmlDrawing12.v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wmf"/><Relationship Id="rId3" Type="http://schemas.openxmlformats.org/officeDocument/2006/relationships/image" Target="../media/image106.wmf"/><Relationship Id="rId7" Type="http://schemas.openxmlformats.org/officeDocument/2006/relationships/image" Target="../media/image110.wmf"/><Relationship Id="rId2" Type="http://schemas.openxmlformats.org/officeDocument/2006/relationships/image" Target="../media/image102.wmf"/><Relationship Id="rId1" Type="http://schemas.openxmlformats.org/officeDocument/2006/relationships/image" Target="../media/image105.wmf"/><Relationship Id="rId6" Type="http://schemas.openxmlformats.org/officeDocument/2006/relationships/image" Target="../media/image109.wmf"/><Relationship Id="rId5" Type="http://schemas.openxmlformats.org/officeDocument/2006/relationships/image" Target="../media/image108.wmf"/><Relationship Id="rId10" Type="http://schemas.openxmlformats.org/officeDocument/2006/relationships/image" Target="../media/image113.wmf"/><Relationship Id="rId4" Type="http://schemas.openxmlformats.org/officeDocument/2006/relationships/image" Target="../media/image107.wmf"/><Relationship Id="rId9" Type="http://schemas.openxmlformats.org/officeDocument/2006/relationships/image" Target="../media/image112.wmf"/></Relationships>
</file>

<file path=ppt/drawings/_rels/vmlDrawing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wmf"/><Relationship Id="rId7" Type="http://schemas.openxmlformats.org/officeDocument/2006/relationships/image" Target="../media/image118.wmf"/><Relationship Id="rId2" Type="http://schemas.openxmlformats.org/officeDocument/2006/relationships/image" Target="../media/image103.wmf"/><Relationship Id="rId1" Type="http://schemas.openxmlformats.org/officeDocument/2006/relationships/image" Target="../media/image102.wmf"/><Relationship Id="rId6" Type="http://schemas.openxmlformats.org/officeDocument/2006/relationships/image" Target="../media/image117.wmf"/><Relationship Id="rId5" Type="http://schemas.openxmlformats.org/officeDocument/2006/relationships/image" Target="../media/image116.wmf"/><Relationship Id="rId4" Type="http://schemas.openxmlformats.org/officeDocument/2006/relationships/image" Target="../media/image115.wmf"/></Relationships>
</file>

<file path=ppt/drawings/_rels/vmlDrawing1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wmf"/><Relationship Id="rId2" Type="http://schemas.openxmlformats.org/officeDocument/2006/relationships/image" Target="../media/image119.wmf"/><Relationship Id="rId1" Type="http://schemas.openxmlformats.org/officeDocument/2006/relationships/image" Target="../media/image102.wmf"/><Relationship Id="rId6" Type="http://schemas.openxmlformats.org/officeDocument/2006/relationships/image" Target="../media/image123.wmf"/><Relationship Id="rId5" Type="http://schemas.openxmlformats.org/officeDocument/2006/relationships/image" Target="../media/image122.wmf"/><Relationship Id="rId4" Type="http://schemas.openxmlformats.org/officeDocument/2006/relationships/image" Target="../media/image121.wmf"/></Relationships>
</file>

<file path=ppt/drawings/_rels/vmlDrawing15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image" Target="../media/image124.png"/></Relationships>
</file>

<file path=ppt/drawings/_rels/vmlDrawing16.vml.rels><?xml version="1.0" encoding="UTF-8" standalone="yes"?>
<Relationships xmlns="http://schemas.openxmlformats.org/package/2006/relationships"><Relationship Id="rId8" Type="http://schemas.openxmlformats.org/officeDocument/2006/relationships/image" Target="../media/image19.wmf"/><Relationship Id="rId13" Type="http://schemas.openxmlformats.org/officeDocument/2006/relationships/image" Target="../media/image24.wmf"/><Relationship Id="rId18" Type="http://schemas.openxmlformats.org/officeDocument/2006/relationships/image" Target="../media/image29.wmf"/><Relationship Id="rId3" Type="http://schemas.openxmlformats.org/officeDocument/2006/relationships/image" Target="../media/image14.wmf"/><Relationship Id="rId7" Type="http://schemas.openxmlformats.org/officeDocument/2006/relationships/image" Target="../media/image18.wmf"/><Relationship Id="rId12" Type="http://schemas.openxmlformats.org/officeDocument/2006/relationships/image" Target="../media/image23.wmf"/><Relationship Id="rId17" Type="http://schemas.openxmlformats.org/officeDocument/2006/relationships/image" Target="../media/image28.wmf"/><Relationship Id="rId2" Type="http://schemas.openxmlformats.org/officeDocument/2006/relationships/image" Target="../media/image13.wmf"/><Relationship Id="rId16" Type="http://schemas.openxmlformats.org/officeDocument/2006/relationships/image" Target="../media/image27.wmf"/><Relationship Id="rId1" Type="http://schemas.openxmlformats.org/officeDocument/2006/relationships/image" Target="../media/image12.wmf"/><Relationship Id="rId6" Type="http://schemas.openxmlformats.org/officeDocument/2006/relationships/image" Target="../media/image17.wmf"/><Relationship Id="rId11" Type="http://schemas.openxmlformats.org/officeDocument/2006/relationships/image" Target="../media/image22.wmf"/><Relationship Id="rId5" Type="http://schemas.openxmlformats.org/officeDocument/2006/relationships/image" Target="../media/image16.wmf"/><Relationship Id="rId15" Type="http://schemas.openxmlformats.org/officeDocument/2006/relationships/image" Target="../media/image26.wmf"/><Relationship Id="rId10" Type="http://schemas.openxmlformats.org/officeDocument/2006/relationships/image" Target="../media/image21.wmf"/><Relationship Id="rId4" Type="http://schemas.openxmlformats.org/officeDocument/2006/relationships/image" Target="../media/image15.wmf"/><Relationship Id="rId9" Type="http://schemas.openxmlformats.org/officeDocument/2006/relationships/image" Target="../media/image20.wmf"/><Relationship Id="rId14" Type="http://schemas.openxmlformats.org/officeDocument/2006/relationships/image" Target="../media/image25.wmf"/></Relationships>
</file>

<file path=ppt/drawings/_rels/vmlDrawing17.vml.rels><?xml version="1.0" encoding="UTF-8" standalone="yes"?>
<Relationships xmlns="http://schemas.openxmlformats.org/package/2006/relationships"><Relationship Id="rId3" Type="http://schemas.openxmlformats.org/officeDocument/2006/relationships/image" Target="../media/image33.wmf"/><Relationship Id="rId2" Type="http://schemas.openxmlformats.org/officeDocument/2006/relationships/image" Target="../media/image18.wmf"/><Relationship Id="rId1" Type="http://schemas.openxmlformats.org/officeDocument/2006/relationships/image" Target="../media/image17.wmf"/><Relationship Id="rId5" Type="http://schemas.openxmlformats.org/officeDocument/2006/relationships/image" Target="../media/image44.wmf"/><Relationship Id="rId4" Type="http://schemas.openxmlformats.org/officeDocument/2006/relationships/image" Target="../media/image43.wmf"/></Relationships>
</file>

<file path=ppt/drawings/_rels/vmlDrawing18.vml.rels><?xml version="1.0" encoding="UTF-8" standalone="yes"?>
<Relationships xmlns="http://schemas.openxmlformats.org/package/2006/relationships"><Relationship Id="rId8" Type="http://schemas.openxmlformats.org/officeDocument/2006/relationships/image" Target="../media/image56.wmf"/><Relationship Id="rId3" Type="http://schemas.openxmlformats.org/officeDocument/2006/relationships/image" Target="../media/image35.wmf"/><Relationship Id="rId7" Type="http://schemas.openxmlformats.org/officeDocument/2006/relationships/image" Target="../media/image55.wmf"/><Relationship Id="rId2" Type="http://schemas.openxmlformats.org/officeDocument/2006/relationships/image" Target="../media/image51.wmf"/><Relationship Id="rId1" Type="http://schemas.openxmlformats.org/officeDocument/2006/relationships/image" Target="../media/image50.wmf"/><Relationship Id="rId6" Type="http://schemas.openxmlformats.org/officeDocument/2006/relationships/image" Target="../media/image54.wmf"/><Relationship Id="rId5" Type="http://schemas.openxmlformats.org/officeDocument/2006/relationships/image" Target="../media/image53.wmf"/><Relationship Id="rId4" Type="http://schemas.openxmlformats.org/officeDocument/2006/relationships/image" Target="../media/image52.w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4.wmf"/></Relationships>
</file>

<file path=ppt/drawings/_rels/vmlDrawing2.vml.rels><?xml version="1.0" encoding="UTF-8" standalone="yes"?>
<Relationships xmlns="http://schemas.openxmlformats.org/package/2006/relationships"><Relationship Id="rId8" Type="http://schemas.openxmlformats.org/officeDocument/2006/relationships/image" Target="../media/image19.wmf"/><Relationship Id="rId13" Type="http://schemas.openxmlformats.org/officeDocument/2006/relationships/image" Target="../media/image24.wmf"/><Relationship Id="rId18" Type="http://schemas.openxmlformats.org/officeDocument/2006/relationships/image" Target="../media/image29.wmf"/><Relationship Id="rId3" Type="http://schemas.openxmlformats.org/officeDocument/2006/relationships/image" Target="../media/image14.wmf"/><Relationship Id="rId7" Type="http://schemas.openxmlformats.org/officeDocument/2006/relationships/image" Target="../media/image18.wmf"/><Relationship Id="rId12" Type="http://schemas.openxmlformats.org/officeDocument/2006/relationships/image" Target="../media/image23.wmf"/><Relationship Id="rId17" Type="http://schemas.openxmlformats.org/officeDocument/2006/relationships/image" Target="../media/image28.wmf"/><Relationship Id="rId2" Type="http://schemas.openxmlformats.org/officeDocument/2006/relationships/image" Target="../media/image13.wmf"/><Relationship Id="rId16" Type="http://schemas.openxmlformats.org/officeDocument/2006/relationships/image" Target="../media/image27.wmf"/><Relationship Id="rId1" Type="http://schemas.openxmlformats.org/officeDocument/2006/relationships/image" Target="../media/image12.wmf"/><Relationship Id="rId6" Type="http://schemas.openxmlformats.org/officeDocument/2006/relationships/image" Target="../media/image17.wmf"/><Relationship Id="rId11" Type="http://schemas.openxmlformats.org/officeDocument/2006/relationships/image" Target="../media/image22.wmf"/><Relationship Id="rId5" Type="http://schemas.openxmlformats.org/officeDocument/2006/relationships/image" Target="../media/image16.wmf"/><Relationship Id="rId15" Type="http://schemas.openxmlformats.org/officeDocument/2006/relationships/image" Target="../media/image26.wmf"/><Relationship Id="rId10" Type="http://schemas.openxmlformats.org/officeDocument/2006/relationships/image" Target="../media/image21.wmf"/><Relationship Id="rId4" Type="http://schemas.openxmlformats.org/officeDocument/2006/relationships/image" Target="../media/image15.wmf"/><Relationship Id="rId9" Type="http://schemas.openxmlformats.org/officeDocument/2006/relationships/image" Target="../media/image20.wmf"/><Relationship Id="rId14" Type="http://schemas.openxmlformats.org/officeDocument/2006/relationships/image" Target="../media/image25.wmf"/></Relationships>
</file>

<file path=ppt/drawings/_rels/vmlDrawing20.v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wmf"/><Relationship Id="rId3" Type="http://schemas.openxmlformats.org/officeDocument/2006/relationships/image" Target="../media/image73.wmf"/><Relationship Id="rId7" Type="http://schemas.openxmlformats.org/officeDocument/2006/relationships/image" Target="../media/image101.wmf"/><Relationship Id="rId2" Type="http://schemas.openxmlformats.org/officeDocument/2006/relationships/image" Target="../media/image12.wmf"/><Relationship Id="rId1" Type="http://schemas.openxmlformats.org/officeDocument/2006/relationships/image" Target="../media/image98.wmf"/><Relationship Id="rId6" Type="http://schemas.openxmlformats.org/officeDocument/2006/relationships/image" Target="../media/image100.wmf"/><Relationship Id="rId5" Type="http://schemas.openxmlformats.org/officeDocument/2006/relationships/image" Target="../media/image99.wmf"/><Relationship Id="rId4" Type="http://schemas.openxmlformats.org/officeDocument/2006/relationships/image" Target="../media/image74.wmf"/><Relationship Id="rId9" Type="http://schemas.openxmlformats.org/officeDocument/2006/relationships/image" Target="../media/image103.wmf"/></Relationships>
</file>

<file path=ppt/drawings/_rels/vmlDrawing2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emf"/><Relationship Id="rId1" Type="http://schemas.openxmlformats.org/officeDocument/2006/relationships/image" Target="../media/image138.emf"/></Relationships>
</file>

<file path=ppt/drawings/_rels/vmlDrawing22.v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wmf"/><Relationship Id="rId3" Type="http://schemas.openxmlformats.org/officeDocument/2006/relationships/image" Target="../media/image142.wmf"/><Relationship Id="rId7" Type="http://schemas.openxmlformats.org/officeDocument/2006/relationships/image" Target="../media/image146.wmf"/><Relationship Id="rId2" Type="http://schemas.openxmlformats.org/officeDocument/2006/relationships/image" Target="../media/image141.wmf"/><Relationship Id="rId1" Type="http://schemas.openxmlformats.org/officeDocument/2006/relationships/image" Target="../media/image139.emf"/><Relationship Id="rId6" Type="http://schemas.openxmlformats.org/officeDocument/2006/relationships/image" Target="../media/image145.wmf"/><Relationship Id="rId5" Type="http://schemas.openxmlformats.org/officeDocument/2006/relationships/image" Target="../media/image144.wmf"/><Relationship Id="rId4" Type="http://schemas.openxmlformats.org/officeDocument/2006/relationships/image" Target="../media/image143.wmf"/></Relationships>
</file>

<file path=ppt/drawings/_rels/vmlDrawing2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wmf"/><Relationship Id="rId2" Type="http://schemas.openxmlformats.org/officeDocument/2006/relationships/image" Target="../media/image118.wmf"/><Relationship Id="rId1" Type="http://schemas.openxmlformats.org/officeDocument/2006/relationships/image" Target="../media/image138.emf"/><Relationship Id="rId6" Type="http://schemas.openxmlformats.org/officeDocument/2006/relationships/image" Target="../media/image150.wmf"/><Relationship Id="rId5" Type="http://schemas.openxmlformats.org/officeDocument/2006/relationships/image" Target="../media/image149.wmf"/><Relationship Id="rId4" Type="http://schemas.openxmlformats.org/officeDocument/2006/relationships/image" Target="../media/image148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32.wmf"/><Relationship Id="rId2" Type="http://schemas.openxmlformats.org/officeDocument/2006/relationships/image" Target="../media/image18.wmf"/><Relationship Id="rId1" Type="http://schemas.openxmlformats.org/officeDocument/2006/relationships/image" Target="../media/image17.wmf"/><Relationship Id="rId6" Type="http://schemas.openxmlformats.org/officeDocument/2006/relationships/image" Target="../media/image35.wmf"/><Relationship Id="rId5" Type="http://schemas.openxmlformats.org/officeDocument/2006/relationships/image" Target="../media/image34.wmf"/><Relationship Id="rId4" Type="http://schemas.openxmlformats.org/officeDocument/2006/relationships/image" Target="../media/image33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33.wmf"/><Relationship Id="rId2" Type="http://schemas.openxmlformats.org/officeDocument/2006/relationships/image" Target="../media/image18.wmf"/><Relationship Id="rId1" Type="http://schemas.openxmlformats.org/officeDocument/2006/relationships/image" Target="../media/image17.wmf"/><Relationship Id="rId5" Type="http://schemas.openxmlformats.org/officeDocument/2006/relationships/image" Target="../media/image44.wmf"/><Relationship Id="rId4" Type="http://schemas.openxmlformats.org/officeDocument/2006/relationships/image" Target="../media/image43.wmf"/></Relationships>
</file>

<file path=ppt/drawings/_rels/vmlDrawing5.vml.rels><?xml version="1.0" encoding="UTF-8" standalone="yes"?>
<Relationships xmlns="http://schemas.openxmlformats.org/package/2006/relationships"><Relationship Id="rId8" Type="http://schemas.openxmlformats.org/officeDocument/2006/relationships/image" Target="../media/image56.wmf"/><Relationship Id="rId3" Type="http://schemas.openxmlformats.org/officeDocument/2006/relationships/image" Target="../media/image35.wmf"/><Relationship Id="rId7" Type="http://schemas.openxmlformats.org/officeDocument/2006/relationships/image" Target="../media/image55.wmf"/><Relationship Id="rId2" Type="http://schemas.openxmlformats.org/officeDocument/2006/relationships/image" Target="../media/image51.wmf"/><Relationship Id="rId1" Type="http://schemas.openxmlformats.org/officeDocument/2006/relationships/image" Target="../media/image50.wmf"/><Relationship Id="rId6" Type="http://schemas.openxmlformats.org/officeDocument/2006/relationships/image" Target="../media/image54.wmf"/><Relationship Id="rId5" Type="http://schemas.openxmlformats.org/officeDocument/2006/relationships/image" Target="../media/image53.wmf"/><Relationship Id="rId4" Type="http://schemas.openxmlformats.org/officeDocument/2006/relationships/image" Target="../media/image52.wmf"/></Relationships>
</file>

<file path=ppt/drawings/_rels/vmlDrawing6.vml.rels><?xml version="1.0" encoding="UTF-8" standalone="yes"?>
<Relationships xmlns="http://schemas.openxmlformats.org/package/2006/relationships"><Relationship Id="rId8" Type="http://schemas.openxmlformats.org/officeDocument/2006/relationships/image" Target="../media/image67.wmf"/><Relationship Id="rId3" Type="http://schemas.openxmlformats.org/officeDocument/2006/relationships/image" Target="../media/image62.wmf"/><Relationship Id="rId7" Type="http://schemas.openxmlformats.org/officeDocument/2006/relationships/image" Target="../media/image66.wmf"/><Relationship Id="rId2" Type="http://schemas.openxmlformats.org/officeDocument/2006/relationships/image" Target="../media/image61.wmf"/><Relationship Id="rId1" Type="http://schemas.openxmlformats.org/officeDocument/2006/relationships/image" Target="../media/image60.wmf"/><Relationship Id="rId6" Type="http://schemas.openxmlformats.org/officeDocument/2006/relationships/image" Target="../media/image65.wmf"/><Relationship Id="rId5" Type="http://schemas.openxmlformats.org/officeDocument/2006/relationships/image" Target="../media/image64.wmf"/><Relationship Id="rId4" Type="http://schemas.openxmlformats.org/officeDocument/2006/relationships/image" Target="../media/image63.wmf"/><Relationship Id="rId9" Type="http://schemas.openxmlformats.org/officeDocument/2006/relationships/image" Target="../media/image68.wmf"/></Relationships>
</file>

<file path=ppt/drawings/_rels/vmlDrawing7.vml.rels><?xml version="1.0" encoding="UTF-8" standalone="yes"?>
<Relationships xmlns="http://schemas.openxmlformats.org/package/2006/relationships"><Relationship Id="rId8" Type="http://schemas.openxmlformats.org/officeDocument/2006/relationships/image" Target="../media/image74.wmf"/><Relationship Id="rId3" Type="http://schemas.openxmlformats.org/officeDocument/2006/relationships/image" Target="../media/image71.wmf"/><Relationship Id="rId7" Type="http://schemas.openxmlformats.org/officeDocument/2006/relationships/image" Target="../media/image73.wmf"/><Relationship Id="rId2" Type="http://schemas.openxmlformats.org/officeDocument/2006/relationships/image" Target="../media/image70.wmf"/><Relationship Id="rId1" Type="http://schemas.openxmlformats.org/officeDocument/2006/relationships/image" Target="../media/image69.wmf"/><Relationship Id="rId6" Type="http://schemas.openxmlformats.org/officeDocument/2006/relationships/image" Target="../media/image61.wmf"/><Relationship Id="rId5" Type="http://schemas.openxmlformats.org/officeDocument/2006/relationships/image" Target="../media/image60.wmf"/><Relationship Id="rId10" Type="http://schemas.openxmlformats.org/officeDocument/2006/relationships/image" Target="../media/image76.wmf"/><Relationship Id="rId4" Type="http://schemas.openxmlformats.org/officeDocument/2006/relationships/image" Target="../media/image72.wmf"/><Relationship Id="rId9" Type="http://schemas.openxmlformats.org/officeDocument/2006/relationships/image" Target="../media/image75.wmf"/></Relationships>
</file>

<file path=ppt/drawings/_rels/vmlDrawing8.vml.rels><?xml version="1.0" encoding="UTF-8" standalone="yes"?>
<Relationships xmlns="http://schemas.openxmlformats.org/package/2006/relationships"><Relationship Id="rId8" Type="http://schemas.openxmlformats.org/officeDocument/2006/relationships/image" Target="../media/image83.wmf"/><Relationship Id="rId3" Type="http://schemas.openxmlformats.org/officeDocument/2006/relationships/image" Target="../media/image78.wmf"/><Relationship Id="rId7" Type="http://schemas.openxmlformats.org/officeDocument/2006/relationships/image" Target="../media/image82.wmf"/><Relationship Id="rId2" Type="http://schemas.openxmlformats.org/officeDocument/2006/relationships/image" Target="../media/image73.wmf"/><Relationship Id="rId1" Type="http://schemas.openxmlformats.org/officeDocument/2006/relationships/image" Target="../media/image77.wmf"/><Relationship Id="rId6" Type="http://schemas.openxmlformats.org/officeDocument/2006/relationships/image" Target="../media/image81.wmf"/><Relationship Id="rId5" Type="http://schemas.openxmlformats.org/officeDocument/2006/relationships/image" Target="../media/image80.wmf"/><Relationship Id="rId4" Type="http://schemas.openxmlformats.org/officeDocument/2006/relationships/image" Target="../media/image79.wmf"/><Relationship Id="rId9" Type="http://schemas.openxmlformats.org/officeDocument/2006/relationships/image" Target="../media/image84.wmf"/></Relationships>
</file>

<file path=ppt/drawings/_rels/vmlDrawing9.vml.rels><?xml version="1.0" encoding="UTF-8" standalone="yes"?>
<Relationships xmlns="http://schemas.openxmlformats.org/package/2006/relationships"><Relationship Id="rId8" Type="http://schemas.openxmlformats.org/officeDocument/2006/relationships/image" Target="../media/image95.wmf"/><Relationship Id="rId3" Type="http://schemas.openxmlformats.org/officeDocument/2006/relationships/image" Target="../media/image90.wmf"/><Relationship Id="rId7" Type="http://schemas.openxmlformats.org/officeDocument/2006/relationships/image" Target="../media/image94.wmf"/><Relationship Id="rId2" Type="http://schemas.openxmlformats.org/officeDocument/2006/relationships/image" Target="../media/image89.wmf"/><Relationship Id="rId1" Type="http://schemas.openxmlformats.org/officeDocument/2006/relationships/image" Target="../media/image88.wmf"/><Relationship Id="rId6" Type="http://schemas.openxmlformats.org/officeDocument/2006/relationships/image" Target="../media/image93.wmf"/><Relationship Id="rId5" Type="http://schemas.openxmlformats.org/officeDocument/2006/relationships/image" Target="../media/image92.wmf"/><Relationship Id="rId4" Type="http://schemas.openxmlformats.org/officeDocument/2006/relationships/image" Target="../media/image9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="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088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57700" name="Rectangle 4"/>
          <p:cNvSpPr>
            <a:spLocks noRo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89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2089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b="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089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fld id="{3C12C476-7353-4AAA-AC46-8BC53D675D6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17">
            <a:hlinkClick r:id="" action="ppaction://hlinkshowjump?jump=nextslide" highlightClick="1"/>
          </p:cNvPr>
          <p:cNvSpPr>
            <a:spLocks noChangeArrowheads="1"/>
          </p:cNvSpPr>
          <p:nvPr userDrawn="1"/>
        </p:nvSpPr>
        <p:spPr bwMode="auto">
          <a:xfrm rot="5400000">
            <a:off x="8763000" y="6477000"/>
            <a:ext cx="304800" cy="304800"/>
          </a:xfrm>
          <a:prstGeom prst="actionButtonForwardNext">
            <a:avLst/>
          </a:prstGeom>
          <a:solidFill>
            <a:srgbClr val="AD9579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191500" name="Rectangle 12"/>
          <p:cNvSpPr>
            <a:spLocks noGrp="1" noChangeArrowheads="1"/>
          </p:cNvSpPr>
          <p:nvPr>
            <p:ph type="ctrTitle"/>
          </p:nvPr>
        </p:nvSpPr>
        <p:spPr>
          <a:xfrm>
            <a:off x="990600" y="1628775"/>
            <a:ext cx="7772400" cy="1509713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91501" name="Rectangle 1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5" name="Rectangle 14"/>
          <p:cNvSpPr>
            <a:spLocks noGrp="1" noChangeArrowheads="1"/>
          </p:cNvSpPr>
          <p:nvPr>
            <p:ph type="dt" sz="half" idx="10"/>
          </p:nvPr>
        </p:nvSpPr>
        <p:spPr>
          <a:xfrm>
            <a:off x="990600" y="6248400"/>
            <a:ext cx="1905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5"/>
          <p:cNvSpPr>
            <a:spLocks noGrp="1" noChangeArrowheads="1"/>
          </p:cNvSpPr>
          <p:nvPr>
            <p:ph type="ftr" sz="quarter" idx="11"/>
          </p:nvPr>
        </p:nvSpPr>
        <p:spPr>
          <a:xfrm>
            <a:off x="3429000" y="6248400"/>
            <a:ext cx="28956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858000" y="6248400"/>
            <a:ext cx="1905000" cy="457200"/>
          </a:xfrm>
        </p:spPr>
        <p:txBody>
          <a:bodyPr/>
          <a:lstStyle>
            <a:lvl1pPr>
              <a:defRPr b="0">
                <a:solidFill>
                  <a:schemeClr val="bg2"/>
                </a:solidFill>
                <a:latin typeface="Tahoma" pitchFamily="34" charset="0"/>
              </a:defRPr>
            </a:lvl1pPr>
          </a:lstStyle>
          <a:p>
            <a:pPr>
              <a:defRPr/>
            </a:pPr>
            <a:fld id="{AA464103-0EA3-4BFD-9064-15FA2FF43C4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2060E52-5995-4A9E-808A-C78CCB7944E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19863" y="260350"/>
            <a:ext cx="1947862" cy="541178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74688" y="260350"/>
            <a:ext cx="5692775" cy="541178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52F1DD7-E617-4430-AD7E-CCD7002CCA6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4374916-9B0D-4E61-B920-8FEA0CDAB69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29F3CFD-6AC8-47A3-B694-0990906B5C0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85800" y="1557338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557338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DA4491E-ACA7-457F-B6DA-983A6867E57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E345F14-B73C-43F7-B596-EA578CB57EE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130DB34-2E5D-46D9-967E-E78EB614012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53D1801-31AB-4A0B-8F94-4CC7532A5D3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61D1355-17B7-4E34-A7ED-A6C5F4B4D7D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8507028-CD8F-4085-B862-CFA8F4613F6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" Target="../slides/slide4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9"/>
          <p:cNvSpPr>
            <a:spLocks noGrp="1" noChangeArrowheads="1"/>
          </p:cNvSpPr>
          <p:nvPr>
            <p:ph type="title"/>
          </p:nvPr>
        </p:nvSpPr>
        <p:spPr bwMode="auto">
          <a:xfrm>
            <a:off x="674688" y="260350"/>
            <a:ext cx="7793037" cy="766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9571" name="Rectangle 10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557338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90475" name="Rectangle 11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162050" y="6243638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400" b="0">
                <a:latin typeface="Tahoma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90476" name="Rectangle 1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657600" y="6243638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400" b="0">
                <a:latin typeface="Tahoma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90477" name="Rectangle 1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877050" y="638175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400">
                <a:ea typeface="宋体" pitchFamily="2" charset="-122"/>
              </a:defRPr>
            </a:lvl1pPr>
          </a:lstStyle>
          <a:p>
            <a:pPr>
              <a:defRPr/>
            </a:pPr>
            <a:fld id="{E33CEAE9-64B7-4E18-BD29-F6D9043DC41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190478" name="AutoShape 14">
            <a:hlinkClick r:id="" action="ppaction://hlinkshowjump?jump=previousslide" highlightClick="1"/>
          </p:cNvPr>
          <p:cNvSpPr>
            <a:spLocks noChangeArrowheads="1"/>
          </p:cNvSpPr>
          <p:nvPr userDrawn="1"/>
        </p:nvSpPr>
        <p:spPr bwMode="auto">
          <a:xfrm rot="5400000">
            <a:off x="8763000" y="6096000"/>
            <a:ext cx="304800" cy="304800"/>
          </a:xfrm>
          <a:prstGeom prst="actionButtonBackPrevious">
            <a:avLst/>
          </a:prstGeom>
          <a:solidFill>
            <a:srgbClr val="AD9579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190479" name="AutoShape 15">
            <a:hlinkClick r:id="" action="ppaction://hlinkshowjump?jump=nextslide" highlightClick="1"/>
          </p:cNvPr>
          <p:cNvSpPr>
            <a:spLocks noChangeArrowheads="1"/>
          </p:cNvSpPr>
          <p:nvPr userDrawn="1"/>
        </p:nvSpPr>
        <p:spPr bwMode="auto">
          <a:xfrm rot="5400000">
            <a:off x="8763000" y="6477000"/>
            <a:ext cx="304800" cy="304800"/>
          </a:xfrm>
          <a:prstGeom prst="actionButtonForwardNext">
            <a:avLst/>
          </a:prstGeom>
          <a:solidFill>
            <a:srgbClr val="AD9579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190480" name="AutoShape 16">
            <a:hlinkClick r:id="rId13" action="ppaction://hlinksldjump" highlightClick="1"/>
          </p:cNvPr>
          <p:cNvSpPr>
            <a:spLocks noChangeArrowheads="1"/>
          </p:cNvSpPr>
          <p:nvPr userDrawn="1"/>
        </p:nvSpPr>
        <p:spPr bwMode="auto">
          <a:xfrm rot="5400000">
            <a:off x="8763000" y="76200"/>
            <a:ext cx="304800" cy="304800"/>
          </a:xfrm>
          <a:prstGeom prst="actionButtonBeginning">
            <a:avLst/>
          </a:prstGeom>
          <a:solidFill>
            <a:srgbClr val="AD9579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2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Times New Roman" pitchFamily="18" charset="0"/>
          <a:ea typeface="楷体_GB2312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Times New Roman" pitchFamily="18" charset="0"/>
          <a:ea typeface="楷体_GB2312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Times New Roman" pitchFamily="18" charset="0"/>
          <a:ea typeface="楷体_GB2312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Times New Roman" pitchFamily="18" charset="0"/>
          <a:ea typeface="楷体_GB2312" pitchFamily="49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Times New Roman" pitchFamily="18" charset="0"/>
          <a:ea typeface="楷体_GB2312" pitchFamily="49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Times New Roman" pitchFamily="18" charset="0"/>
          <a:ea typeface="楷体_GB2312" pitchFamily="49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Times New Roman" pitchFamily="18" charset="0"/>
          <a:ea typeface="楷体_GB2312" pitchFamily="49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Times New Roman" pitchFamily="18" charset="0"/>
          <a:ea typeface="楷体_GB2312" pitchFamily="49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itchFamily="2" charset="2"/>
        <a:buChar char="n"/>
        <a:defRPr sz="32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55000"/>
        <a:buFont typeface="Wingdings" pitchFamily="2" charset="2"/>
        <a:buChar char="n"/>
        <a:defRPr sz="2800" b="1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50000"/>
        <a:buFont typeface="Wingdings" pitchFamily="2" charset="2"/>
        <a:buChar char="n"/>
        <a:defRPr sz="2400" b="1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55000"/>
        <a:buFont typeface="Wingdings" pitchFamily="2" charset="2"/>
        <a:buChar char="n"/>
        <a:defRPr sz="2000" b="1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 b="1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 b="1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 b="1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 b="1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 b="1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4.bin"/><Relationship Id="rId3" Type="http://schemas.openxmlformats.org/officeDocument/2006/relationships/oleObject" Target="../embeddings/oleObject59.bin"/><Relationship Id="rId7" Type="http://schemas.openxmlformats.org/officeDocument/2006/relationships/oleObject" Target="../embeddings/oleObject63.bin"/><Relationship Id="rId12" Type="http://schemas.openxmlformats.org/officeDocument/2006/relationships/oleObject" Target="../embeddings/oleObject68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62.bin"/><Relationship Id="rId11" Type="http://schemas.openxmlformats.org/officeDocument/2006/relationships/oleObject" Target="../embeddings/oleObject67.bin"/><Relationship Id="rId5" Type="http://schemas.openxmlformats.org/officeDocument/2006/relationships/oleObject" Target="../embeddings/oleObject61.bin"/><Relationship Id="rId10" Type="http://schemas.openxmlformats.org/officeDocument/2006/relationships/oleObject" Target="../embeddings/oleObject66.bin"/><Relationship Id="rId4" Type="http://schemas.openxmlformats.org/officeDocument/2006/relationships/oleObject" Target="../embeddings/oleObject60.bin"/><Relationship Id="rId9" Type="http://schemas.openxmlformats.org/officeDocument/2006/relationships/oleObject" Target="../embeddings/oleObject65.bin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4.bin"/><Relationship Id="rId13" Type="http://schemas.openxmlformats.org/officeDocument/2006/relationships/slide" Target="slide19.xml"/><Relationship Id="rId3" Type="http://schemas.openxmlformats.org/officeDocument/2006/relationships/oleObject" Target="../embeddings/oleObject69.bin"/><Relationship Id="rId7" Type="http://schemas.openxmlformats.org/officeDocument/2006/relationships/oleObject" Target="../embeddings/oleObject73.bin"/><Relationship Id="rId12" Type="http://schemas.openxmlformats.org/officeDocument/2006/relationships/slide" Target="slide15.xm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72.bin"/><Relationship Id="rId11" Type="http://schemas.openxmlformats.org/officeDocument/2006/relationships/oleObject" Target="../embeddings/oleObject77.bin"/><Relationship Id="rId5" Type="http://schemas.openxmlformats.org/officeDocument/2006/relationships/oleObject" Target="../embeddings/oleObject71.bin"/><Relationship Id="rId10" Type="http://schemas.openxmlformats.org/officeDocument/2006/relationships/oleObject" Target="../embeddings/oleObject76.bin"/><Relationship Id="rId4" Type="http://schemas.openxmlformats.org/officeDocument/2006/relationships/oleObject" Target="../embeddings/oleObject70.bin"/><Relationship Id="rId9" Type="http://schemas.openxmlformats.org/officeDocument/2006/relationships/oleObject" Target="../embeddings/oleObject75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1.bin"/><Relationship Id="rId3" Type="http://schemas.openxmlformats.org/officeDocument/2006/relationships/image" Target="../media/image96.png"/><Relationship Id="rId7" Type="http://schemas.openxmlformats.org/officeDocument/2006/relationships/oleObject" Target="../embeddings/oleObject80.bin"/><Relationship Id="rId12" Type="http://schemas.openxmlformats.org/officeDocument/2006/relationships/oleObject" Target="../embeddings/oleObject8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79.bin"/><Relationship Id="rId11" Type="http://schemas.openxmlformats.org/officeDocument/2006/relationships/oleObject" Target="../embeddings/oleObject84.bin"/><Relationship Id="rId5" Type="http://schemas.openxmlformats.org/officeDocument/2006/relationships/oleObject" Target="../embeddings/oleObject78.bin"/><Relationship Id="rId10" Type="http://schemas.openxmlformats.org/officeDocument/2006/relationships/oleObject" Target="../embeddings/oleObject83.bin"/><Relationship Id="rId4" Type="http://schemas.openxmlformats.org/officeDocument/2006/relationships/image" Target="../media/image97.png"/><Relationship Id="rId9" Type="http://schemas.openxmlformats.org/officeDocument/2006/relationships/oleObject" Target="../embeddings/oleObject82.bin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8.xml"/><Relationship Id="rId7" Type="http://schemas.openxmlformats.org/officeDocument/2006/relationships/slide" Target="slide22.xml"/><Relationship Id="rId2" Type="http://schemas.openxmlformats.org/officeDocument/2006/relationships/slide" Target="slide5.xml"/><Relationship Id="rId1" Type="http://schemas.openxmlformats.org/officeDocument/2006/relationships/slideLayout" Target="../slideLayouts/slideLayout6.xml"/><Relationship Id="rId6" Type="http://schemas.openxmlformats.org/officeDocument/2006/relationships/slide" Target="slide31.xml"/><Relationship Id="rId5" Type="http://schemas.openxmlformats.org/officeDocument/2006/relationships/slide" Target="slide26.xml"/><Relationship Id="rId4" Type="http://schemas.openxmlformats.org/officeDocument/2006/relationships/slide" Target="slide15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13" Type="http://schemas.openxmlformats.org/officeDocument/2006/relationships/oleObject" Target="../embeddings/oleObject93.bin"/><Relationship Id="rId3" Type="http://schemas.openxmlformats.org/officeDocument/2006/relationships/slide" Target="slide26.xml"/><Relationship Id="rId7" Type="http://schemas.openxmlformats.org/officeDocument/2006/relationships/oleObject" Target="../embeddings/oleObject88.bin"/><Relationship Id="rId12" Type="http://schemas.openxmlformats.org/officeDocument/2006/relationships/oleObject" Target="../embeddings/oleObject92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87.bin"/><Relationship Id="rId11" Type="http://schemas.openxmlformats.org/officeDocument/2006/relationships/oleObject" Target="../embeddings/oleObject91.bin"/><Relationship Id="rId5" Type="http://schemas.openxmlformats.org/officeDocument/2006/relationships/oleObject" Target="../embeddings/oleObject86.bin"/><Relationship Id="rId10" Type="http://schemas.openxmlformats.org/officeDocument/2006/relationships/oleObject" Target="../embeddings/oleObject90.bin"/><Relationship Id="rId4" Type="http://schemas.openxmlformats.org/officeDocument/2006/relationships/slide" Target="slide31.xml"/><Relationship Id="rId9" Type="http://schemas.openxmlformats.org/officeDocument/2006/relationships/oleObject" Target="../embeddings/oleObject89.bin"/><Relationship Id="rId14" Type="http://schemas.openxmlformats.org/officeDocument/2006/relationships/oleObject" Target="../embeddings/oleObject94.bin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0.bin"/><Relationship Id="rId3" Type="http://schemas.openxmlformats.org/officeDocument/2006/relationships/oleObject" Target="../embeddings/oleObject95.bin"/><Relationship Id="rId7" Type="http://schemas.openxmlformats.org/officeDocument/2006/relationships/oleObject" Target="../embeddings/oleObject99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1.vml"/><Relationship Id="rId6" Type="http://schemas.openxmlformats.org/officeDocument/2006/relationships/oleObject" Target="../embeddings/oleObject98.bin"/><Relationship Id="rId5" Type="http://schemas.openxmlformats.org/officeDocument/2006/relationships/oleObject" Target="../embeddings/oleObject97.bin"/><Relationship Id="rId10" Type="http://schemas.openxmlformats.org/officeDocument/2006/relationships/slide" Target="slide15.xml"/><Relationship Id="rId4" Type="http://schemas.openxmlformats.org/officeDocument/2006/relationships/oleObject" Target="../embeddings/oleObject96.bin"/><Relationship Id="rId9" Type="http://schemas.openxmlformats.org/officeDocument/2006/relationships/oleObject" Target="../embeddings/oleObject101.bin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7.bin"/><Relationship Id="rId13" Type="http://schemas.openxmlformats.org/officeDocument/2006/relationships/oleObject" Target="../embeddings/oleObject112.bin"/><Relationship Id="rId3" Type="http://schemas.openxmlformats.org/officeDocument/2006/relationships/oleObject" Target="../embeddings/oleObject102.bin"/><Relationship Id="rId7" Type="http://schemas.openxmlformats.org/officeDocument/2006/relationships/oleObject" Target="../embeddings/oleObject106.bin"/><Relationship Id="rId12" Type="http://schemas.openxmlformats.org/officeDocument/2006/relationships/oleObject" Target="../embeddings/oleObject111.bin"/><Relationship Id="rId2" Type="http://schemas.openxmlformats.org/officeDocument/2006/relationships/slideLayout" Target="../slideLayouts/slideLayout7.xml"/><Relationship Id="rId16" Type="http://schemas.openxmlformats.org/officeDocument/2006/relationships/slide" Target="slide15.xml"/><Relationship Id="rId1" Type="http://schemas.openxmlformats.org/officeDocument/2006/relationships/vmlDrawing" Target="../drawings/vmlDrawing12.vml"/><Relationship Id="rId6" Type="http://schemas.openxmlformats.org/officeDocument/2006/relationships/oleObject" Target="../embeddings/oleObject105.bin"/><Relationship Id="rId11" Type="http://schemas.openxmlformats.org/officeDocument/2006/relationships/oleObject" Target="../embeddings/oleObject110.bin"/><Relationship Id="rId5" Type="http://schemas.openxmlformats.org/officeDocument/2006/relationships/oleObject" Target="../embeddings/oleObject104.bin"/><Relationship Id="rId15" Type="http://schemas.openxmlformats.org/officeDocument/2006/relationships/oleObject" Target="../embeddings/oleObject114.bin"/><Relationship Id="rId10" Type="http://schemas.openxmlformats.org/officeDocument/2006/relationships/oleObject" Target="../embeddings/oleObject109.bin"/><Relationship Id="rId4" Type="http://schemas.openxmlformats.org/officeDocument/2006/relationships/oleObject" Target="../embeddings/oleObject103.bin"/><Relationship Id="rId9" Type="http://schemas.openxmlformats.org/officeDocument/2006/relationships/oleObject" Target="../embeddings/oleObject108.bin"/><Relationship Id="rId14" Type="http://schemas.openxmlformats.org/officeDocument/2006/relationships/oleObject" Target="../embeddings/oleObject113.bin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20.bin"/><Relationship Id="rId3" Type="http://schemas.openxmlformats.org/officeDocument/2006/relationships/oleObject" Target="../embeddings/oleObject115.bin"/><Relationship Id="rId7" Type="http://schemas.openxmlformats.org/officeDocument/2006/relationships/oleObject" Target="../embeddings/oleObject119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3.vml"/><Relationship Id="rId6" Type="http://schemas.openxmlformats.org/officeDocument/2006/relationships/oleObject" Target="../embeddings/oleObject118.bin"/><Relationship Id="rId5" Type="http://schemas.openxmlformats.org/officeDocument/2006/relationships/oleObject" Target="../embeddings/oleObject117.bin"/><Relationship Id="rId4" Type="http://schemas.openxmlformats.org/officeDocument/2006/relationships/oleObject" Target="../embeddings/oleObject116.bin"/><Relationship Id="rId9" Type="http://schemas.openxmlformats.org/officeDocument/2006/relationships/oleObject" Target="../embeddings/oleObject121.bin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27.bin"/><Relationship Id="rId3" Type="http://schemas.openxmlformats.org/officeDocument/2006/relationships/oleObject" Target="../embeddings/oleObject122.bin"/><Relationship Id="rId7" Type="http://schemas.openxmlformats.org/officeDocument/2006/relationships/oleObject" Target="../embeddings/oleObject126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4.vml"/><Relationship Id="rId6" Type="http://schemas.openxmlformats.org/officeDocument/2006/relationships/oleObject" Target="../embeddings/oleObject125.bin"/><Relationship Id="rId5" Type="http://schemas.openxmlformats.org/officeDocument/2006/relationships/oleObject" Target="../embeddings/oleObject124.bin"/><Relationship Id="rId4" Type="http://schemas.openxmlformats.org/officeDocument/2006/relationships/oleObject" Target="../embeddings/oleObject123.bin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8.xml"/><Relationship Id="rId7" Type="http://schemas.openxmlformats.org/officeDocument/2006/relationships/slide" Target="slide22.xml"/><Relationship Id="rId2" Type="http://schemas.openxmlformats.org/officeDocument/2006/relationships/slide" Target="slide5.xml"/><Relationship Id="rId1" Type="http://schemas.openxmlformats.org/officeDocument/2006/relationships/slideLayout" Target="../slideLayouts/slideLayout6.xml"/><Relationship Id="rId6" Type="http://schemas.openxmlformats.org/officeDocument/2006/relationships/slide" Target="slide31.xml"/><Relationship Id="rId5" Type="http://schemas.openxmlformats.org/officeDocument/2006/relationships/slide" Target="slide26.xml"/><Relationship Id="rId4" Type="http://schemas.openxmlformats.org/officeDocument/2006/relationships/slide" Target="slide1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8.bin"/><Relationship Id="rId7" Type="http://schemas.openxmlformats.org/officeDocument/2006/relationships/image" Target="../media/image87.png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5.vml"/><Relationship Id="rId6" Type="http://schemas.openxmlformats.org/officeDocument/2006/relationships/slide" Target="slide15.xml"/><Relationship Id="rId5" Type="http://schemas.openxmlformats.org/officeDocument/2006/relationships/image" Target="../media/image126.png"/><Relationship Id="rId4" Type="http://schemas.openxmlformats.org/officeDocument/2006/relationships/oleObject" Target="../embeddings/oleObject129.bin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7" Type="http://schemas.openxmlformats.org/officeDocument/2006/relationships/image" Target="../media/image130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9.png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32.bin"/><Relationship Id="rId13" Type="http://schemas.openxmlformats.org/officeDocument/2006/relationships/oleObject" Target="../embeddings/oleObject137.bin"/><Relationship Id="rId18" Type="http://schemas.openxmlformats.org/officeDocument/2006/relationships/oleObject" Target="../embeddings/oleObject142.bin"/><Relationship Id="rId3" Type="http://schemas.openxmlformats.org/officeDocument/2006/relationships/slide" Target="slide8.xml"/><Relationship Id="rId21" Type="http://schemas.openxmlformats.org/officeDocument/2006/relationships/oleObject" Target="../embeddings/oleObject145.bin"/><Relationship Id="rId7" Type="http://schemas.openxmlformats.org/officeDocument/2006/relationships/image" Target="../media/image31.png"/><Relationship Id="rId12" Type="http://schemas.openxmlformats.org/officeDocument/2006/relationships/oleObject" Target="../embeddings/oleObject136.bin"/><Relationship Id="rId17" Type="http://schemas.openxmlformats.org/officeDocument/2006/relationships/oleObject" Target="../embeddings/oleObject141.bin"/><Relationship Id="rId2" Type="http://schemas.openxmlformats.org/officeDocument/2006/relationships/slideLayout" Target="../slideLayouts/slideLayout6.xml"/><Relationship Id="rId16" Type="http://schemas.openxmlformats.org/officeDocument/2006/relationships/oleObject" Target="../embeddings/oleObject140.bin"/><Relationship Id="rId20" Type="http://schemas.openxmlformats.org/officeDocument/2006/relationships/oleObject" Target="../embeddings/oleObject144.bin"/><Relationship Id="rId1" Type="http://schemas.openxmlformats.org/officeDocument/2006/relationships/vmlDrawing" Target="../drawings/vmlDrawing16.vml"/><Relationship Id="rId6" Type="http://schemas.openxmlformats.org/officeDocument/2006/relationships/image" Target="../media/image30.png"/><Relationship Id="rId11" Type="http://schemas.openxmlformats.org/officeDocument/2006/relationships/oleObject" Target="../embeddings/oleObject135.bin"/><Relationship Id="rId5" Type="http://schemas.openxmlformats.org/officeDocument/2006/relationships/oleObject" Target="../embeddings/oleObject131.bin"/><Relationship Id="rId15" Type="http://schemas.openxmlformats.org/officeDocument/2006/relationships/oleObject" Target="../embeddings/oleObject139.bin"/><Relationship Id="rId23" Type="http://schemas.openxmlformats.org/officeDocument/2006/relationships/oleObject" Target="../embeddings/oleObject147.bin"/><Relationship Id="rId10" Type="http://schemas.openxmlformats.org/officeDocument/2006/relationships/oleObject" Target="../embeddings/oleObject134.bin"/><Relationship Id="rId19" Type="http://schemas.openxmlformats.org/officeDocument/2006/relationships/oleObject" Target="../embeddings/oleObject143.bin"/><Relationship Id="rId4" Type="http://schemas.openxmlformats.org/officeDocument/2006/relationships/oleObject" Target="../embeddings/oleObject130.bin"/><Relationship Id="rId9" Type="http://schemas.openxmlformats.org/officeDocument/2006/relationships/oleObject" Target="../embeddings/oleObject133.bin"/><Relationship Id="rId14" Type="http://schemas.openxmlformats.org/officeDocument/2006/relationships/oleObject" Target="../embeddings/oleObject138.bin"/><Relationship Id="rId22" Type="http://schemas.openxmlformats.org/officeDocument/2006/relationships/oleObject" Target="../embeddings/oleObject146.bin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oleObject" Target="../embeddings/oleObject152.bin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oleObject" Target="../embeddings/oleObject15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7.vml"/><Relationship Id="rId6" Type="http://schemas.openxmlformats.org/officeDocument/2006/relationships/image" Target="../media/image48.png"/><Relationship Id="rId11" Type="http://schemas.openxmlformats.org/officeDocument/2006/relationships/oleObject" Target="../embeddings/oleObject150.bin"/><Relationship Id="rId5" Type="http://schemas.openxmlformats.org/officeDocument/2006/relationships/image" Target="../media/image47.png"/><Relationship Id="rId10" Type="http://schemas.openxmlformats.org/officeDocument/2006/relationships/oleObject" Target="../embeddings/oleObject149.bin"/><Relationship Id="rId4" Type="http://schemas.openxmlformats.org/officeDocument/2006/relationships/image" Target="../media/image46.png"/><Relationship Id="rId9" Type="http://schemas.openxmlformats.org/officeDocument/2006/relationships/oleObject" Target="../embeddings/oleObject148.bin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54.bin"/><Relationship Id="rId13" Type="http://schemas.openxmlformats.org/officeDocument/2006/relationships/oleObject" Target="../embeddings/oleObject159.bin"/><Relationship Id="rId3" Type="http://schemas.openxmlformats.org/officeDocument/2006/relationships/image" Target="../media/image57.png"/><Relationship Id="rId7" Type="http://schemas.openxmlformats.org/officeDocument/2006/relationships/oleObject" Target="../embeddings/oleObject153.bin"/><Relationship Id="rId12" Type="http://schemas.openxmlformats.org/officeDocument/2006/relationships/oleObject" Target="../embeddings/oleObject158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8.vml"/><Relationship Id="rId6" Type="http://schemas.openxmlformats.org/officeDocument/2006/relationships/image" Target="../media/image59.png"/><Relationship Id="rId11" Type="http://schemas.openxmlformats.org/officeDocument/2006/relationships/oleObject" Target="../embeddings/oleObject157.bin"/><Relationship Id="rId5" Type="http://schemas.openxmlformats.org/officeDocument/2006/relationships/image" Target="../media/image58.png"/><Relationship Id="rId10" Type="http://schemas.openxmlformats.org/officeDocument/2006/relationships/oleObject" Target="../embeddings/oleObject156.bin"/><Relationship Id="rId4" Type="http://schemas.openxmlformats.org/officeDocument/2006/relationships/image" Target="../media/image45.png"/><Relationship Id="rId9" Type="http://schemas.openxmlformats.org/officeDocument/2006/relationships/oleObject" Target="../embeddings/oleObject155.bin"/><Relationship Id="rId14" Type="http://schemas.openxmlformats.org/officeDocument/2006/relationships/oleObject" Target="../embeddings/oleObject160.bin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9.v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.bin"/><Relationship Id="rId13" Type="http://schemas.openxmlformats.org/officeDocument/2006/relationships/oleObject" Target="../embeddings/oleObject11.bin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5.bin"/><Relationship Id="rId12" Type="http://schemas.openxmlformats.org/officeDocument/2006/relationships/oleObject" Target="../embeddings/oleObject10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4.bin"/><Relationship Id="rId11" Type="http://schemas.openxmlformats.org/officeDocument/2006/relationships/oleObject" Target="../embeddings/oleObject9.bin"/><Relationship Id="rId5" Type="http://schemas.openxmlformats.org/officeDocument/2006/relationships/oleObject" Target="../embeddings/oleObject3.bin"/><Relationship Id="rId10" Type="http://schemas.openxmlformats.org/officeDocument/2006/relationships/oleObject" Target="../embeddings/oleObject8.bin"/><Relationship Id="rId4" Type="http://schemas.openxmlformats.org/officeDocument/2006/relationships/oleObject" Target="../embeddings/oleObject2.bin"/><Relationship Id="rId9" Type="http://schemas.openxmlformats.org/officeDocument/2006/relationships/oleObject" Target="../embeddings/oleObject7.bin"/><Relationship Id="rId14" Type="http://schemas.openxmlformats.org/officeDocument/2006/relationships/oleObject" Target="../embeddings/oleObject12.bin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13" Type="http://schemas.openxmlformats.org/officeDocument/2006/relationships/oleObject" Target="../embeddings/oleObject169.bin"/><Relationship Id="rId3" Type="http://schemas.openxmlformats.org/officeDocument/2006/relationships/slide" Target="slide26.xml"/><Relationship Id="rId7" Type="http://schemas.openxmlformats.org/officeDocument/2006/relationships/oleObject" Target="../embeddings/oleObject164.bin"/><Relationship Id="rId12" Type="http://schemas.openxmlformats.org/officeDocument/2006/relationships/oleObject" Target="../embeddings/oleObject168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0.vml"/><Relationship Id="rId6" Type="http://schemas.openxmlformats.org/officeDocument/2006/relationships/oleObject" Target="../embeddings/oleObject163.bin"/><Relationship Id="rId11" Type="http://schemas.openxmlformats.org/officeDocument/2006/relationships/oleObject" Target="../embeddings/oleObject167.bin"/><Relationship Id="rId5" Type="http://schemas.openxmlformats.org/officeDocument/2006/relationships/oleObject" Target="../embeddings/oleObject162.bin"/><Relationship Id="rId10" Type="http://schemas.openxmlformats.org/officeDocument/2006/relationships/oleObject" Target="../embeddings/oleObject166.bin"/><Relationship Id="rId4" Type="http://schemas.openxmlformats.org/officeDocument/2006/relationships/slide" Target="slide31.xml"/><Relationship Id="rId9" Type="http://schemas.openxmlformats.org/officeDocument/2006/relationships/oleObject" Target="../embeddings/oleObject165.bin"/><Relationship Id="rId14" Type="http://schemas.openxmlformats.org/officeDocument/2006/relationships/oleObject" Target="../embeddings/oleObject170.bin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72.bin"/><Relationship Id="rId3" Type="http://schemas.openxmlformats.org/officeDocument/2006/relationships/image" Target="../media/image127.png"/><Relationship Id="rId7" Type="http://schemas.openxmlformats.org/officeDocument/2006/relationships/oleObject" Target="../embeddings/oleObject17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1.vml"/><Relationship Id="rId6" Type="http://schemas.openxmlformats.org/officeDocument/2006/relationships/image" Target="../media/image140.png"/><Relationship Id="rId5" Type="http://schemas.openxmlformats.org/officeDocument/2006/relationships/image" Target="../media/image129.png"/><Relationship Id="rId4" Type="http://schemas.openxmlformats.org/officeDocument/2006/relationships/image" Target="../media/image128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76.bin"/><Relationship Id="rId3" Type="http://schemas.openxmlformats.org/officeDocument/2006/relationships/image" Target="../media/image129.png"/><Relationship Id="rId7" Type="http://schemas.openxmlformats.org/officeDocument/2006/relationships/oleObject" Target="../embeddings/oleObject175.bin"/><Relationship Id="rId12" Type="http://schemas.openxmlformats.org/officeDocument/2006/relationships/oleObject" Target="../embeddings/oleObject180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2.vml"/><Relationship Id="rId6" Type="http://schemas.openxmlformats.org/officeDocument/2006/relationships/oleObject" Target="../embeddings/oleObject174.bin"/><Relationship Id="rId11" Type="http://schemas.openxmlformats.org/officeDocument/2006/relationships/oleObject" Target="../embeddings/oleObject179.bin"/><Relationship Id="rId5" Type="http://schemas.openxmlformats.org/officeDocument/2006/relationships/oleObject" Target="../embeddings/oleObject173.bin"/><Relationship Id="rId10" Type="http://schemas.openxmlformats.org/officeDocument/2006/relationships/oleObject" Target="../embeddings/oleObject178.bin"/><Relationship Id="rId4" Type="http://schemas.openxmlformats.org/officeDocument/2006/relationships/image" Target="../media/image130.png"/><Relationship Id="rId9" Type="http://schemas.openxmlformats.org/officeDocument/2006/relationships/oleObject" Target="../embeddings/oleObject177.bin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84.bin"/><Relationship Id="rId3" Type="http://schemas.openxmlformats.org/officeDocument/2006/relationships/image" Target="../media/image127.png"/><Relationship Id="rId7" Type="http://schemas.openxmlformats.org/officeDocument/2006/relationships/oleObject" Target="../embeddings/oleObject18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3.vml"/><Relationship Id="rId6" Type="http://schemas.openxmlformats.org/officeDocument/2006/relationships/oleObject" Target="../embeddings/oleObject182.bin"/><Relationship Id="rId5" Type="http://schemas.openxmlformats.org/officeDocument/2006/relationships/oleObject" Target="../embeddings/oleObject181.bin"/><Relationship Id="rId10" Type="http://schemas.openxmlformats.org/officeDocument/2006/relationships/oleObject" Target="../embeddings/oleObject186.bin"/><Relationship Id="rId4" Type="http://schemas.openxmlformats.org/officeDocument/2006/relationships/image" Target="../media/image128.png"/><Relationship Id="rId9" Type="http://schemas.openxmlformats.org/officeDocument/2006/relationships/oleObject" Target="../embeddings/oleObject185.bin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5.bin"/><Relationship Id="rId13" Type="http://schemas.openxmlformats.org/officeDocument/2006/relationships/oleObject" Target="../embeddings/oleObject20.bin"/><Relationship Id="rId18" Type="http://schemas.openxmlformats.org/officeDocument/2006/relationships/oleObject" Target="../embeddings/oleObject25.bin"/><Relationship Id="rId3" Type="http://schemas.openxmlformats.org/officeDocument/2006/relationships/slide" Target="slide8.xml"/><Relationship Id="rId21" Type="http://schemas.openxmlformats.org/officeDocument/2006/relationships/oleObject" Target="../embeddings/oleObject28.bin"/><Relationship Id="rId7" Type="http://schemas.openxmlformats.org/officeDocument/2006/relationships/image" Target="../media/image31.png"/><Relationship Id="rId12" Type="http://schemas.openxmlformats.org/officeDocument/2006/relationships/oleObject" Target="../embeddings/oleObject19.bin"/><Relationship Id="rId17" Type="http://schemas.openxmlformats.org/officeDocument/2006/relationships/oleObject" Target="../embeddings/oleObject24.bin"/><Relationship Id="rId2" Type="http://schemas.openxmlformats.org/officeDocument/2006/relationships/slideLayout" Target="../slideLayouts/slideLayout6.xml"/><Relationship Id="rId16" Type="http://schemas.openxmlformats.org/officeDocument/2006/relationships/oleObject" Target="../embeddings/oleObject23.bin"/><Relationship Id="rId20" Type="http://schemas.openxmlformats.org/officeDocument/2006/relationships/oleObject" Target="../embeddings/oleObject27.bin"/><Relationship Id="rId1" Type="http://schemas.openxmlformats.org/officeDocument/2006/relationships/vmlDrawing" Target="../drawings/vmlDrawing2.vml"/><Relationship Id="rId6" Type="http://schemas.openxmlformats.org/officeDocument/2006/relationships/image" Target="../media/image30.png"/><Relationship Id="rId11" Type="http://schemas.openxmlformats.org/officeDocument/2006/relationships/oleObject" Target="../embeddings/oleObject18.bin"/><Relationship Id="rId5" Type="http://schemas.openxmlformats.org/officeDocument/2006/relationships/oleObject" Target="../embeddings/oleObject14.bin"/><Relationship Id="rId15" Type="http://schemas.openxmlformats.org/officeDocument/2006/relationships/oleObject" Target="../embeddings/oleObject22.bin"/><Relationship Id="rId23" Type="http://schemas.openxmlformats.org/officeDocument/2006/relationships/oleObject" Target="../embeddings/oleObject30.bin"/><Relationship Id="rId10" Type="http://schemas.openxmlformats.org/officeDocument/2006/relationships/oleObject" Target="../embeddings/oleObject17.bin"/><Relationship Id="rId19" Type="http://schemas.openxmlformats.org/officeDocument/2006/relationships/oleObject" Target="../embeddings/oleObject26.bin"/><Relationship Id="rId4" Type="http://schemas.openxmlformats.org/officeDocument/2006/relationships/oleObject" Target="../embeddings/oleObject13.bin"/><Relationship Id="rId9" Type="http://schemas.openxmlformats.org/officeDocument/2006/relationships/oleObject" Target="../embeddings/oleObject16.bin"/><Relationship Id="rId14" Type="http://schemas.openxmlformats.org/officeDocument/2006/relationships/oleObject" Target="../embeddings/oleObject21.bin"/><Relationship Id="rId22" Type="http://schemas.openxmlformats.org/officeDocument/2006/relationships/oleObject" Target="../embeddings/oleObject29.bin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oleObject" Target="../embeddings/oleObject34.bin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12" Type="http://schemas.openxmlformats.org/officeDocument/2006/relationships/oleObject" Target="../embeddings/oleObject3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39.png"/><Relationship Id="rId11" Type="http://schemas.openxmlformats.org/officeDocument/2006/relationships/oleObject" Target="../embeddings/oleObject32.bin"/><Relationship Id="rId5" Type="http://schemas.openxmlformats.org/officeDocument/2006/relationships/image" Target="../media/image38.png"/><Relationship Id="rId15" Type="http://schemas.openxmlformats.org/officeDocument/2006/relationships/oleObject" Target="../embeddings/oleObject36.bin"/><Relationship Id="rId10" Type="http://schemas.openxmlformats.org/officeDocument/2006/relationships/oleObject" Target="../embeddings/oleObject31.bin"/><Relationship Id="rId4" Type="http://schemas.openxmlformats.org/officeDocument/2006/relationships/image" Target="../media/image37.png"/><Relationship Id="rId9" Type="http://schemas.openxmlformats.org/officeDocument/2006/relationships/image" Target="../media/image42.png"/><Relationship Id="rId14" Type="http://schemas.openxmlformats.org/officeDocument/2006/relationships/oleObject" Target="../embeddings/oleObject35.bin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oleObject" Target="../embeddings/oleObject41.bin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oleObject" Target="../embeddings/oleObject40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48.png"/><Relationship Id="rId11" Type="http://schemas.openxmlformats.org/officeDocument/2006/relationships/oleObject" Target="../embeddings/oleObject39.bin"/><Relationship Id="rId5" Type="http://schemas.openxmlformats.org/officeDocument/2006/relationships/image" Target="../media/image47.png"/><Relationship Id="rId10" Type="http://schemas.openxmlformats.org/officeDocument/2006/relationships/oleObject" Target="../embeddings/oleObject38.bin"/><Relationship Id="rId4" Type="http://schemas.openxmlformats.org/officeDocument/2006/relationships/image" Target="../media/image46.png"/><Relationship Id="rId9" Type="http://schemas.openxmlformats.org/officeDocument/2006/relationships/oleObject" Target="../embeddings/oleObject37.bin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3.bin"/><Relationship Id="rId13" Type="http://schemas.openxmlformats.org/officeDocument/2006/relationships/oleObject" Target="../embeddings/oleObject48.bin"/><Relationship Id="rId3" Type="http://schemas.openxmlformats.org/officeDocument/2006/relationships/image" Target="../media/image57.png"/><Relationship Id="rId7" Type="http://schemas.openxmlformats.org/officeDocument/2006/relationships/oleObject" Target="../embeddings/oleObject42.bin"/><Relationship Id="rId12" Type="http://schemas.openxmlformats.org/officeDocument/2006/relationships/oleObject" Target="../embeddings/oleObject47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59.png"/><Relationship Id="rId11" Type="http://schemas.openxmlformats.org/officeDocument/2006/relationships/oleObject" Target="../embeddings/oleObject46.bin"/><Relationship Id="rId5" Type="http://schemas.openxmlformats.org/officeDocument/2006/relationships/image" Target="../media/image58.png"/><Relationship Id="rId10" Type="http://schemas.openxmlformats.org/officeDocument/2006/relationships/oleObject" Target="../embeddings/oleObject45.bin"/><Relationship Id="rId4" Type="http://schemas.openxmlformats.org/officeDocument/2006/relationships/image" Target="../media/image45.png"/><Relationship Id="rId9" Type="http://schemas.openxmlformats.org/officeDocument/2006/relationships/oleObject" Target="../embeddings/oleObject44.bin"/><Relationship Id="rId14" Type="http://schemas.openxmlformats.org/officeDocument/2006/relationships/oleObject" Target="../embeddings/oleObject49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8.xml"/><Relationship Id="rId7" Type="http://schemas.openxmlformats.org/officeDocument/2006/relationships/slide" Target="slide22.xml"/><Relationship Id="rId2" Type="http://schemas.openxmlformats.org/officeDocument/2006/relationships/slide" Target="slide5.xml"/><Relationship Id="rId1" Type="http://schemas.openxmlformats.org/officeDocument/2006/relationships/slideLayout" Target="../slideLayouts/slideLayout6.xml"/><Relationship Id="rId6" Type="http://schemas.openxmlformats.org/officeDocument/2006/relationships/slide" Target="slide31.xml"/><Relationship Id="rId5" Type="http://schemas.openxmlformats.org/officeDocument/2006/relationships/slide" Target="slide26.xml"/><Relationship Id="rId4" Type="http://schemas.openxmlformats.org/officeDocument/2006/relationships/slide" Target="slide15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2.bin"/><Relationship Id="rId13" Type="http://schemas.openxmlformats.org/officeDocument/2006/relationships/oleObject" Target="../embeddings/oleObject56.bin"/><Relationship Id="rId3" Type="http://schemas.openxmlformats.org/officeDocument/2006/relationships/slide" Target="slide19.xml"/><Relationship Id="rId7" Type="http://schemas.openxmlformats.org/officeDocument/2006/relationships/oleObject" Target="../embeddings/oleObject51.bin"/><Relationship Id="rId12" Type="http://schemas.openxmlformats.org/officeDocument/2006/relationships/oleObject" Target="../embeddings/oleObject55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50.bin"/><Relationship Id="rId11" Type="http://schemas.openxmlformats.org/officeDocument/2006/relationships/slide" Target="slide18.xml"/><Relationship Id="rId5" Type="http://schemas.openxmlformats.org/officeDocument/2006/relationships/slide" Target="slide22.xml"/><Relationship Id="rId15" Type="http://schemas.openxmlformats.org/officeDocument/2006/relationships/oleObject" Target="../embeddings/oleObject58.bin"/><Relationship Id="rId10" Type="http://schemas.openxmlformats.org/officeDocument/2006/relationships/oleObject" Target="../embeddings/oleObject54.bin"/><Relationship Id="rId4" Type="http://schemas.openxmlformats.org/officeDocument/2006/relationships/image" Target="../media/image38.png"/><Relationship Id="rId9" Type="http://schemas.openxmlformats.org/officeDocument/2006/relationships/oleObject" Target="../embeddings/oleObject53.bin"/><Relationship Id="rId14" Type="http://schemas.openxmlformats.org/officeDocument/2006/relationships/oleObject" Target="../embeddings/oleObject57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标题 2"/>
          <p:cNvSpPr>
            <a:spLocks noGrp="1"/>
          </p:cNvSpPr>
          <p:nvPr>
            <p:ph type="title"/>
          </p:nvPr>
        </p:nvSpPr>
        <p:spPr>
          <a:xfrm>
            <a:off x="595313" y="728663"/>
            <a:ext cx="7793037" cy="587375"/>
          </a:xfrm>
        </p:spPr>
        <p:txBody>
          <a:bodyPr/>
          <a:lstStyle/>
          <a:p>
            <a:r>
              <a:rPr lang="zh-CN" altLang="en-US" sz="2400" smtClean="0"/>
              <a:t>直播</a:t>
            </a:r>
            <a:r>
              <a:rPr lang="en-US" altLang="zh-CN" sz="2400" smtClean="0"/>
              <a:t>9-ch10</a:t>
            </a:r>
            <a:r>
              <a:rPr lang="zh-CN" altLang="en-US" sz="2400" smtClean="0"/>
              <a:t>、信号产生</a:t>
            </a:r>
            <a:r>
              <a:rPr lang="en-US" altLang="zh-CN" sz="2400" smtClean="0"/>
              <a:t>-</a:t>
            </a:r>
            <a:r>
              <a:rPr lang="zh-CN" altLang="en-US" sz="2400" smtClean="0"/>
              <a:t>小结与习题课</a:t>
            </a:r>
            <a:r>
              <a:rPr lang="en-US" altLang="zh-CN" sz="2400" smtClean="0"/>
              <a:t>-2020/05/06</a:t>
            </a:r>
            <a:endParaRPr lang="zh-CN" altLang="en-US" sz="2400" smtClean="0"/>
          </a:p>
        </p:txBody>
      </p:sp>
      <p:sp>
        <p:nvSpPr>
          <p:cNvPr id="111619" name="灯片编号占位符 1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BBEECE9A-F2A2-423F-86FB-674CD6C54BCC}" type="slidenum">
              <a:rPr lang="en-US" altLang="zh-CN" smtClean="0"/>
              <a:pPr/>
              <a:t>1</a:t>
            </a:fld>
            <a:endParaRPr lang="en-US" altLang="zh-CN" smtClean="0"/>
          </a:p>
        </p:txBody>
      </p:sp>
      <p:sp>
        <p:nvSpPr>
          <p:cNvPr id="111620" name="TextBox 4"/>
          <p:cNvSpPr txBox="1">
            <a:spLocks noChangeArrowheads="1"/>
          </p:cNvSpPr>
          <p:nvPr/>
        </p:nvSpPr>
        <p:spPr bwMode="auto">
          <a:xfrm>
            <a:off x="0" y="6457950"/>
            <a:ext cx="1044575" cy="400050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/>
              <a:t>直播</a:t>
            </a:r>
            <a:r>
              <a:rPr lang="en-US" altLang="zh-CN"/>
              <a:t>9</a:t>
            </a:r>
            <a:endParaRPr lang="zh-CN" altLang="en-US"/>
          </a:p>
        </p:txBody>
      </p:sp>
      <p:sp>
        <p:nvSpPr>
          <p:cNvPr id="111621" name="Line 3"/>
          <p:cNvSpPr>
            <a:spLocks noChangeShapeType="1"/>
          </p:cNvSpPr>
          <p:nvPr/>
        </p:nvSpPr>
        <p:spPr bwMode="auto">
          <a:xfrm>
            <a:off x="395288" y="584200"/>
            <a:ext cx="8029575" cy="0"/>
          </a:xfrm>
          <a:prstGeom prst="line">
            <a:avLst/>
          </a:prstGeom>
          <a:noFill/>
          <a:ln w="76200" cap="sq" cmpd="tri">
            <a:solidFill>
              <a:srgbClr val="006600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0" name="灯片编号占位符 1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F582CEA4-9C32-4A9F-AC13-D343D0DB63EB}" type="slidenum">
              <a:rPr lang="en-US" altLang="zh-CN" smtClean="0"/>
              <a:pPr/>
              <a:t>10</a:t>
            </a:fld>
            <a:endParaRPr lang="en-US" altLang="zh-CN" smtClean="0"/>
          </a:p>
        </p:txBody>
      </p:sp>
      <p:sp>
        <p:nvSpPr>
          <p:cNvPr id="3" name="标题 2"/>
          <p:cNvSpPr txBox="1">
            <a:spLocks/>
          </p:cNvSpPr>
          <p:nvPr/>
        </p:nvSpPr>
        <p:spPr>
          <a:xfrm>
            <a:off x="358775" y="609600"/>
            <a:ext cx="8281988" cy="371475"/>
          </a:xfrm>
          <a:prstGeom prst="rect">
            <a:avLst/>
          </a:prstGeom>
        </p:spPr>
        <p:txBody>
          <a:bodyPr/>
          <a:lstStyle/>
          <a:p>
            <a:pPr eaLnBrk="0" hangingPunct="0">
              <a:defRPr/>
            </a:pPr>
            <a:r>
              <a:rPr lang="zh-CN" altLang="en-US" kern="0" dirty="0">
                <a:latin typeface="+mj-lt"/>
                <a:ea typeface="华文楷体" pitchFamily="2" charset="-122"/>
                <a:cs typeface="+mj-cs"/>
              </a:rPr>
              <a:t>基本要求：</a:t>
            </a:r>
            <a:r>
              <a:rPr lang="zh-CN" altLang="en-US" kern="0" dirty="0">
                <a:solidFill>
                  <a:schemeClr val="hlink"/>
                </a:solidFill>
                <a:ea typeface="华文楷体" pitchFamily="2" charset="-122"/>
                <a:cs typeface="+mj-cs"/>
              </a:rPr>
              <a:t>掌握</a:t>
            </a:r>
            <a:r>
              <a:rPr lang="zh-CN" altLang="en-US" kern="0" dirty="0">
                <a:solidFill>
                  <a:schemeClr val="tx2"/>
                </a:solidFill>
                <a:ea typeface="华文楷体" pitchFamily="2" charset="-122"/>
                <a:cs typeface="+mj-cs"/>
              </a:rPr>
              <a:t>单门限和迟滞电压比较器工作原理，会画电压传输特性</a:t>
            </a:r>
          </a:p>
        </p:txBody>
      </p:sp>
      <p:sp>
        <p:nvSpPr>
          <p:cNvPr id="7182" name="Line 3"/>
          <p:cNvSpPr>
            <a:spLocks noChangeShapeType="1"/>
          </p:cNvSpPr>
          <p:nvPr/>
        </p:nvSpPr>
        <p:spPr bwMode="auto">
          <a:xfrm>
            <a:off x="395288" y="549275"/>
            <a:ext cx="8029575" cy="0"/>
          </a:xfrm>
          <a:prstGeom prst="line">
            <a:avLst/>
          </a:prstGeom>
          <a:noFill/>
          <a:ln w="76200" cap="sq" cmpd="tri">
            <a:solidFill>
              <a:srgbClr val="006600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183" name="TextBox 4"/>
          <p:cNvSpPr txBox="1">
            <a:spLocks noChangeArrowheads="1"/>
          </p:cNvSpPr>
          <p:nvPr/>
        </p:nvSpPr>
        <p:spPr bwMode="auto">
          <a:xfrm>
            <a:off x="0" y="0"/>
            <a:ext cx="1044575" cy="400050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/>
              <a:t>直播</a:t>
            </a:r>
            <a:r>
              <a:rPr lang="en-US" altLang="zh-CN"/>
              <a:t>9</a:t>
            </a:r>
            <a:endParaRPr lang="zh-CN" altLang="en-US"/>
          </a:p>
        </p:txBody>
      </p:sp>
      <p:sp>
        <p:nvSpPr>
          <p:cNvPr id="7184" name="Rectangle 27"/>
          <p:cNvSpPr>
            <a:spLocks noChangeArrowheads="1"/>
          </p:cNvSpPr>
          <p:nvPr/>
        </p:nvSpPr>
        <p:spPr bwMode="auto">
          <a:xfrm>
            <a:off x="0" y="1016000"/>
            <a:ext cx="2627313" cy="401638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  <p:txBody>
          <a:bodyPr lIns="92075" tIns="46038" rIns="92075" bIns="46038" anchor="b">
            <a:spAutoFit/>
          </a:bodyPr>
          <a:lstStyle/>
          <a:p>
            <a:r>
              <a:rPr lang="en-US" altLang="zh-CN">
                <a:solidFill>
                  <a:srgbClr val="000066"/>
                </a:solidFill>
              </a:rPr>
              <a:t>10.8.1  </a:t>
            </a:r>
            <a:r>
              <a:rPr lang="zh-CN" altLang="en-US">
                <a:solidFill>
                  <a:srgbClr val="000066"/>
                </a:solidFill>
              </a:rPr>
              <a:t>电压比较器</a:t>
            </a:r>
          </a:p>
        </p:txBody>
      </p:sp>
      <p:sp>
        <p:nvSpPr>
          <p:cNvPr id="7185" name="Rectangle 14"/>
          <p:cNvSpPr>
            <a:spLocks noChangeArrowheads="1"/>
          </p:cNvSpPr>
          <p:nvPr/>
        </p:nvSpPr>
        <p:spPr bwMode="auto">
          <a:xfrm>
            <a:off x="0" y="1435100"/>
            <a:ext cx="1441450" cy="349250"/>
          </a:xfrm>
          <a:prstGeom prst="rect">
            <a:avLst/>
          </a:prstGeom>
          <a:solidFill>
            <a:schemeClr val="accent2"/>
          </a:solidFill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lnSpc>
                <a:spcPct val="11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lang="zh-CN" altLang="en-US" sz="1600">
                <a:solidFill>
                  <a:srgbClr val="FF0000"/>
                </a:solidFill>
                <a:ea typeface="华文楷体" pitchFamily="2" charset="-122"/>
                <a:sym typeface="Symbol" pitchFamily="18" charset="2"/>
              </a:rPr>
              <a:t></a:t>
            </a:r>
            <a:r>
              <a:rPr lang="zh-CN" altLang="en-US" sz="1600">
                <a:ea typeface="华文楷体" pitchFamily="2" charset="-122"/>
                <a:sym typeface="Symbol" pitchFamily="18" charset="2"/>
              </a:rPr>
              <a:t> </a:t>
            </a:r>
            <a:r>
              <a:rPr lang="zh-CN" altLang="en-US" sz="1600">
                <a:ea typeface="华文楷体" pitchFamily="2" charset="-122"/>
              </a:rPr>
              <a:t>电路识别</a:t>
            </a:r>
            <a:endParaRPr lang="zh-CN" altLang="en-US" sz="1600">
              <a:solidFill>
                <a:srgbClr val="FF0000"/>
              </a:solidFill>
            </a:endParaRPr>
          </a:p>
        </p:txBody>
      </p:sp>
      <p:sp>
        <p:nvSpPr>
          <p:cNvPr id="7186" name="Rectangle 14"/>
          <p:cNvSpPr>
            <a:spLocks noChangeArrowheads="1"/>
          </p:cNvSpPr>
          <p:nvPr/>
        </p:nvSpPr>
        <p:spPr bwMode="auto">
          <a:xfrm>
            <a:off x="0" y="1722438"/>
            <a:ext cx="3276600" cy="338137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lang="zh-CN" altLang="en-US" sz="1600">
                <a:ea typeface="华文楷体" pitchFamily="2" charset="-122"/>
              </a:rPr>
              <a:t>开环</a:t>
            </a:r>
            <a:r>
              <a:rPr lang="en-US" altLang="zh-CN" sz="1600">
                <a:ea typeface="华文楷体" pitchFamily="2" charset="-122"/>
              </a:rPr>
              <a:t>(</a:t>
            </a:r>
            <a:r>
              <a:rPr lang="zh-CN" altLang="en-US" sz="1600">
                <a:ea typeface="华文楷体" pitchFamily="2" charset="-122"/>
              </a:rPr>
              <a:t>无反馈</a:t>
            </a:r>
            <a:r>
              <a:rPr lang="en-US" altLang="zh-CN" sz="1600">
                <a:ea typeface="华文楷体" pitchFamily="2" charset="-122"/>
              </a:rPr>
              <a:t>)  </a:t>
            </a:r>
            <a:r>
              <a:rPr lang="zh-CN" altLang="en-US" sz="1600">
                <a:solidFill>
                  <a:srgbClr val="CC0000"/>
                </a:solidFill>
              </a:rPr>
              <a:t>单门限电压比较器</a:t>
            </a:r>
            <a:endParaRPr lang="zh-CN" altLang="en-US" sz="1600">
              <a:solidFill>
                <a:srgbClr val="FF0000"/>
              </a:solidFill>
            </a:endParaRPr>
          </a:p>
        </p:txBody>
      </p:sp>
      <p:sp>
        <p:nvSpPr>
          <p:cNvPr id="7187" name="Rectangle 14"/>
          <p:cNvSpPr>
            <a:spLocks noChangeArrowheads="1"/>
          </p:cNvSpPr>
          <p:nvPr/>
        </p:nvSpPr>
        <p:spPr bwMode="auto">
          <a:xfrm>
            <a:off x="0" y="1995488"/>
            <a:ext cx="3132138" cy="33972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lang="zh-CN" altLang="en-US" sz="1600">
                <a:ea typeface="华文楷体" pitchFamily="2" charset="-122"/>
              </a:rPr>
              <a:t>只有正反馈     </a:t>
            </a:r>
            <a:r>
              <a:rPr lang="zh-CN" altLang="en-US" sz="1600">
                <a:solidFill>
                  <a:srgbClr val="CC0000"/>
                </a:solidFill>
              </a:rPr>
              <a:t>迟滞比较器</a:t>
            </a:r>
            <a:endParaRPr lang="zh-CN" altLang="en-US" sz="1600">
              <a:solidFill>
                <a:srgbClr val="FF0000"/>
              </a:solidFill>
            </a:endParaRPr>
          </a:p>
        </p:txBody>
      </p:sp>
      <p:sp>
        <p:nvSpPr>
          <p:cNvPr id="7188" name="Rectangle 14"/>
          <p:cNvSpPr>
            <a:spLocks noChangeArrowheads="1"/>
          </p:cNvSpPr>
          <p:nvPr/>
        </p:nvSpPr>
        <p:spPr bwMode="auto">
          <a:xfrm>
            <a:off x="0" y="2298700"/>
            <a:ext cx="1441450" cy="361950"/>
          </a:xfrm>
          <a:prstGeom prst="rect">
            <a:avLst/>
          </a:prstGeom>
          <a:solidFill>
            <a:schemeClr val="accent2"/>
          </a:solidFill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lnSpc>
                <a:spcPct val="11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lang="zh-CN" altLang="en-US" sz="1600">
                <a:solidFill>
                  <a:srgbClr val="FF0000"/>
                </a:solidFill>
                <a:ea typeface="华文楷体" pitchFamily="2" charset="-122"/>
                <a:sym typeface="Symbol" pitchFamily="18" charset="2"/>
              </a:rPr>
              <a:t></a:t>
            </a:r>
            <a:r>
              <a:rPr lang="zh-CN" altLang="en-US" sz="1600">
                <a:ea typeface="华文楷体" pitchFamily="2" charset="-122"/>
                <a:sym typeface="Symbol" pitchFamily="18" charset="2"/>
              </a:rPr>
              <a:t> </a:t>
            </a:r>
            <a:r>
              <a:rPr lang="zh-CN" altLang="en-US" sz="1600">
                <a:ea typeface="华文楷体" pitchFamily="2" charset="-122"/>
              </a:rPr>
              <a:t>工作原理</a:t>
            </a:r>
            <a:endParaRPr lang="zh-CN" altLang="en-US" sz="1600">
              <a:solidFill>
                <a:srgbClr val="FF0000"/>
              </a:solidFill>
            </a:endParaRPr>
          </a:p>
        </p:txBody>
      </p:sp>
      <p:sp>
        <p:nvSpPr>
          <p:cNvPr id="13" name="Rectangle 14"/>
          <p:cNvSpPr>
            <a:spLocks noChangeArrowheads="1"/>
          </p:cNvSpPr>
          <p:nvPr/>
        </p:nvSpPr>
        <p:spPr bwMode="auto">
          <a:xfrm>
            <a:off x="0" y="2692400"/>
            <a:ext cx="2159000" cy="363538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lnSpc>
                <a:spcPct val="11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lang="zh-CN" altLang="en-US" sz="1600">
                <a:solidFill>
                  <a:srgbClr val="FF0000"/>
                </a:solidFill>
                <a:ea typeface="华文楷体" pitchFamily="2" charset="-122"/>
                <a:sym typeface="Symbol" pitchFamily="18" charset="2"/>
              </a:rPr>
              <a:t></a:t>
            </a:r>
            <a:r>
              <a:rPr lang="zh-CN" altLang="en-US" sz="1600">
                <a:ea typeface="华文楷体" pitchFamily="2" charset="-122"/>
                <a:sym typeface="Symbol" pitchFamily="18" charset="2"/>
              </a:rPr>
              <a:t> </a:t>
            </a:r>
            <a:r>
              <a:rPr lang="zh-CN" altLang="en-US" sz="1600">
                <a:ea typeface="华文楷体" pitchFamily="2" charset="-122"/>
              </a:rPr>
              <a:t>画电压传输特性</a:t>
            </a:r>
            <a:endParaRPr lang="zh-CN" altLang="en-US" sz="1600">
              <a:solidFill>
                <a:srgbClr val="FF0000"/>
              </a:solidFill>
            </a:endParaRPr>
          </a:p>
        </p:txBody>
      </p:sp>
      <p:graphicFrame>
        <p:nvGraphicFramePr>
          <p:cNvPr id="7170" name="Object 2"/>
          <p:cNvGraphicFramePr>
            <a:graphicFrameLocks noChangeAspect="1"/>
          </p:cNvGraphicFramePr>
          <p:nvPr/>
        </p:nvGraphicFramePr>
        <p:xfrm>
          <a:off x="3779838" y="1108075"/>
          <a:ext cx="1763712" cy="1241425"/>
        </p:xfrm>
        <a:graphic>
          <a:graphicData uri="http://schemas.openxmlformats.org/presentationml/2006/ole">
            <p:oleObj spid="_x0000_s7170" name="Picture2" r:id="rId3" imgW="1542960" imgH="1085760" progId="Word.Picture.8">
              <p:embed/>
            </p:oleObj>
          </a:graphicData>
        </a:graphic>
      </p:graphicFrame>
      <p:graphicFrame>
        <p:nvGraphicFramePr>
          <p:cNvPr id="7171" name="Object 4"/>
          <p:cNvGraphicFramePr>
            <a:graphicFrameLocks noChangeAspect="1"/>
          </p:cNvGraphicFramePr>
          <p:nvPr/>
        </p:nvGraphicFramePr>
        <p:xfrm>
          <a:off x="3779838" y="2476500"/>
          <a:ext cx="1763712" cy="1239838"/>
        </p:xfrm>
        <a:graphic>
          <a:graphicData uri="http://schemas.openxmlformats.org/presentationml/2006/ole">
            <p:oleObj spid="_x0000_s7171" name="Picture2" r:id="rId4" imgW="1542960" imgH="1085760" progId="Word.Picture.8">
              <p:embed/>
            </p:oleObj>
          </a:graphicData>
        </a:graphic>
      </p:graphicFrame>
      <p:graphicFrame>
        <p:nvGraphicFramePr>
          <p:cNvPr id="7172" name="Object 3"/>
          <p:cNvGraphicFramePr>
            <a:graphicFrameLocks noChangeAspect="1"/>
          </p:cNvGraphicFramePr>
          <p:nvPr/>
        </p:nvGraphicFramePr>
        <p:xfrm>
          <a:off x="5580063" y="966788"/>
          <a:ext cx="1547812" cy="1270000"/>
        </p:xfrm>
        <a:graphic>
          <a:graphicData uri="http://schemas.openxmlformats.org/presentationml/2006/ole">
            <p:oleObj spid="_x0000_s7172" name="Picture2" r:id="rId5" imgW="1647720" imgH="1447920" progId="Word.Picture.8">
              <p:embed/>
            </p:oleObj>
          </a:graphicData>
        </a:graphic>
      </p:graphicFrame>
      <p:graphicFrame>
        <p:nvGraphicFramePr>
          <p:cNvPr id="655365" name="Object 5"/>
          <p:cNvGraphicFramePr>
            <a:graphicFrameLocks noChangeAspect="1"/>
          </p:cNvGraphicFramePr>
          <p:nvPr/>
        </p:nvGraphicFramePr>
        <p:xfrm>
          <a:off x="5580063" y="2349500"/>
          <a:ext cx="1547812" cy="1270000"/>
        </p:xfrm>
        <a:graphic>
          <a:graphicData uri="http://schemas.openxmlformats.org/presentationml/2006/ole">
            <p:oleObj spid="_x0000_s7173" name="Picture2" r:id="rId6" imgW="1647720" imgH="1447920" progId="Word.Picture.8">
              <p:embed/>
            </p:oleObj>
          </a:graphicData>
        </a:graphic>
      </p:graphicFrame>
      <p:graphicFrame>
        <p:nvGraphicFramePr>
          <p:cNvPr id="7174" name="Object 6"/>
          <p:cNvGraphicFramePr>
            <a:graphicFrameLocks noChangeAspect="1"/>
          </p:cNvGraphicFramePr>
          <p:nvPr/>
        </p:nvGraphicFramePr>
        <p:xfrm>
          <a:off x="7164388" y="1052513"/>
          <a:ext cx="1835150" cy="1146175"/>
        </p:xfrm>
        <a:graphic>
          <a:graphicData uri="http://schemas.openxmlformats.org/presentationml/2006/ole">
            <p:oleObj spid="_x0000_s7174" name="Picture2" r:id="rId7" imgW="1523880" imgH="952560" progId="Word.Picture.8">
              <p:embed/>
            </p:oleObj>
          </a:graphicData>
        </a:graphic>
      </p:graphicFrame>
      <p:graphicFrame>
        <p:nvGraphicFramePr>
          <p:cNvPr id="7175" name="Object 7"/>
          <p:cNvGraphicFramePr>
            <a:graphicFrameLocks noChangeAspect="1"/>
          </p:cNvGraphicFramePr>
          <p:nvPr/>
        </p:nvGraphicFramePr>
        <p:xfrm>
          <a:off x="7164388" y="2492375"/>
          <a:ext cx="1835150" cy="1147763"/>
        </p:xfrm>
        <a:graphic>
          <a:graphicData uri="http://schemas.openxmlformats.org/presentationml/2006/ole">
            <p:oleObj spid="_x0000_s7175" name="Picture2" r:id="rId8" imgW="1523880" imgH="952560" progId="Word.Picture.8">
              <p:embed/>
            </p:oleObj>
          </a:graphicData>
        </a:graphic>
      </p:graphicFrame>
      <p:sp>
        <p:nvSpPr>
          <p:cNvPr id="7190" name="Rectangle 12"/>
          <p:cNvSpPr>
            <a:spLocks noChangeArrowheads="1"/>
          </p:cNvSpPr>
          <p:nvPr/>
        </p:nvSpPr>
        <p:spPr bwMode="auto">
          <a:xfrm>
            <a:off x="4427538" y="2168525"/>
            <a:ext cx="1439862" cy="32067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lIns="0" tIns="0" rIns="0" bIns="0">
            <a:spAutoFit/>
          </a:bodyPr>
          <a:lstStyle/>
          <a:p>
            <a:pPr>
              <a:lnSpc>
                <a:spcPct val="130000"/>
              </a:lnSpc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lang="en-US" altLang="zh-CN" sz="1600">
                <a:solidFill>
                  <a:srgbClr val="FF0000"/>
                </a:solidFill>
                <a:sym typeface="Webdings" pitchFamily="18" charset="2"/>
              </a:rPr>
              <a:t> </a:t>
            </a:r>
            <a:r>
              <a:rPr lang="zh-CN" altLang="en-US" sz="1600">
                <a:solidFill>
                  <a:srgbClr val="FF0000"/>
                </a:solidFill>
                <a:sym typeface="Webdings" pitchFamily="18" charset="2"/>
              </a:rPr>
              <a:t>同相比较器</a:t>
            </a:r>
            <a:endParaRPr lang="zh-CN" altLang="en-US" sz="1600">
              <a:solidFill>
                <a:srgbClr val="FF0000"/>
              </a:solidFill>
            </a:endParaRPr>
          </a:p>
        </p:txBody>
      </p:sp>
      <p:sp>
        <p:nvSpPr>
          <p:cNvPr id="7191" name="Rectangle 13"/>
          <p:cNvSpPr>
            <a:spLocks noChangeArrowheads="1"/>
          </p:cNvSpPr>
          <p:nvPr/>
        </p:nvSpPr>
        <p:spPr bwMode="auto">
          <a:xfrm>
            <a:off x="4427538" y="3681413"/>
            <a:ext cx="1476375" cy="319087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lIns="0" tIns="0" rIns="0" bIns="0">
            <a:spAutoFit/>
          </a:bodyPr>
          <a:lstStyle/>
          <a:p>
            <a:pPr>
              <a:lnSpc>
                <a:spcPct val="130000"/>
              </a:lnSpc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lang="en-US" altLang="zh-CN" sz="1600">
                <a:solidFill>
                  <a:srgbClr val="FF0000"/>
                </a:solidFill>
                <a:sym typeface="Webdings" pitchFamily="18" charset="2"/>
              </a:rPr>
              <a:t> </a:t>
            </a:r>
            <a:r>
              <a:rPr lang="zh-CN" altLang="en-US" sz="1600">
                <a:solidFill>
                  <a:srgbClr val="FF0000"/>
                </a:solidFill>
                <a:sym typeface="Webdings" pitchFamily="18" charset="2"/>
              </a:rPr>
              <a:t>反相比较器</a:t>
            </a:r>
            <a:endParaRPr lang="zh-CN" altLang="en-US" sz="1600">
              <a:solidFill>
                <a:srgbClr val="FF0000"/>
              </a:solidFill>
            </a:endParaRPr>
          </a:p>
        </p:txBody>
      </p:sp>
      <p:sp>
        <p:nvSpPr>
          <p:cNvPr id="7192" name="Rectangle 14"/>
          <p:cNvSpPr>
            <a:spLocks noChangeArrowheads="1"/>
          </p:cNvSpPr>
          <p:nvPr/>
        </p:nvSpPr>
        <p:spPr bwMode="auto">
          <a:xfrm>
            <a:off x="7091363" y="2205038"/>
            <a:ext cx="2052637" cy="32067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lIns="0" tIns="0" rIns="0" bIns="0">
            <a:spAutoFit/>
          </a:bodyPr>
          <a:lstStyle/>
          <a:p>
            <a:pPr>
              <a:lnSpc>
                <a:spcPct val="130000"/>
              </a:lnSpc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lang="en-US" altLang="zh-CN" sz="1600">
                <a:solidFill>
                  <a:srgbClr val="FF0000"/>
                </a:solidFill>
                <a:sym typeface="Webdings" pitchFamily="18" charset="2"/>
              </a:rPr>
              <a:t> </a:t>
            </a:r>
            <a:r>
              <a:rPr lang="zh-CN" altLang="en-US" sz="1600">
                <a:solidFill>
                  <a:srgbClr val="FF0000"/>
                </a:solidFill>
                <a:sym typeface="Webdings" pitchFamily="18" charset="2"/>
              </a:rPr>
              <a:t>同相过零比较器</a:t>
            </a:r>
            <a:endParaRPr lang="en-US" altLang="zh-CN" sz="1600">
              <a:sym typeface="Webdings" pitchFamily="18" charset="2"/>
            </a:endParaRPr>
          </a:p>
        </p:txBody>
      </p:sp>
      <p:sp>
        <p:nvSpPr>
          <p:cNvPr id="7193" name="Rectangle 15"/>
          <p:cNvSpPr>
            <a:spLocks noChangeArrowheads="1"/>
          </p:cNvSpPr>
          <p:nvPr/>
        </p:nvSpPr>
        <p:spPr bwMode="auto">
          <a:xfrm>
            <a:off x="7091363" y="3644900"/>
            <a:ext cx="1908175" cy="32067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lIns="0" tIns="0" rIns="0" bIns="0">
            <a:spAutoFit/>
          </a:bodyPr>
          <a:lstStyle/>
          <a:p>
            <a:pPr>
              <a:lnSpc>
                <a:spcPct val="130000"/>
              </a:lnSpc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lang="en-US" altLang="zh-CN" sz="1600">
                <a:solidFill>
                  <a:srgbClr val="FF0000"/>
                </a:solidFill>
                <a:sym typeface="Webdings" pitchFamily="18" charset="2"/>
              </a:rPr>
              <a:t> </a:t>
            </a:r>
            <a:r>
              <a:rPr lang="zh-CN" altLang="en-US" sz="1600">
                <a:solidFill>
                  <a:srgbClr val="FF0000"/>
                </a:solidFill>
                <a:sym typeface="Webdings" pitchFamily="18" charset="2"/>
              </a:rPr>
              <a:t>反相过零比较器</a:t>
            </a:r>
            <a:endParaRPr lang="zh-CN" altLang="en-US" sz="1600">
              <a:solidFill>
                <a:srgbClr val="FF0000"/>
              </a:solidFill>
            </a:endParaRPr>
          </a:p>
        </p:txBody>
      </p:sp>
      <p:graphicFrame>
        <p:nvGraphicFramePr>
          <p:cNvPr id="7176" name="Object 8"/>
          <p:cNvGraphicFramePr>
            <a:graphicFrameLocks noChangeAspect="1"/>
          </p:cNvGraphicFramePr>
          <p:nvPr/>
        </p:nvGraphicFramePr>
        <p:xfrm>
          <a:off x="4821238" y="5259388"/>
          <a:ext cx="2082800" cy="1139825"/>
        </p:xfrm>
        <a:graphic>
          <a:graphicData uri="http://schemas.openxmlformats.org/presentationml/2006/ole">
            <p:oleObj spid="_x0000_s7176" name="Picture2" r:id="rId9" imgW="2590920" imgH="1415880" progId="Word.Picture.8">
              <p:embed/>
            </p:oleObj>
          </a:graphicData>
        </a:graphic>
      </p:graphicFrame>
      <p:graphicFrame>
        <p:nvGraphicFramePr>
          <p:cNvPr id="7177" name="Object 9"/>
          <p:cNvGraphicFramePr>
            <a:graphicFrameLocks noChangeAspect="1"/>
          </p:cNvGraphicFramePr>
          <p:nvPr/>
        </p:nvGraphicFramePr>
        <p:xfrm>
          <a:off x="4933950" y="4000500"/>
          <a:ext cx="2014538" cy="1133475"/>
        </p:xfrm>
        <a:graphic>
          <a:graphicData uri="http://schemas.openxmlformats.org/presentationml/2006/ole">
            <p:oleObj spid="_x0000_s7177" name="Picture2" r:id="rId10" imgW="2352600" imgH="1324080" progId="Word.Picture.8">
              <p:embed/>
            </p:oleObj>
          </a:graphicData>
        </a:graphic>
      </p:graphicFrame>
      <p:graphicFrame>
        <p:nvGraphicFramePr>
          <p:cNvPr id="654346" name="Object 10"/>
          <p:cNvGraphicFramePr>
            <a:graphicFrameLocks noChangeAspect="1"/>
          </p:cNvGraphicFramePr>
          <p:nvPr/>
        </p:nvGraphicFramePr>
        <p:xfrm>
          <a:off x="7343775" y="3933825"/>
          <a:ext cx="1192213" cy="1273175"/>
        </p:xfrm>
        <a:graphic>
          <a:graphicData uri="http://schemas.openxmlformats.org/presentationml/2006/ole">
            <p:oleObj spid="_x0000_s7178" name="Picture2" r:id="rId11" imgW="1800360" imgH="1371600" progId="Word.Picture.8">
              <p:embed/>
            </p:oleObj>
          </a:graphicData>
        </a:graphic>
      </p:graphicFrame>
      <p:graphicFrame>
        <p:nvGraphicFramePr>
          <p:cNvPr id="654347" name="Object 11"/>
          <p:cNvGraphicFramePr>
            <a:graphicFrameLocks noChangeAspect="1"/>
          </p:cNvGraphicFramePr>
          <p:nvPr/>
        </p:nvGraphicFramePr>
        <p:xfrm>
          <a:off x="7308850" y="5265738"/>
          <a:ext cx="1271588" cy="1268412"/>
        </p:xfrm>
        <a:graphic>
          <a:graphicData uri="http://schemas.openxmlformats.org/presentationml/2006/ole">
            <p:oleObj spid="_x0000_s7179" name="Picture2" r:id="rId12" imgW="1800360" imgH="1371600" progId="Word.Picture.8">
              <p:embed/>
            </p:oleObj>
          </a:graphicData>
        </a:graphic>
      </p:graphicFrame>
      <p:sp>
        <p:nvSpPr>
          <p:cNvPr id="7194" name="Rectangle 12"/>
          <p:cNvSpPr>
            <a:spLocks noChangeArrowheads="1"/>
          </p:cNvSpPr>
          <p:nvPr/>
        </p:nvSpPr>
        <p:spPr bwMode="auto">
          <a:xfrm>
            <a:off x="4933950" y="4827588"/>
            <a:ext cx="1692275" cy="360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kumimoji="1" lang="zh-CN" altLang="en-US" sz="1400">
                <a:solidFill>
                  <a:srgbClr val="CC3300"/>
                </a:solidFill>
              </a:rPr>
              <a:t>同相迟滞比较器</a:t>
            </a:r>
          </a:p>
        </p:txBody>
      </p:sp>
      <p:sp>
        <p:nvSpPr>
          <p:cNvPr id="7195" name="Rectangle 13"/>
          <p:cNvSpPr>
            <a:spLocks noChangeArrowheads="1"/>
          </p:cNvSpPr>
          <p:nvPr/>
        </p:nvSpPr>
        <p:spPr bwMode="auto">
          <a:xfrm>
            <a:off x="4965700" y="6303963"/>
            <a:ext cx="1584325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kumimoji="1" lang="zh-CN" altLang="en-US" sz="1400">
                <a:solidFill>
                  <a:srgbClr val="CC0000"/>
                </a:solidFill>
              </a:rPr>
              <a:t>反相迟滞比较器</a:t>
            </a:r>
          </a:p>
        </p:txBody>
      </p:sp>
      <p:sp>
        <p:nvSpPr>
          <p:cNvPr id="30" name="Rectangle 14"/>
          <p:cNvSpPr>
            <a:spLocks noChangeArrowheads="1"/>
          </p:cNvSpPr>
          <p:nvPr/>
        </p:nvSpPr>
        <p:spPr bwMode="auto">
          <a:xfrm>
            <a:off x="0" y="3033713"/>
            <a:ext cx="3563938" cy="363537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lnSpc>
                <a:spcPct val="11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lang="zh-CN" altLang="en-US" sz="1600">
                <a:solidFill>
                  <a:srgbClr val="0033CC"/>
                </a:solidFill>
                <a:ea typeface="华文楷体" pitchFamily="2" charset="-122"/>
                <a:sym typeface="Symbol" pitchFamily="18" charset="2"/>
              </a:rPr>
              <a:t>步骤</a:t>
            </a:r>
            <a:r>
              <a:rPr lang="en-US" altLang="zh-CN" sz="1600">
                <a:solidFill>
                  <a:srgbClr val="0033CC"/>
                </a:solidFill>
                <a:ea typeface="华文楷体" pitchFamily="2" charset="-122"/>
                <a:sym typeface="Symbol" pitchFamily="18" charset="2"/>
              </a:rPr>
              <a:t>1:</a:t>
            </a:r>
            <a:r>
              <a:rPr lang="zh-CN" altLang="en-US" sz="1600">
                <a:ea typeface="华文楷体" pitchFamily="2" charset="-122"/>
                <a:sym typeface="Symbol" pitchFamily="18" charset="2"/>
              </a:rPr>
              <a:t> </a:t>
            </a:r>
            <a:r>
              <a:rPr lang="zh-CN" altLang="en-US" sz="1600">
                <a:ea typeface="华文楷体" pitchFamily="2" charset="-122"/>
              </a:rPr>
              <a:t>由</a:t>
            </a:r>
            <a:r>
              <a:rPr lang="en-US" altLang="zh-CN" sz="1600" i="1">
                <a:solidFill>
                  <a:srgbClr val="FF0000"/>
                </a:solidFill>
                <a:ea typeface="华文楷体" pitchFamily="2" charset="-122"/>
              </a:rPr>
              <a:t>v</a:t>
            </a:r>
            <a:r>
              <a:rPr lang="en-US" altLang="zh-CN" sz="1600" baseline="-25000">
                <a:solidFill>
                  <a:srgbClr val="FF0000"/>
                </a:solidFill>
                <a:ea typeface="华文楷体" pitchFamily="2" charset="-122"/>
              </a:rPr>
              <a:t>i</a:t>
            </a:r>
            <a:r>
              <a:rPr lang="zh-CN" altLang="en-US" sz="1600">
                <a:ea typeface="华文楷体" pitchFamily="2" charset="-122"/>
              </a:rPr>
              <a:t>的连接选择</a:t>
            </a:r>
            <a:r>
              <a:rPr lang="en-US" altLang="zh-CN" sz="1600">
                <a:ea typeface="华文楷体" pitchFamily="2" charset="-122"/>
              </a:rPr>
              <a:t>2</a:t>
            </a:r>
            <a:r>
              <a:rPr lang="zh-CN" altLang="en-US" sz="1600">
                <a:ea typeface="华文楷体" pitchFamily="2" charset="-122"/>
              </a:rPr>
              <a:t>个模板之一</a:t>
            </a:r>
            <a:endParaRPr lang="zh-CN" altLang="en-US" sz="1600">
              <a:solidFill>
                <a:srgbClr val="FF0000"/>
              </a:solidFill>
            </a:endParaRPr>
          </a:p>
        </p:txBody>
      </p:sp>
      <p:sp>
        <p:nvSpPr>
          <p:cNvPr id="31" name="Rectangle 14"/>
          <p:cNvSpPr>
            <a:spLocks noChangeArrowheads="1"/>
          </p:cNvSpPr>
          <p:nvPr/>
        </p:nvSpPr>
        <p:spPr bwMode="auto">
          <a:xfrm>
            <a:off x="0" y="3357563"/>
            <a:ext cx="4140200" cy="338137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lang="zh-CN" altLang="en-US" sz="1600">
                <a:solidFill>
                  <a:srgbClr val="FF0000"/>
                </a:solidFill>
                <a:ea typeface="华文楷体" pitchFamily="2" charset="-122"/>
              </a:rPr>
              <a:t>同相比较器</a:t>
            </a:r>
            <a:r>
              <a:rPr lang="en-US" altLang="zh-CN" sz="1600">
                <a:solidFill>
                  <a:srgbClr val="FF0000"/>
                </a:solidFill>
                <a:ea typeface="华文楷体" pitchFamily="2" charset="-122"/>
              </a:rPr>
              <a:t>: </a:t>
            </a:r>
            <a:r>
              <a:rPr lang="zh-CN" altLang="en-US" sz="1600">
                <a:ea typeface="华文楷体" pitchFamily="2" charset="-122"/>
              </a:rPr>
              <a:t>当</a:t>
            </a:r>
            <a:r>
              <a:rPr lang="en-US" altLang="zh-CN" sz="1600" i="1">
                <a:solidFill>
                  <a:srgbClr val="FF0000"/>
                </a:solidFill>
                <a:ea typeface="华文楷体" pitchFamily="2" charset="-122"/>
              </a:rPr>
              <a:t>v</a:t>
            </a:r>
            <a:r>
              <a:rPr lang="en-US" altLang="zh-CN" sz="1600" baseline="-25000">
                <a:solidFill>
                  <a:srgbClr val="FF0000"/>
                </a:solidFill>
                <a:ea typeface="华文楷体" pitchFamily="2" charset="-122"/>
              </a:rPr>
              <a:t>i </a:t>
            </a:r>
            <a:r>
              <a:rPr lang="zh-CN" altLang="en-US" sz="1600">
                <a:solidFill>
                  <a:srgbClr val="FF0000"/>
                </a:solidFill>
                <a:ea typeface="华文楷体" pitchFamily="2" charset="-122"/>
                <a:sym typeface="Symbol" pitchFamily="18" charset="2"/>
              </a:rPr>
              <a:t></a:t>
            </a:r>
            <a:r>
              <a:rPr lang="zh-CN" altLang="en-US" sz="1600">
                <a:ea typeface="华文楷体" pitchFamily="2" charset="-122"/>
                <a:sym typeface="Symbol" pitchFamily="18" charset="2"/>
              </a:rPr>
              <a:t>到某个值时引起</a:t>
            </a:r>
            <a:r>
              <a:rPr lang="en-US" altLang="zh-CN" sz="1600" i="1">
                <a:solidFill>
                  <a:srgbClr val="FF0000"/>
                </a:solidFill>
                <a:ea typeface="华文楷体" pitchFamily="2" charset="-122"/>
              </a:rPr>
              <a:t>v</a:t>
            </a:r>
            <a:r>
              <a:rPr lang="en-US" altLang="zh-CN" sz="1600" baseline="-25000">
                <a:solidFill>
                  <a:srgbClr val="FF0000"/>
                </a:solidFill>
                <a:ea typeface="华文楷体" pitchFamily="2" charset="-122"/>
              </a:rPr>
              <a:t>o</a:t>
            </a:r>
            <a:r>
              <a:rPr lang="zh-CN" altLang="en-US" sz="1600">
                <a:solidFill>
                  <a:srgbClr val="FF0000"/>
                </a:solidFill>
                <a:ea typeface="华文楷体" pitchFamily="2" charset="-122"/>
                <a:sym typeface="Symbol" pitchFamily="18" charset="2"/>
              </a:rPr>
              <a:t></a:t>
            </a:r>
            <a:r>
              <a:rPr lang="zh-CN" altLang="en-US" sz="1600">
                <a:ea typeface="华文楷体" pitchFamily="2" charset="-122"/>
                <a:sym typeface="Symbol" pitchFamily="18" charset="2"/>
              </a:rPr>
              <a:t>跳变</a:t>
            </a:r>
            <a:endParaRPr lang="en-US" altLang="zh-CN" sz="1600">
              <a:ea typeface="华文楷体" pitchFamily="2" charset="-122"/>
            </a:endParaRPr>
          </a:p>
        </p:txBody>
      </p:sp>
      <p:sp>
        <p:nvSpPr>
          <p:cNvPr id="32" name="Rectangle 14"/>
          <p:cNvSpPr>
            <a:spLocks noChangeArrowheads="1"/>
          </p:cNvSpPr>
          <p:nvPr/>
        </p:nvSpPr>
        <p:spPr bwMode="auto">
          <a:xfrm>
            <a:off x="0" y="3681413"/>
            <a:ext cx="4140200" cy="33972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lang="zh-CN" altLang="en-US" sz="1600">
                <a:solidFill>
                  <a:srgbClr val="FF0000"/>
                </a:solidFill>
                <a:ea typeface="华文楷体" pitchFamily="2" charset="-122"/>
              </a:rPr>
              <a:t>反相比较器</a:t>
            </a:r>
            <a:r>
              <a:rPr lang="en-US" altLang="zh-CN" sz="1600">
                <a:solidFill>
                  <a:srgbClr val="FF0000"/>
                </a:solidFill>
                <a:ea typeface="华文楷体" pitchFamily="2" charset="-122"/>
              </a:rPr>
              <a:t>: </a:t>
            </a:r>
            <a:r>
              <a:rPr lang="zh-CN" altLang="en-US" sz="1600">
                <a:ea typeface="华文楷体" pitchFamily="2" charset="-122"/>
              </a:rPr>
              <a:t>当</a:t>
            </a:r>
            <a:r>
              <a:rPr lang="en-US" altLang="zh-CN" sz="1600" i="1">
                <a:solidFill>
                  <a:srgbClr val="FF0000"/>
                </a:solidFill>
                <a:ea typeface="华文楷体" pitchFamily="2" charset="-122"/>
              </a:rPr>
              <a:t>v</a:t>
            </a:r>
            <a:r>
              <a:rPr lang="en-US" altLang="zh-CN" sz="1600" baseline="-25000">
                <a:solidFill>
                  <a:srgbClr val="FF0000"/>
                </a:solidFill>
                <a:ea typeface="华文楷体" pitchFamily="2" charset="-122"/>
              </a:rPr>
              <a:t>i </a:t>
            </a:r>
            <a:r>
              <a:rPr lang="zh-CN" altLang="en-US" sz="1600">
                <a:solidFill>
                  <a:srgbClr val="FF0000"/>
                </a:solidFill>
                <a:ea typeface="华文楷体" pitchFamily="2" charset="-122"/>
                <a:sym typeface="Symbol" pitchFamily="18" charset="2"/>
              </a:rPr>
              <a:t></a:t>
            </a:r>
            <a:r>
              <a:rPr lang="zh-CN" altLang="en-US" sz="1600">
                <a:ea typeface="华文楷体" pitchFamily="2" charset="-122"/>
                <a:sym typeface="Symbol" pitchFamily="18" charset="2"/>
              </a:rPr>
              <a:t>到某个值时引起</a:t>
            </a:r>
            <a:r>
              <a:rPr lang="en-US" altLang="zh-CN" sz="1600" i="1">
                <a:solidFill>
                  <a:srgbClr val="FF0000"/>
                </a:solidFill>
                <a:ea typeface="华文楷体" pitchFamily="2" charset="-122"/>
              </a:rPr>
              <a:t>v</a:t>
            </a:r>
            <a:r>
              <a:rPr lang="en-US" altLang="zh-CN" sz="1600" baseline="-25000">
                <a:solidFill>
                  <a:srgbClr val="FF0000"/>
                </a:solidFill>
                <a:ea typeface="华文楷体" pitchFamily="2" charset="-122"/>
              </a:rPr>
              <a:t>o</a:t>
            </a:r>
            <a:r>
              <a:rPr lang="zh-CN" altLang="en-US" sz="1600">
                <a:solidFill>
                  <a:srgbClr val="FF0000"/>
                </a:solidFill>
                <a:ea typeface="华文楷体" pitchFamily="2" charset="-122"/>
                <a:sym typeface="Symbol" pitchFamily="18" charset="2"/>
              </a:rPr>
              <a:t></a:t>
            </a:r>
            <a:r>
              <a:rPr lang="zh-CN" altLang="en-US" sz="1600">
                <a:ea typeface="华文楷体" pitchFamily="2" charset="-122"/>
                <a:sym typeface="Symbol" pitchFamily="18" charset="2"/>
              </a:rPr>
              <a:t>跳变</a:t>
            </a:r>
            <a:endParaRPr lang="en-US" altLang="zh-CN" sz="1600">
              <a:ea typeface="华文楷体" pitchFamily="2" charset="-122"/>
            </a:endParaRPr>
          </a:p>
        </p:txBody>
      </p:sp>
      <p:sp>
        <p:nvSpPr>
          <p:cNvPr id="33" name="Rectangle 14"/>
          <p:cNvSpPr>
            <a:spLocks noChangeArrowheads="1"/>
          </p:cNvSpPr>
          <p:nvPr/>
        </p:nvSpPr>
        <p:spPr bwMode="auto">
          <a:xfrm>
            <a:off x="0" y="4005263"/>
            <a:ext cx="4572000" cy="363537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lnSpc>
                <a:spcPct val="11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lang="zh-CN" altLang="en-US" sz="1600">
                <a:solidFill>
                  <a:srgbClr val="0033CC"/>
                </a:solidFill>
                <a:ea typeface="华文楷体" pitchFamily="2" charset="-122"/>
                <a:sym typeface="Symbol" pitchFamily="18" charset="2"/>
              </a:rPr>
              <a:t>步骤</a:t>
            </a:r>
            <a:r>
              <a:rPr lang="en-US" altLang="zh-CN" sz="1600">
                <a:solidFill>
                  <a:srgbClr val="0033CC"/>
                </a:solidFill>
                <a:ea typeface="华文楷体" pitchFamily="2" charset="-122"/>
                <a:sym typeface="Symbol" pitchFamily="18" charset="2"/>
              </a:rPr>
              <a:t>2:</a:t>
            </a:r>
            <a:r>
              <a:rPr lang="zh-CN" altLang="en-US" sz="1600">
                <a:ea typeface="华文楷体" pitchFamily="2" charset="-122"/>
                <a:sym typeface="Symbol" pitchFamily="18" charset="2"/>
              </a:rPr>
              <a:t> </a:t>
            </a:r>
            <a:r>
              <a:rPr lang="zh-CN" altLang="en-US" sz="1600">
                <a:ea typeface="华文楷体" pitchFamily="2" charset="-122"/>
              </a:rPr>
              <a:t>由</a:t>
            </a:r>
            <a:r>
              <a:rPr lang="en-US" altLang="zh-CN" sz="1600" i="1">
                <a:solidFill>
                  <a:srgbClr val="FF0000"/>
                </a:solidFill>
                <a:ea typeface="华文楷体" pitchFamily="2" charset="-122"/>
              </a:rPr>
              <a:t>v</a:t>
            </a:r>
            <a:r>
              <a:rPr lang="en-US" altLang="zh-CN" sz="1600" baseline="-25000">
                <a:solidFill>
                  <a:srgbClr val="FF0000"/>
                </a:solidFill>
                <a:ea typeface="华文楷体" pitchFamily="2" charset="-122"/>
              </a:rPr>
              <a:t>o</a:t>
            </a:r>
            <a:r>
              <a:rPr lang="zh-CN" altLang="en-US" sz="1600">
                <a:ea typeface="华文楷体" pitchFamily="2" charset="-122"/>
              </a:rPr>
              <a:t>的结构确定输出高低电平</a:t>
            </a:r>
            <a:r>
              <a:rPr kumimoji="1" lang="en-US" altLang="zh-CN" sz="1600" i="1"/>
              <a:t>V</a:t>
            </a:r>
            <a:r>
              <a:rPr kumimoji="1" lang="en-US" altLang="zh-CN" sz="1600" baseline="-25000"/>
              <a:t>OH</a:t>
            </a:r>
            <a:r>
              <a:rPr kumimoji="1" lang="zh-CN" altLang="en-US" sz="1600"/>
              <a:t>和</a:t>
            </a:r>
            <a:r>
              <a:rPr kumimoji="1" lang="en-US" altLang="zh-CN" sz="1600" i="1"/>
              <a:t>V</a:t>
            </a:r>
            <a:r>
              <a:rPr kumimoji="1" lang="en-US" altLang="zh-CN" sz="1600" baseline="-25000"/>
              <a:t>OL</a:t>
            </a:r>
            <a:endParaRPr lang="zh-CN" altLang="en-US" sz="1600">
              <a:solidFill>
                <a:srgbClr val="FF0000"/>
              </a:solidFill>
            </a:endParaRPr>
          </a:p>
        </p:txBody>
      </p:sp>
      <p:sp>
        <p:nvSpPr>
          <p:cNvPr id="34" name="Rectangle 22"/>
          <p:cNvSpPr>
            <a:spLocks noChangeArrowheads="1"/>
          </p:cNvSpPr>
          <p:nvPr/>
        </p:nvSpPr>
        <p:spPr bwMode="auto">
          <a:xfrm>
            <a:off x="1584325" y="4657725"/>
            <a:ext cx="3024188" cy="319088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lIns="0" tIns="0" rIns="0" bIns="0">
            <a:spAutoFit/>
          </a:bodyPr>
          <a:lstStyle/>
          <a:p>
            <a:pPr>
              <a:lnSpc>
                <a:spcPct val="130000"/>
              </a:lnSpc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lang="en-US" altLang="zh-CN" sz="1600" baseline="-25000">
                <a:ea typeface="华文楷体" pitchFamily="2" charset="-122"/>
                <a:sym typeface="Webdings" pitchFamily="18" charset="2"/>
              </a:rPr>
              <a:t>   </a:t>
            </a:r>
            <a:r>
              <a:rPr lang="en-US" altLang="zh-CN" sz="1600">
                <a:ea typeface="华文楷体" pitchFamily="2" charset="-122"/>
                <a:sym typeface="Webdings" pitchFamily="18" charset="2"/>
              </a:rPr>
              <a:t>(</a:t>
            </a:r>
            <a:r>
              <a:rPr lang="zh-CN" altLang="en-US" sz="1600">
                <a:ea typeface="华文楷体" pitchFamily="2" charset="-122"/>
                <a:sym typeface="Webdings" pitchFamily="18" charset="2"/>
              </a:rPr>
              <a:t>运放线性范围</a:t>
            </a:r>
            <a:r>
              <a:rPr lang="en-US" altLang="zh-CN" sz="1600">
                <a:ea typeface="华文楷体" pitchFamily="2" charset="-122"/>
                <a:sym typeface="Webdings" pitchFamily="18" charset="2"/>
              </a:rPr>
              <a:t>)</a:t>
            </a:r>
            <a:r>
              <a:rPr lang="en-US" altLang="zh-CN" sz="1600" i="1">
                <a:ea typeface="华文楷体" pitchFamily="2" charset="-122"/>
                <a:sym typeface="Webdings" pitchFamily="18" charset="2"/>
              </a:rPr>
              <a:t> V</a:t>
            </a:r>
            <a:r>
              <a:rPr lang="en-US" altLang="zh-CN" sz="1600" baseline="-25000">
                <a:ea typeface="华文楷体" pitchFamily="2" charset="-122"/>
                <a:sym typeface="Webdings" pitchFamily="18" charset="2"/>
              </a:rPr>
              <a:t>om</a:t>
            </a:r>
            <a:r>
              <a:rPr lang="en-US" altLang="zh-CN" sz="1600">
                <a:ea typeface="华文楷体" pitchFamily="2" charset="-122"/>
                <a:sym typeface="Webdings" pitchFamily="18" charset="2"/>
              </a:rPr>
              <a:t> =</a:t>
            </a:r>
            <a:r>
              <a:rPr lang="en-US" altLang="zh-CN" sz="1600" i="1">
                <a:ea typeface="华文楷体" pitchFamily="2" charset="-122"/>
                <a:sym typeface="Webdings" pitchFamily="18" charset="2"/>
              </a:rPr>
              <a:t>V</a:t>
            </a:r>
            <a:r>
              <a:rPr lang="en-US" altLang="zh-CN" sz="1600" baseline="-25000">
                <a:ea typeface="华文楷体" pitchFamily="2" charset="-122"/>
                <a:sym typeface="Webdings" pitchFamily="18" charset="2"/>
              </a:rPr>
              <a:t>CC</a:t>
            </a:r>
            <a:r>
              <a:rPr lang="en-US" altLang="zh-CN" sz="1600">
                <a:ea typeface="华文楷体" pitchFamily="2" charset="-122"/>
                <a:sym typeface="Webdings" pitchFamily="18" charset="2"/>
              </a:rPr>
              <a:t>-</a:t>
            </a:r>
            <a:r>
              <a:rPr lang="en-US" altLang="zh-CN" sz="1600" i="1">
                <a:ea typeface="华文楷体" pitchFamily="2" charset="-122"/>
                <a:sym typeface="Webdings" pitchFamily="18" charset="2"/>
              </a:rPr>
              <a:t>V</a:t>
            </a:r>
            <a:r>
              <a:rPr lang="en-US" altLang="zh-CN" sz="1600" baseline="-25000">
                <a:ea typeface="华文楷体" pitchFamily="2" charset="-122"/>
                <a:sym typeface="Webdings" pitchFamily="18" charset="2"/>
              </a:rPr>
              <a:t>CES</a:t>
            </a:r>
            <a:endParaRPr lang="en-US" altLang="zh-CN" sz="1600">
              <a:ea typeface="华文楷体" pitchFamily="2" charset="-122"/>
              <a:sym typeface="Webdings" pitchFamily="18" charset="2"/>
            </a:endParaRPr>
          </a:p>
        </p:txBody>
      </p:sp>
      <p:sp>
        <p:nvSpPr>
          <p:cNvPr id="35" name="Rectangle 23"/>
          <p:cNvSpPr>
            <a:spLocks noChangeArrowheads="1"/>
          </p:cNvSpPr>
          <p:nvPr/>
        </p:nvSpPr>
        <p:spPr bwMode="auto">
          <a:xfrm>
            <a:off x="1584325" y="4976813"/>
            <a:ext cx="3382963" cy="32067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lIns="0" tIns="0" rIns="0" bIns="0">
            <a:spAutoFit/>
          </a:bodyPr>
          <a:lstStyle/>
          <a:p>
            <a:pPr>
              <a:lnSpc>
                <a:spcPct val="130000"/>
              </a:lnSpc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lang="en-US" altLang="zh-CN" sz="1600" i="1">
                <a:ea typeface="华文楷体" pitchFamily="2" charset="-122"/>
                <a:sym typeface="Webdings" pitchFamily="18" charset="2"/>
              </a:rPr>
              <a:t>V</a:t>
            </a:r>
            <a:r>
              <a:rPr lang="en-US" altLang="zh-CN" sz="1600" baseline="-25000">
                <a:ea typeface="华文楷体" pitchFamily="2" charset="-122"/>
                <a:sym typeface="Webdings" pitchFamily="18" charset="2"/>
              </a:rPr>
              <a:t>om </a:t>
            </a:r>
            <a:r>
              <a:rPr lang="en-US" altLang="zh-CN" sz="1600">
                <a:ea typeface="华文楷体" pitchFamily="2" charset="-122"/>
                <a:sym typeface="Symbol" pitchFamily="18" charset="2"/>
              </a:rPr>
              <a:t></a:t>
            </a:r>
            <a:r>
              <a:rPr lang="en-US" altLang="zh-CN" sz="1600">
                <a:ea typeface="华文楷体" pitchFamily="2" charset="-122"/>
                <a:sym typeface="Webdings" pitchFamily="18" charset="2"/>
              </a:rPr>
              <a:t> </a:t>
            </a:r>
            <a:r>
              <a:rPr lang="en-US" altLang="zh-CN" sz="1600">
                <a:ea typeface="华文楷体" pitchFamily="2" charset="-122"/>
                <a:sym typeface="Symbol" pitchFamily="18" charset="2"/>
              </a:rPr>
              <a:t></a:t>
            </a:r>
            <a:r>
              <a:rPr lang="en-US" altLang="zh-CN" sz="1600" i="1">
                <a:ea typeface="华文楷体" pitchFamily="2" charset="-122"/>
                <a:sym typeface="Webdings" pitchFamily="18" charset="2"/>
              </a:rPr>
              <a:t>V</a:t>
            </a:r>
            <a:r>
              <a:rPr lang="en-US" altLang="zh-CN" sz="1600" baseline="-25000">
                <a:ea typeface="华文楷体" pitchFamily="2" charset="-122"/>
                <a:sym typeface="Webdings" pitchFamily="18" charset="2"/>
              </a:rPr>
              <a:t>CC  </a:t>
            </a:r>
            <a:r>
              <a:rPr lang="en-US" altLang="zh-CN" sz="1600">
                <a:ea typeface="华文楷体" pitchFamily="2" charset="-122"/>
              </a:rPr>
              <a:t>(</a:t>
            </a:r>
            <a:r>
              <a:rPr lang="zh-CN" altLang="en-US" sz="1600">
                <a:ea typeface="华文楷体" pitchFamily="2" charset="-122"/>
              </a:rPr>
              <a:t>忽略饱和</a:t>
            </a:r>
            <a:r>
              <a:rPr lang="zh-CN" altLang="en-US" sz="1600">
                <a:solidFill>
                  <a:srgbClr val="FF0000"/>
                </a:solidFill>
                <a:ea typeface="华文楷体" pitchFamily="2" charset="-122"/>
              </a:rPr>
              <a:t>管</a:t>
            </a:r>
            <a:r>
              <a:rPr lang="zh-CN" altLang="en-US" sz="1600">
                <a:ea typeface="华文楷体" pitchFamily="2" charset="-122"/>
              </a:rPr>
              <a:t>压降</a:t>
            </a:r>
            <a:r>
              <a:rPr lang="en-US" altLang="zh-CN" sz="1600" i="1">
                <a:ea typeface="华文楷体" pitchFamily="2" charset="-122"/>
                <a:sym typeface="Webdings" pitchFamily="18" charset="2"/>
              </a:rPr>
              <a:t>V</a:t>
            </a:r>
            <a:r>
              <a:rPr lang="en-US" altLang="zh-CN" sz="1600" baseline="-25000">
                <a:ea typeface="华文楷体" pitchFamily="2" charset="-122"/>
                <a:sym typeface="Webdings" pitchFamily="18" charset="2"/>
              </a:rPr>
              <a:t>CES</a:t>
            </a:r>
            <a:r>
              <a:rPr lang="en-US" altLang="zh-CN" sz="1600">
                <a:ea typeface="华文楷体" pitchFamily="2" charset="-122"/>
              </a:rPr>
              <a:t>)</a:t>
            </a:r>
          </a:p>
        </p:txBody>
      </p:sp>
      <p:sp>
        <p:nvSpPr>
          <p:cNvPr id="36" name="Rectangle 14"/>
          <p:cNvSpPr>
            <a:spLocks noChangeArrowheads="1"/>
          </p:cNvSpPr>
          <p:nvPr/>
        </p:nvSpPr>
        <p:spPr bwMode="auto">
          <a:xfrm>
            <a:off x="0" y="4332288"/>
            <a:ext cx="4572000" cy="33972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lang="zh-CN" altLang="en-US" sz="1600">
                <a:solidFill>
                  <a:srgbClr val="FF0000"/>
                </a:solidFill>
                <a:ea typeface="华文楷体" pitchFamily="2" charset="-122"/>
              </a:rPr>
              <a:t>运放直接输出</a:t>
            </a:r>
            <a:r>
              <a:rPr lang="en-US" altLang="zh-CN" sz="1600">
                <a:solidFill>
                  <a:srgbClr val="FF0000"/>
                </a:solidFill>
                <a:ea typeface="华文楷体" pitchFamily="2" charset="-122"/>
              </a:rPr>
              <a:t>: </a:t>
            </a:r>
            <a:r>
              <a:rPr lang="zh-CN" altLang="en-US" sz="1600">
                <a:ea typeface="华文楷体" pitchFamily="2" charset="-122"/>
              </a:rPr>
              <a:t>运放最大不失真输出电压</a:t>
            </a:r>
            <a:r>
              <a:rPr lang="en-US" altLang="zh-CN" sz="1600" i="1">
                <a:solidFill>
                  <a:srgbClr val="FF0000"/>
                </a:solidFill>
                <a:ea typeface="华文楷体" pitchFamily="2" charset="-122"/>
              </a:rPr>
              <a:t>V</a:t>
            </a:r>
            <a:r>
              <a:rPr lang="en-US" altLang="zh-CN" sz="1600" baseline="-25000">
                <a:solidFill>
                  <a:srgbClr val="FF0000"/>
                </a:solidFill>
                <a:ea typeface="华文楷体" pitchFamily="2" charset="-122"/>
              </a:rPr>
              <a:t>om</a:t>
            </a:r>
            <a:endParaRPr lang="en-US" altLang="zh-CN" sz="1600">
              <a:ea typeface="华文楷体" pitchFamily="2" charset="-122"/>
            </a:endParaRPr>
          </a:p>
        </p:txBody>
      </p:sp>
      <p:sp>
        <p:nvSpPr>
          <p:cNvPr id="37" name="Rectangle 14"/>
          <p:cNvSpPr>
            <a:spLocks noChangeArrowheads="1"/>
          </p:cNvSpPr>
          <p:nvPr/>
        </p:nvSpPr>
        <p:spPr bwMode="auto">
          <a:xfrm>
            <a:off x="0" y="5910263"/>
            <a:ext cx="4572000" cy="363537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lnSpc>
                <a:spcPct val="11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lang="zh-CN" altLang="en-US" sz="1600">
                <a:solidFill>
                  <a:srgbClr val="0033CC"/>
                </a:solidFill>
                <a:ea typeface="华文楷体" pitchFamily="2" charset="-122"/>
                <a:sym typeface="Symbol" pitchFamily="18" charset="2"/>
              </a:rPr>
              <a:t>步骤</a:t>
            </a:r>
            <a:r>
              <a:rPr lang="en-US" altLang="zh-CN" sz="1600">
                <a:solidFill>
                  <a:srgbClr val="0033CC"/>
                </a:solidFill>
                <a:ea typeface="华文楷体" pitchFamily="2" charset="-122"/>
                <a:sym typeface="Symbol" pitchFamily="18" charset="2"/>
              </a:rPr>
              <a:t>3:</a:t>
            </a:r>
            <a:r>
              <a:rPr lang="zh-CN" altLang="en-US" sz="1600">
                <a:ea typeface="华文楷体" pitchFamily="2" charset="-122"/>
                <a:sym typeface="Symbol" pitchFamily="18" charset="2"/>
              </a:rPr>
              <a:t> </a:t>
            </a:r>
            <a:r>
              <a:rPr lang="zh-CN" altLang="en-US" sz="1600">
                <a:ea typeface="华文楷体" pitchFamily="2" charset="-122"/>
              </a:rPr>
              <a:t>求满足虚短的</a:t>
            </a:r>
            <a:r>
              <a:rPr lang="en-US" altLang="zh-CN" sz="1600" i="1">
                <a:solidFill>
                  <a:srgbClr val="FF0000"/>
                </a:solidFill>
                <a:ea typeface="华文楷体" pitchFamily="2" charset="-122"/>
              </a:rPr>
              <a:t>v</a:t>
            </a:r>
            <a:r>
              <a:rPr lang="en-US" altLang="zh-CN" sz="1600" baseline="-25000">
                <a:solidFill>
                  <a:srgbClr val="FF0000"/>
                </a:solidFill>
                <a:ea typeface="华文楷体" pitchFamily="2" charset="-122"/>
              </a:rPr>
              <a:t>i </a:t>
            </a:r>
            <a:r>
              <a:rPr lang="en-US" altLang="zh-CN" sz="1600">
                <a:ea typeface="华文楷体" pitchFamily="2" charset="-122"/>
              </a:rPr>
              <a:t>, </a:t>
            </a:r>
            <a:r>
              <a:rPr lang="zh-CN" altLang="en-US" sz="1600">
                <a:ea typeface="华文楷体" pitchFamily="2" charset="-122"/>
              </a:rPr>
              <a:t>即门限电压</a:t>
            </a:r>
            <a:r>
              <a:rPr kumimoji="1" lang="en-US" altLang="zh-CN" sz="1600" i="1"/>
              <a:t>V</a:t>
            </a:r>
            <a:r>
              <a:rPr kumimoji="1" lang="en-US" altLang="zh-CN" sz="1600" baseline="-25000"/>
              <a:t>t</a:t>
            </a:r>
            <a:r>
              <a:rPr lang="en-US" altLang="zh-CN" sz="1600">
                <a:ea typeface="华文楷体" pitchFamily="2" charset="-122"/>
              </a:rPr>
              <a:t> </a:t>
            </a:r>
            <a:r>
              <a:rPr lang="zh-CN" altLang="en-US" sz="1600">
                <a:ea typeface="华文楷体" pitchFamily="2" charset="-122"/>
              </a:rPr>
              <a:t>或</a:t>
            </a:r>
            <a:r>
              <a:rPr kumimoji="1" lang="en-US" altLang="zh-CN" sz="1600" i="1"/>
              <a:t>V</a:t>
            </a:r>
            <a:r>
              <a:rPr kumimoji="1" lang="en-US" altLang="zh-CN" sz="1600" baseline="-25000"/>
              <a:t>t+</a:t>
            </a:r>
            <a:r>
              <a:rPr lang="en-US" altLang="zh-CN" sz="1600">
                <a:ea typeface="华文楷体" pitchFamily="2" charset="-122"/>
              </a:rPr>
              <a:t>,</a:t>
            </a:r>
            <a:r>
              <a:rPr kumimoji="1" lang="en-US" altLang="zh-CN" sz="1600" i="1"/>
              <a:t>V</a:t>
            </a:r>
            <a:r>
              <a:rPr kumimoji="1" lang="en-US" altLang="zh-CN" sz="1600" baseline="-25000"/>
              <a:t>t-</a:t>
            </a:r>
            <a:endParaRPr lang="zh-CN" altLang="en-US" sz="1600">
              <a:solidFill>
                <a:srgbClr val="FF0000"/>
              </a:solidFill>
            </a:endParaRPr>
          </a:p>
        </p:txBody>
      </p:sp>
      <p:sp>
        <p:nvSpPr>
          <p:cNvPr id="38" name="Rectangle 14"/>
          <p:cNvSpPr>
            <a:spLocks noChangeArrowheads="1"/>
          </p:cNvSpPr>
          <p:nvPr/>
        </p:nvSpPr>
        <p:spPr bwMode="auto">
          <a:xfrm>
            <a:off x="0" y="5300663"/>
            <a:ext cx="4572000" cy="33972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lang="zh-CN" altLang="en-US" sz="1600">
                <a:solidFill>
                  <a:srgbClr val="FF0000"/>
                </a:solidFill>
                <a:ea typeface="华文楷体" pitchFamily="2" charset="-122"/>
              </a:rPr>
              <a:t>带稳压输出</a:t>
            </a:r>
            <a:r>
              <a:rPr lang="en-US" altLang="zh-CN" sz="1600">
                <a:solidFill>
                  <a:srgbClr val="FF0000"/>
                </a:solidFill>
                <a:ea typeface="华文楷体" pitchFamily="2" charset="-122"/>
              </a:rPr>
              <a:t>:</a:t>
            </a:r>
            <a:r>
              <a:rPr lang="zh-CN" altLang="en-US" sz="1600">
                <a:ea typeface="华文楷体" pitchFamily="2" charset="-122"/>
              </a:rPr>
              <a:t>输出高低电平为</a:t>
            </a:r>
            <a:r>
              <a:rPr lang="en-US" altLang="zh-CN" sz="1600">
                <a:solidFill>
                  <a:srgbClr val="FF0000"/>
                </a:solidFill>
                <a:ea typeface="华文楷体" pitchFamily="2" charset="-122"/>
              </a:rPr>
              <a:t>±</a:t>
            </a:r>
            <a:r>
              <a:rPr lang="en-US" altLang="zh-CN" sz="1600" i="1">
                <a:solidFill>
                  <a:srgbClr val="FF0000"/>
                </a:solidFill>
                <a:ea typeface="华文楷体" pitchFamily="2" charset="-122"/>
              </a:rPr>
              <a:t>V</a:t>
            </a:r>
            <a:r>
              <a:rPr lang="en-US" altLang="zh-CN" sz="1600" baseline="-25000">
                <a:solidFill>
                  <a:srgbClr val="FF0000"/>
                </a:solidFill>
                <a:ea typeface="华文楷体" pitchFamily="2" charset="-122"/>
              </a:rPr>
              <a:t>Z</a:t>
            </a:r>
            <a:endParaRPr lang="en-US" altLang="zh-CN" sz="1600">
              <a:ea typeface="华文楷体" pitchFamily="2" charset="-122"/>
            </a:endParaRPr>
          </a:p>
        </p:txBody>
      </p:sp>
      <p:sp>
        <p:nvSpPr>
          <p:cNvPr id="39" name="Rectangle 22"/>
          <p:cNvSpPr>
            <a:spLocks noChangeArrowheads="1"/>
          </p:cNvSpPr>
          <p:nvPr/>
        </p:nvSpPr>
        <p:spPr bwMode="auto">
          <a:xfrm>
            <a:off x="1908175" y="5589588"/>
            <a:ext cx="2051050" cy="319087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lIns="0" tIns="0" rIns="0" bIns="0">
            <a:spAutoFit/>
          </a:bodyPr>
          <a:lstStyle/>
          <a:p>
            <a:pPr>
              <a:lnSpc>
                <a:spcPct val="130000"/>
              </a:lnSpc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lang="zh-CN" altLang="en-US" sz="1600">
                <a:ea typeface="华文楷体" pitchFamily="2" charset="-122"/>
                <a:sym typeface="Webdings" pitchFamily="18" charset="2"/>
              </a:rPr>
              <a:t>运放的</a:t>
            </a:r>
            <a:r>
              <a:rPr lang="en-US" altLang="zh-CN" sz="1600" i="1">
                <a:ea typeface="华文楷体" pitchFamily="2" charset="-122"/>
                <a:sym typeface="Webdings" pitchFamily="18" charset="2"/>
              </a:rPr>
              <a:t>V</a:t>
            </a:r>
            <a:r>
              <a:rPr lang="en-US" altLang="zh-CN" sz="1600" baseline="-25000">
                <a:ea typeface="华文楷体" pitchFamily="2" charset="-122"/>
                <a:sym typeface="Webdings" pitchFamily="18" charset="2"/>
              </a:rPr>
              <a:t>om</a:t>
            </a:r>
            <a:r>
              <a:rPr lang="en-US" altLang="zh-CN" sz="1600">
                <a:ea typeface="华文楷体" pitchFamily="2" charset="-122"/>
                <a:sym typeface="Webdings" pitchFamily="18" charset="2"/>
              </a:rPr>
              <a:t> </a:t>
            </a:r>
            <a:r>
              <a:rPr lang="zh-CN" altLang="en-US" sz="1600">
                <a:ea typeface="华文楷体" pitchFamily="2" charset="-122"/>
                <a:sym typeface="Webdings" pitchFamily="18" charset="2"/>
              </a:rPr>
              <a:t>必须</a:t>
            </a:r>
            <a:r>
              <a:rPr lang="en-US" altLang="zh-CN" sz="1600">
                <a:ea typeface="华文楷体" pitchFamily="2" charset="-122"/>
                <a:sym typeface="Webdings" pitchFamily="18" charset="2"/>
              </a:rPr>
              <a:t>&gt;</a:t>
            </a:r>
            <a:r>
              <a:rPr lang="en-US" altLang="zh-CN" sz="1600" i="1">
                <a:ea typeface="华文楷体" pitchFamily="2" charset="-122"/>
                <a:sym typeface="Webdings" pitchFamily="18" charset="2"/>
              </a:rPr>
              <a:t>V</a:t>
            </a:r>
            <a:r>
              <a:rPr lang="en-US" altLang="zh-CN" sz="1600" baseline="-25000">
                <a:ea typeface="华文楷体" pitchFamily="2" charset="-122"/>
                <a:sym typeface="Webdings" pitchFamily="18" charset="2"/>
              </a:rPr>
              <a:t>Z</a:t>
            </a:r>
            <a:endParaRPr lang="en-US" altLang="zh-CN" sz="1600">
              <a:ea typeface="华文楷体" pitchFamily="2" charset="-122"/>
              <a:sym typeface="Webdings" pitchFamily="18" charset="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/>
      <p:bldP spid="32" grpId="0"/>
      <p:bldP spid="33" grpId="0"/>
      <p:bldP spid="34" grpId="0" build="p" autoUpdateAnimBg="0"/>
      <p:bldP spid="35" grpId="0" build="p" autoUpdateAnimBg="0"/>
      <p:bldP spid="36" grpId="0"/>
      <p:bldP spid="37" grpId="0"/>
      <p:bldP spid="38" grpId="0"/>
      <p:bldP spid="39" grpId="0" build="p" autoUpdateAnimBg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56404" name="Object 20"/>
          <p:cNvGraphicFramePr>
            <a:graphicFrameLocks noChangeAspect="1"/>
          </p:cNvGraphicFramePr>
          <p:nvPr/>
        </p:nvGraphicFramePr>
        <p:xfrm>
          <a:off x="4148138" y="873125"/>
          <a:ext cx="1971675" cy="1427163"/>
        </p:xfrm>
        <a:graphic>
          <a:graphicData uri="http://schemas.openxmlformats.org/presentationml/2006/ole">
            <p:oleObj spid="_x0000_s8194" name="图片" r:id="rId3" imgW="1143000" imgH="828720" progId="Word.Picture.8">
              <p:embed/>
            </p:oleObj>
          </a:graphicData>
        </a:graphic>
      </p:graphicFrame>
      <p:sp>
        <p:nvSpPr>
          <p:cNvPr id="8203" name="灯片编号占位符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162EA3D-54F0-4214-A5B1-535D020620D2}" type="slidenum">
              <a:rPr lang="en-US" altLang="zh-CN" smtClean="0"/>
              <a:pPr/>
              <a:t>11</a:t>
            </a:fld>
            <a:endParaRPr lang="en-US" altLang="zh-CN" smtClean="0"/>
          </a:p>
        </p:txBody>
      </p:sp>
      <p:sp>
        <p:nvSpPr>
          <p:cNvPr id="820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3175"/>
            <a:ext cx="2519363" cy="665163"/>
          </a:xfrm>
          <a:solidFill>
            <a:srgbClr val="FFCC99"/>
          </a:solidFill>
        </p:spPr>
        <p:txBody>
          <a:bodyPr/>
          <a:lstStyle/>
          <a:p>
            <a:pPr algn="ctr" eaLnBrk="1" hangingPunct="1"/>
            <a:r>
              <a:rPr lang="zh-CN" altLang="en-US" sz="3200" smtClean="0">
                <a:solidFill>
                  <a:srgbClr val="0033CC"/>
                </a:solidFill>
              </a:rPr>
              <a:t>分析举例</a:t>
            </a:r>
            <a:r>
              <a:rPr lang="en-US" altLang="zh-CN" sz="3200" smtClean="0">
                <a:solidFill>
                  <a:srgbClr val="0033CC"/>
                </a:solidFill>
              </a:rPr>
              <a:t>1</a:t>
            </a:r>
          </a:p>
        </p:txBody>
      </p:sp>
      <p:sp>
        <p:nvSpPr>
          <p:cNvPr id="8205" name="Rectangle 3"/>
          <p:cNvSpPr>
            <a:spLocks noChangeArrowheads="1"/>
          </p:cNvSpPr>
          <p:nvPr/>
        </p:nvSpPr>
        <p:spPr bwMode="auto">
          <a:xfrm>
            <a:off x="2570163" y="44450"/>
            <a:ext cx="6070600" cy="66992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lIns="0" tIns="0" rIns="0" bIns="0">
            <a:spAutoFit/>
          </a:bodyPr>
          <a:lstStyle/>
          <a:p>
            <a:pPr algn="just">
              <a:lnSpc>
                <a:spcPct val="110000"/>
              </a:lnSpc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lang="zh-CN" altLang="en-US">
                <a:latin typeface="楷体_GB2312" pitchFamily="49" charset="-122"/>
              </a:rPr>
              <a:t>试求门限电压，画出传输特性和图</a:t>
            </a:r>
            <a:r>
              <a:rPr lang="en-US" altLang="zh-CN">
                <a:latin typeface="楷体_GB2312" pitchFamily="49" charset="-122"/>
              </a:rPr>
              <a:t>c</a:t>
            </a:r>
            <a:r>
              <a:rPr lang="zh-CN" altLang="en-US">
                <a:latin typeface="楷体_GB2312" pitchFamily="49" charset="-122"/>
              </a:rPr>
              <a:t>所示输入信号下的输出电压波形。</a:t>
            </a:r>
          </a:p>
        </p:txBody>
      </p:sp>
      <p:graphicFrame>
        <p:nvGraphicFramePr>
          <p:cNvPr id="8195" name="Object 4"/>
          <p:cNvGraphicFramePr>
            <a:graphicFrameLocks noChangeAspect="1"/>
          </p:cNvGraphicFramePr>
          <p:nvPr/>
        </p:nvGraphicFramePr>
        <p:xfrm>
          <a:off x="107950" y="944563"/>
          <a:ext cx="3940175" cy="2154237"/>
        </p:xfrm>
        <a:graphic>
          <a:graphicData uri="http://schemas.openxmlformats.org/presentationml/2006/ole">
            <p:oleObj spid="_x0000_s8195" name="Picture2" r:id="rId4" imgW="2590920" imgH="1415880" progId="Word.Picture.8">
              <p:embed/>
            </p:oleObj>
          </a:graphicData>
        </a:graphic>
      </p:graphicFrame>
      <p:sp>
        <p:nvSpPr>
          <p:cNvPr id="8206" name="Rectangle 5"/>
          <p:cNvSpPr>
            <a:spLocks noChangeArrowheads="1"/>
          </p:cNvSpPr>
          <p:nvPr/>
        </p:nvSpPr>
        <p:spPr bwMode="auto">
          <a:xfrm>
            <a:off x="76200" y="2673350"/>
            <a:ext cx="1069975" cy="6477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just">
              <a:lnSpc>
                <a:spcPct val="130000"/>
              </a:lnSpc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lang="zh-CN" altLang="en-US" sz="2800">
                <a:solidFill>
                  <a:srgbClr val="FF0000"/>
                </a:solidFill>
              </a:rPr>
              <a:t>解：</a:t>
            </a:r>
            <a:endParaRPr lang="zh-CN" altLang="en-US" sz="2400">
              <a:solidFill>
                <a:srgbClr val="FF0000"/>
              </a:solidFill>
            </a:endParaRPr>
          </a:p>
        </p:txBody>
      </p:sp>
      <p:sp>
        <p:nvSpPr>
          <p:cNvPr id="809990" name="Rectangle 6"/>
          <p:cNvSpPr>
            <a:spLocks noChangeArrowheads="1"/>
          </p:cNvSpPr>
          <p:nvPr/>
        </p:nvSpPr>
        <p:spPr bwMode="auto">
          <a:xfrm>
            <a:off x="719138" y="3825875"/>
            <a:ext cx="2625725" cy="36512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lIns="0" tIns="0" rIns="0" bIns="0">
            <a:spAutoFit/>
          </a:bodyPr>
          <a:lstStyle/>
          <a:p>
            <a:pPr algn="just"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lang="zh-CN" altLang="en-US" sz="2400">
                <a:solidFill>
                  <a:srgbClr val="000000"/>
                </a:solidFill>
              </a:rPr>
              <a:t>（</a:t>
            </a:r>
            <a:r>
              <a:rPr lang="en-US" altLang="zh-CN" sz="2400">
                <a:solidFill>
                  <a:srgbClr val="000000"/>
                </a:solidFill>
              </a:rPr>
              <a:t>1</a:t>
            </a:r>
            <a:r>
              <a:rPr lang="zh-CN" altLang="en-US" sz="2400">
                <a:solidFill>
                  <a:srgbClr val="000000"/>
                </a:solidFill>
              </a:rPr>
              <a:t>）门限电压</a:t>
            </a:r>
          </a:p>
        </p:txBody>
      </p:sp>
      <p:sp>
        <p:nvSpPr>
          <p:cNvPr id="809991" name="Rectangle 7"/>
          <p:cNvSpPr>
            <a:spLocks noChangeArrowheads="1"/>
          </p:cNvSpPr>
          <p:nvPr/>
        </p:nvSpPr>
        <p:spPr bwMode="auto">
          <a:xfrm>
            <a:off x="719138" y="5461000"/>
            <a:ext cx="3173412" cy="36512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lIns="0" tIns="0" rIns="0" bIns="0">
            <a:spAutoFit/>
          </a:bodyPr>
          <a:lstStyle/>
          <a:p>
            <a:pPr algn="just"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lang="zh-CN" altLang="en-US" sz="2400">
                <a:solidFill>
                  <a:srgbClr val="000000"/>
                </a:solidFill>
              </a:rPr>
              <a:t>（</a:t>
            </a:r>
            <a:r>
              <a:rPr lang="en-US" altLang="zh-CN" sz="2400">
                <a:solidFill>
                  <a:srgbClr val="000000"/>
                </a:solidFill>
              </a:rPr>
              <a:t>3</a:t>
            </a:r>
            <a:r>
              <a:rPr lang="zh-CN" altLang="en-US" sz="2400">
                <a:solidFill>
                  <a:srgbClr val="000000"/>
                </a:solidFill>
              </a:rPr>
              <a:t>）</a:t>
            </a:r>
            <a:r>
              <a:rPr lang="zh-CN" altLang="en-US" sz="2400"/>
              <a:t>输出电压波形</a:t>
            </a:r>
          </a:p>
        </p:txBody>
      </p:sp>
      <p:sp>
        <p:nvSpPr>
          <p:cNvPr id="809992" name="Rectangle 8"/>
          <p:cNvSpPr>
            <a:spLocks noChangeArrowheads="1"/>
          </p:cNvSpPr>
          <p:nvPr/>
        </p:nvSpPr>
        <p:spPr bwMode="auto">
          <a:xfrm>
            <a:off x="719138" y="2925763"/>
            <a:ext cx="2652712" cy="36512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lIns="0" tIns="0" rIns="0" bIns="0">
            <a:spAutoFit/>
          </a:bodyPr>
          <a:lstStyle/>
          <a:p>
            <a:pPr algn="just"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lang="zh-CN" altLang="en-US" sz="2400">
                <a:solidFill>
                  <a:srgbClr val="000000"/>
                </a:solidFill>
              </a:rPr>
              <a:t>（</a:t>
            </a:r>
            <a:r>
              <a:rPr lang="en-US" altLang="zh-CN" sz="2400">
                <a:solidFill>
                  <a:srgbClr val="000000"/>
                </a:solidFill>
              </a:rPr>
              <a:t>2</a:t>
            </a:r>
            <a:r>
              <a:rPr lang="zh-CN" altLang="en-US" sz="2400">
                <a:solidFill>
                  <a:srgbClr val="000000"/>
                </a:solidFill>
              </a:rPr>
              <a:t>）传输特性</a:t>
            </a:r>
          </a:p>
        </p:txBody>
      </p:sp>
      <p:graphicFrame>
        <p:nvGraphicFramePr>
          <p:cNvPr id="809993" name="Object 9"/>
          <p:cNvGraphicFramePr>
            <a:graphicFrameLocks noChangeAspect="1"/>
          </p:cNvGraphicFramePr>
          <p:nvPr/>
        </p:nvGraphicFramePr>
        <p:xfrm>
          <a:off x="584200" y="4097338"/>
          <a:ext cx="4203700" cy="754062"/>
        </p:xfrm>
        <a:graphic>
          <a:graphicData uri="http://schemas.openxmlformats.org/presentationml/2006/ole">
            <p:oleObj spid="_x0000_s8196" name="Equation" r:id="rId5" imgW="2489040" imgH="444240" progId="Equation.DSMT4">
              <p:embed/>
            </p:oleObj>
          </a:graphicData>
        </a:graphic>
      </p:graphicFrame>
      <p:graphicFrame>
        <p:nvGraphicFramePr>
          <p:cNvPr id="809994" name="Object 10"/>
          <p:cNvGraphicFramePr>
            <a:graphicFrameLocks noChangeAspect="1"/>
          </p:cNvGraphicFramePr>
          <p:nvPr/>
        </p:nvGraphicFramePr>
        <p:xfrm>
          <a:off x="695325" y="4673600"/>
          <a:ext cx="3155950" cy="750888"/>
        </p:xfrm>
        <a:graphic>
          <a:graphicData uri="http://schemas.openxmlformats.org/presentationml/2006/ole">
            <p:oleObj spid="_x0000_s8197" name="Equation" r:id="rId6" imgW="1879560" imgH="444240" progId="Equation.DSMT4">
              <p:embed/>
            </p:oleObj>
          </a:graphicData>
        </a:graphic>
      </p:graphicFrame>
      <p:graphicFrame>
        <p:nvGraphicFramePr>
          <p:cNvPr id="809995" name="Object 11"/>
          <p:cNvGraphicFramePr>
            <a:graphicFrameLocks noChangeAspect="1"/>
          </p:cNvGraphicFramePr>
          <p:nvPr/>
        </p:nvGraphicFramePr>
        <p:xfrm>
          <a:off x="866775" y="3392488"/>
          <a:ext cx="3775075" cy="420687"/>
        </p:xfrm>
        <a:graphic>
          <a:graphicData uri="http://schemas.openxmlformats.org/presentationml/2006/ole">
            <p:oleObj spid="_x0000_s8198" name="Equation" r:id="rId7" imgW="2095200" imgH="228600" progId="Equation.DSMT4">
              <p:embed/>
            </p:oleObj>
          </a:graphicData>
        </a:graphic>
      </p:graphicFrame>
      <p:graphicFrame>
        <p:nvGraphicFramePr>
          <p:cNvPr id="809996" name="Object 12"/>
          <p:cNvGraphicFramePr>
            <a:graphicFrameLocks noChangeAspect="1"/>
          </p:cNvGraphicFramePr>
          <p:nvPr/>
        </p:nvGraphicFramePr>
        <p:xfrm>
          <a:off x="6224588" y="476250"/>
          <a:ext cx="2703512" cy="2360613"/>
        </p:xfrm>
        <a:graphic>
          <a:graphicData uri="http://schemas.openxmlformats.org/presentationml/2006/ole">
            <p:oleObj spid="_x0000_s8199" name="Picture2" r:id="rId8" imgW="1800360" imgH="1571760" progId="Word.Picture.8">
              <p:embed/>
            </p:oleObj>
          </a:graphicData>
        </a:graphic>
      </p:graphicFrame>
      <p:graphicFrame>
        <p:nvGraphicFramePr>
          <p:cNvPr id="809997" name="Object 13"/>
          <p:cNvGraphicFramePr>
            <a:graphicFrameLocks noChangeAspect="1"/>
          </p:cNvGraphicFramePr>
          <p:nvPr/>
        </p:nvGraphicFramePr>
        <p:xfrm>
          <a:off x="6224588" y="476250"/>
          <a:ext cx="2703512" cy="2360613"/>
        </p:xfrm>
        <a:graphic>
          <a:graphicData uri="http://schemas.openxmlformats.org/presentationml/2006/ole">
            <p:oleObj spid="_x0000_s8200" r:id="rId9" imgW="1800225" imgH="1571625" progId="Word.Picture.8">
              <p:embed/>
            </p:oleObj>
          </a:graphicData>
        </a:graphic>
      </p:graphicFrame>
      <p:graphicFrame>
        <p:nvGraphicFramePr>
          <p:cNvPr id="809998" name="Object 14"/>
          <p:cNvGraphicFramePr>
            <a:graphicFrameLocks noChangeAspect="1"/>
          </p:cNvGraphicFramePr>
          <p:nvPr/>
        </p:nvGraphicFramePr>
        <p:xfrm>
          <a:off x="5129213" y="4508500"/>
          <a:ext cx="3511550" cy="2139950"/>
        </p:xfrm>
        <a:graphic>
          <a:graphicData uri="http://schemas.openxmlformats.org/presentationml/2006/ole">
            <p:oleObj spid="_x0000_s8201" name="Picture2" r:id="rId10" imgW="2657520" imgH="1619280" progId="Word.Picture.8">
              <p:embed/>
            </p:oleObj>
          </a:graphicData>
        </a:graphic>
      </p:graphicFrame>
      <p:graphicFrame>
        <p:nvGraphicFramePr>
          <p:cNvPr id="8202" name="Object 15"/>
          <p:cNvGraphicFramePr>
            <a:graphicFrameLocks noChangeAspect="1"/>
          </p:cNvGraphicFramePr>
          <p:nvPr/>
        </p:nvGraphicFramePr>
        <p:xfrm>
          <a:off x="5111750" y="2686050"/>
          <a:ext cx="3602038" cy="2114550"/>
        </p:xfrm>
        <a:graphic>
          <a:graphicData uri="http://schemas.openxmlformats.org/presentationml/2006/ole">
            <p:oleObj spid="_x0000_s8202" name="Picture2" r:id="rId11" imgW="2724120" imgH="1600200" progId="Word.Picture.8">
              <p:embed/>
            </p:oleObj>
          </a:graphicData>
        </a:graphic>
      </p:graphicFrame>
      <p:sp>
        <p:nvSpPr>
          <p:cNvPr id="810000" name="Rectangle 16"/>
          <p:cNvSpPr>
            <a:spLocks noChangeArrowheads="1"/>
          </p:cNvSpPr>
          <p:nvPr/>
        </p:nvSpPr>
        <p:spPr bwMode="auto">
          <a:xfrm>
            <a:off x="1260475" y="692150"/>
            <a:ext cx="298767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kumimoji="1" lang="zh-CN" altLang="en-US" sz="2400">
                <a:solidFill>
                  <a:srgbClr val="CC0000"/>
                </a:solidFill>
              </a:rPr>
              <a:t>反相迟滞比较器</a:t>
            </a:r>
          </a:p>
        </p:txBody>
      </p:sp>
      <p:sp>
        <p:nvSpPr>
          <p:cNvPr id="810001" name="Oval 17"/>
          <p:cNvSpPr>
            <a:spLocks noChangeArrowheads="1"/>
          </p:cNvSpPr>
          <p:nvPr/>
        </p:nvSpPr>
        <p:spPr bwMode="auto">
          <a:xfrm>
            <a:off x="7413625" y="908050"/>
            <a:ext cx="107950" cy="10795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10002" name="Oval 18"/>
          <p:cNvSpPr>
            <a:spLocks noChangeArrowheads="1"/>
          </p:cNvSpPr>
          <p:nvPr/>
        </p:nvSpPr>
        <p:spPr bwMode="auto">
          <a:xfrm>
            <a:off x="7412038" y="2205038"/>
            <a:ext cx="107950" cy="10795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10003" name="Oval 19"/>
          <p:cNvSpPr>
            <a:spLocks noChangeArrowheads="1"/>
          </p:cNvSpPr>
          <p:nvPr/>
        </p:nvSpPr>
        <p:spPr bwMode="auto">
          <a:xfrm>
            <a:off x="8132763" y="1557338"/>
            <a:ext cx="107950" cy="10795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10004" name="Oval 20"/>
          <p:cNvSpPr>
            <a:spLocks noChangeArrowheads="1"/>
          </p:cNvSpPr>
          <p:nvPr/>
        </p:nvSpPr>
        <p:spPr bwMode="auto">
          <a:xfrm>
            <a:off x="6729413" y="1557338"/>
            <a:ext cx="107950" cy="10795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10005" name="Line 21"/>
          <p:cNvSpPr>
            <a:spLocks noChangeShapeType="1"/>
          </p:cNvSpPr>
          <p:nvPr/>
        </p:nvSpPr>
        <p:spPr bwMode="auto">
          <a:xfrm>
            <a:off x="5832475" y="3105150"/>
            <a:ext cx="2771775" cy="0"/>
          </a:xfrm>
          <a:prstGeom prst="line">
            <a:avLst/>
          </a:prstGeom>
          <a:noFill/>
          <a:ln w="28575">
            <a:solidFill>
              <a:schemeClr val="hlink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810006" name="Rectangle 22"/>
          <p:cNvSpPr>
            <a:spLocks noChangeArrowheads="1"/>
          </p:cNvSpPr>
          <p:nvPr/>
        </p:nvSpPr>
        <p:spPr bwMode="auto">
          <a:xfrm>
            <a:off x="649288" y="6345238"/>
            <a:ext cx="4967287" cy="3048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lIns="0" tIns="0" rIns="0" bIns="0">
            <a:spAutoFit/>
          </a:bodyPr>
          <a:lstStyle/>
          <a:p>
            <a:pPr algn="just"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lang="zh-CN" altLang="en-US">
                <a:solidFill>
                  <a:srgbClr val="000000"/>
                </a:solidFill>
              </a:rPr>
              <a:t>如果起点在</a:t>
            </a:r>
            <a:r>
              <a:rPr lang="en-US" altLang="zh-CN">
                <a:solidFill>
                  <a:srgbClr val="000000"/>
                </a:solidFill>
              </a:rPr>
              <a:t>2</a:t>
            </a:r>
            <a:r>
              <a:rPr lang="zh-CN" altLang="en-US">
                <a:solidFill>
                  <a:srgbClr val="000000"/>
                </a:solidFill>
              </a:rPr>
              <a:t>个门限之间，则假定</a:t>
            </a:r>
            <a:r>
              <a:rPr lang="en-US" altLang="zh-CN">
                <a:solidFill>
                  <a:srgbClr val="000000"/>
                </a:solidFill>
              </a:rPr>
              <a:t>1</a:t>
            </a:r>
            <a:r>
              <a:rPr lang="zh-CN" altLang="en-US">
                <a:solidFill>
                  <a:srgbClr val="000000"/>
                </a:solidFill>
              </a:rPr>
              <a:t>个状态</a:t>
            </a:r>
            <a:endParaRPr lang="zh-CN" altLang="en-US"/>
          </a:p>
        </p:txBody>
      </p:sp>
      <p:sp>
        <p:nvSpPr>
          <p:cNvPr id="810007" name="Line 23"/>
          <p:cNvSpPr>
            <a:spLocks noChangeShapeType="1"/>
          </p:cNvSpPr>
          <p:nvPr/>
        </p:nvSpPr>
        <p:spPr bwMode="auto">
          <a:xfrm>
            <a:off x="5832475" y="4400550"/>
            <a:ext cx="2771775" cy="0"/>
          </a:xfrm>
          <a:prstGeom prst="line">
            <a:avLst/>
          </a:prstGeom>
          <a:noFill/>
          <a:ln w="28575">
            <a:solidFill>
              <a:schemeClr val="hlink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8218" name="AutoShape 24">
            <a:hlinkClick r:id="rId12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142875" y="6273800"/>
            <a:ext cx="360363" cy="376238"/>
          </a:xfrm>
          <a:prstGeom prst="actionButtonHome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10009" name="Oval 25"/>
          <p:cNvSpPr>
            <a:spLocks noChangeArrowheads="1"/>
          </p:cNvSpPr>
          <p:nvPr/>
        </p:nvSpPr>
        <p:spPr bwMode="auto">
          <a:xfrm rot="-1464615">
            <a:off x="2481263" y="949325"/>
            <a:ext cx="1404937" cy="2232025"/>
          </a:xfrm>
          <a:prstGeom prst="ellipse">
            <a:avLst/>
          </a:prstGeom>
          <a:noFill/>
          <a:ln w="38100">
            <a:solidFill>
              <a:schemeClr val="hlink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10011" name="Text Box 27"/>
          <p:cNvSpPr txBox="1">
            <a:spLocks noChangeArrowheads="1"/>
          </p:cNvSpPr>
          <p:nvPr/>
        </p:nvSpPr>
        <p:spPr bwMode="auto">
          <a:xfrm>
            <a:off x="611188" y="5876925"/>
            <a:ext cx="367347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>
                <a:solidFill>
                  <a:schemeClr val="hlink"/>
                </a:solidFill>
              </a:rPr>
              <a:t>抗干扰能力 </a:t>
            </a:r>
            <a:r>
              <a:rPr lang="en-US" altLang="zh-CN">
                <a:solidFill>
                  <a:schemeClr val="hlink"/>
                </a:solidFill>
              </a:rPr>
              <a:t>= </a:t>
            </a:r>
            <a:r>
              <a:rPr lang="zh-CN" altLang="en-US">
                <a:solidFill>
                  <a:schemeClr val="hlink"/>
                </a:solidFill>
              </a:rPr>
              <a:t>回差电压</a:t>
            </a:r>
            <a:r>
              <a:rPr lang="en-US" altLang="zh-CN">
                <a:solidFill>
                  <a:schemeClr val="hlink"/>
                </a:solidFill>
              </a:rPr>
              <a:t>=10V</a:t>
            </a:r>
          </a:p>
        </p:txBody>
      </p:sp>
      <p:sp>
        <p:nvSpPr>
          <p:cNvPr id="810012" name="Text Box 28"/>
          <p:cNvSpPr txBox="1">
            <a:spLocks noChangeArrowheads="1"/>
          </p:cNvSpPr>
          <p:nvPr/>
        </p:nvSpPr>
        <p:spPr bwMode="auto">
          <a:xfrm>
            <a:off x="3384550" y="5480050"/>
            <a:ext cx="190817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>
                <a:solidFill>
                  <a:schemeClr val="hlink"/>
                </a:solidFill>
              </a:rPr>
              <a:t>转换电压</a:t>
            </a:r>
            <a:r>
              <a:rPr lang="en-US" altLang="zh-CN">
                <a:solidFill>
                  <a:schemeClr val="hlink"/>
                </a:solidFill>
              </a:rPr>
              <a:t>=0V</a:t>
            </a:r>
          </a:p>
        </p:txBody>
      </p:sp>
      <p:sp>
        <p:nvSpPr>
          <p:cNvPr id="30" name="Rectangle 9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4392613" y="2298700"/>
            <a:ext cx="1439862" cy="338138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ctr">
              <a:spcBef>
                <a:spcPct val="20000"/>
              </a:spcBef>
              <a:buClr>
                <a:srgbClr val="0000FF"/>
              </a:buClr>
              <a:buSzPct val="85000"/>
              <a:buFont typeface="Monotype Sorts"/>
              <a:buNone/>
            </a:pPr>
            <a:r>
              <a:rPr lang="zh-CN" altLang="en-US" sz="1600">
                <a:solidFill>
                  <a:srgbClr val="000000"/>
                </a:solidFill>
                <a:ea typeface="华文楷体" pitchFamily="2" charset="-122"/>
              </a:rPr>
              <a:t>习题</a:t>
            </a:r>
            <a:r>
              <a:rPr lang="en-US" altLang="zh-CN" sz="1600">
                <a:solidFill>
                  <a:srgbClr val="000000"/>
                </a:solidFill>
                <a:ea typeface="华文楷体" pitchFamily="2" charset="-122"/>
              </a:rPr>
              <a:t>3.5.1</a:t>
            </a:r>
            <a:r>
              <a:rPr lang="zh-CN" altLang="en-US" sz="1600">
                <a:solidFill>
                  <a:srgbClr val="000000"/>
                </a:solidFill>
                <a:ea typeface="华文楷体" pitchFamily="2" charset="-122"/>
              </a:rPr>
              <a:t>图</a:t>
            </a:r>
            <a:r>
              <a:rPr lang="en-US" altLang="zh-CN" sz="1600">
                <a:solidFill>
                  <a:srgbClr val="000000"/>
                </a:solidFill>
                <a:ea typeface="华文楷体" pitchFamily="2" charset="-122"/>
              </a:rPr>
              <a:t>b</a:t>
            </a:r>
            <a:endParaRPr lang="zh-CN" altLang="en-US" sz="1600">
              <a:solidFill>
                <a:srgbClr val="000000"/>
              </a:solidFill>
              <a:ea typeface="华文楷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0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100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100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3" dur="500"/>
                                        <p:tgtEl>
                                          <p:spTgt spid="8099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8" dur="500"/>
                                        <p:tgtEl>
                                          <p:spTgt spid="8099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8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23" dur="500"/>
                                        <p:tgtEl>
                                          <p:spTgt spid="8099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0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8" dur="500"/>
                                        <p:tgtEl>
                                          <p:spTgt spid="8100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33" dur="500"/>
                                        <p:tgtEl>
                                          <p:spTgt spid="656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2" dur="500"/>
                                        <p:tgtEl>
                                          <p:spTgt spid="8099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0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8100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8100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2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0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8100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8100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57" dur="500"/>
                                        <p:tgtEl>
                                          <p:spTgt spid="8099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2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0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8100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8100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000"/>
                            </p:stCondLst>
                            <p:childTnLst>
                              <p:par>
                                <p:cTn id="64" presetID="2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0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8100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8100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2" dur="500"/>
                                        <p:tgtEl>
                                          <p:spTgt spid="8099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7" dur="500"/>
                                        <p:tgtEl>
                                          <p:spTgt spid="8099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82" dur="500"/>
                                        <p:tgtEl>
                                          <p:spTgt spid="8099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7" dur="500"/>
                                        <p:tgtEl>
                                          <p:spTgt spid="8099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0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8100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0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8100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0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0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04" dur="500"/>
                                        <p:tgtEl>
                                          <p:spTgt spid="8100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0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8100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0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4" dur="500"/>
                                        <p:tgtEl>
                                          <p:spTgt spid="8100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9990" grpId="0" autoUpdateAnimBg="0"/>
      <p:bldP spid="809991" grpId="0" autoUpdateAnimBg="0"/>
      <p:bldP spid="809992" grpId="0" autoUpdateAnimBg="0"/>
      <p:bldP spid="810000" grpId="0" autoUpdateAnimBg="0"/>
      <p:bldP spid="810001" grpId="0" animBg="1"/>
      <p:bldP spid="810002" grpId="0" animBg="1"/>
      <p:bldP spid="810003" grpId="0" animBg="1"/>
      <p:bldP spid="810004" grpId="0" animBg="1"/>
      <p:bldP spid="810005" grpId="0" animBg="1"/>
      <p:bldP spid="810005" grpId="1" animBg="1"/>
      <p:bldP spid="810006" grpId="0" autoUpdateAnimBg="0"/>
      <p:bldP spid="810007" grpId="0" animBg="1"/>
      <p:bldP spid="810009" grpId="0" animBg="1"/>
      <p:bldP spid="810011" grpId="0"/>
      <p:bldP spid="810012" grpId="0"/>
      <p:bldP spid="3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885F4693-DA18-4494-8472-4802D51876D8}" type="slidenum">
              <a:rPr lang="en-US" altLang="zh-CN" smtClean="0"/>
              <a:pPr/>
              <a:t>12</a:t>
            </a:fld>
            <a:endParaRPr lang="en-US" altLang="zh-CN" smtClean="0"/>
          </a:p>
        </p:txBody>
      </p:sp>
      <p:pic>
        <p:nvPicPr>
          <p:cNvPr id="114691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188" y="595313"/>
            <a:ext cx="7659687" cy="290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71427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08063" y="3463925"/>
            <a:ext cx="6980237" cy="3133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4693" name="Picture 7" descr="0032">
            <a:hlinkClick r:id="" action="ppaction://noaction" highlightClick="1"/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90500" y="6313488"/>
            <a:ext cx="414338" cy="403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4694" name="Line 3"/>
          <p:cNvSpPr>
            <a:spLocks noChangeShapeType="1"/>
          </p:cNvSpPr>
          <p:nvPr/>
        </p:nvSpPr>
        <p:spPr bwMode="auto">
          <a:xfrm>
            <a:off x="395288" y="549275"/>
            <a:ext cx="8029575" cy="0"/>
          </a:xfrm>
          <a:prstGeom prst="line">
            <a:avLst/>
          </a:prstGeom>
          <a:noFill/>
          <a:ln w="76200" cap="sq" cmpd="tri">
            <a:solidFill>
              <a:srgbClr val="006600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4695" name="TextBox 6"/>
          <p:cNvSpPr txBox="1">
            <a:spLocks noChangeArrowheads="1"/>
          </p:cNvSpPr>
          <p:nvPr/>
        </p:nvSpPr>
        <p:spPr bwMode="auto">
          <a:xfrm>
            <a:off x="0" y="0"/>
            <a:ext cx="1044575" cy="400050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/>
              <a:t>直播</a:t>
            </a:r>
            <a:r>
              <a:rPr lang="en-US" altLang="zh-CN"/>
              <a:t>9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1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71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6" name="灯片编号占位符 1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A8BBB891-B46B-441C-B34A-6BE3DE8332E2}" type="slidenum">
              <a:rPr lang="en-US" altLang="zh-CN" smtClean="0"/>
              <a:pPr/>
              <a:t>13</a:t>
            </a:fld>
            <a:endParaRPr lang="en-US" altLang="zh-CN" smtClean="0"/>
          </a:p>
        </p:txBody>
      </p:sp>
      <p:sp>
        <p:nvSpPr>
          <p:cNvPr id="9227" name="Line 3"/>
          <p:cNvSpPr>
            <a:spLocks noChangeShapeType="1"/>
          </p:cNvSpPr>
          <p:nvPr/>
        </p:nvSpPr>
        <p:spPr bwMode="auto">
          <a:xfrm>
            <a:off x="395288" y="549275"/>
            <a:ext cx="8029575" cy="0"/>
          </a:xfrm>
          <a:prstGeom prst="line">
            <a:avLst/>
          </a:prstGeom>
          <a:noFill/>
          <a:ln w="76200" cap="sq" cmpd="tri">
            <a:solidFill>
              <a:srgbClr val="006600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228" name="TextBox 3"/>
          <p:cNvSpPr txBox="1">
            <a:spLocks noChangeArrowheads="1"/>
          </p:cNvSpPr>
          <p:nvPr/>
        </p:nvSpPr>
        <p:spPr bwMode="auto">
          <a:xfrm>
            <a:off x="0" y="0"/>
            <a:ext cx="1044575" cy="400050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/>
              <a:t>直播</a:t>
            </a:r>
            <a:r>
              <a:rPr lang="en-US" altLang="zh-CN"/>
              <a:t>9</a:t>
            </a:r>
            <a:endParaRPr lang="zh-CN" altLang="en-US"/>
          </a:p>
        </p:txBody>
      </p:sp>
      <p:sp>
        <p:nvSpPr>
          <p:cNvPr id="9229" name="TextBox 4"/>
          <p:cNvSpPr txBox="1">
            <a:spLocks noChangeArrowheads="1"/>
          </p:cNvSpPr>
          <p:nvPr/>
        </p:nvSpPr>
        <p:spPr bwMode="auto">
          <a:xfrm>
            <a:off x="5327650" y="544513"/>
            <a:ext cx="720725" cy="400050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9230" name="TextBox 5"/>
          <p:cNvSpPr txBox="1">
            <a:spLocks noChangeArrowheads="1"/>
          </p:cNvSpPr>
          <p:nvPr/>
        </p:nvSpPr>
        <p:spPr bwMode="auto">
          <a:xfrm>
            <a:off x="358775" y="571500"/>
            <a:ext cx="8174038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1800">
                <a:solidFill>
                  <a:srgbClr val="FF0000"/>
                </a:solidFill>
              </a:rPr>
              <a:t>第</a:t>
            </a:r>
            <a:r>
              <a:rPr lang="en-US" altLang="zh-CN" sz="1800">
                <a:solidFill>
                  <a:srgbClr val="FF0000"/>
                </a:solidFill>
              </a:rPr>
              <a:t>12</a:t>
            </a:r>
            <a:r>
              <a:rPr lang="zh-CN" altLang="en-US" sz="1800">
                <a:solidFill>
                  <a:srgbClr val="FF0000"/>
                </a:solidFill>
              </a:rPr>
              <a:t>周练习</a:t>
            </a:r>
            <a:r>
              <a:rPr lang="en-US" altLang="zh-CN" sz="1800">
                <a:solidFill>
                  <a:srgbClr val="FF0000"/>
                </a:solidFill>
              </a:rPr>
              <a:t>——</a:t>
            </a:r>
            <a:r>
              <a:rPr kumimoji="1" lang="zh-CN" altLang="en-US" sz="1800"/>
              <a:t>第</a:t>
            </a:r>
            <a:r>
              <a:rPr kumimoji="1" lang="en-US" altLang="zh-CN" sz="1800"/>
              <a:t>10</a:t>
            </a:r>
            <a:r>
              <a:rPr kumimoji="1" lang="zh-CN" altLang="en-US" sz="1800"/>
              <a:t>章习题</a:t>
            </a:r>
            <a:r>
              <a:rPr kumimoji="1" lang="en-US" altLang="zh-CN" sz="1800"/>
              <a:t>: 10.6.1;</a:t>
            </a:r>
            <a:r>
              <a:rPr kumimoji="1" lang="en-US" altLang="zh-CN" sz="1800">
                <a:solidFill>
                  <a:srgbClr val="FF0000"/>
                </a:solidFill>
              </a:rPr>
              <a:t>10.6.6</a:t>
            </a:r>
            <a:r>
              <a:rPr kumimoji="1" lang="en-US" altLang="zh-CN" sz="1800"/>
              <a:t>;10.6.8;;10.8.1;10.8.9;10.8.10 (</a:t>
            </a:r>
            <a:r>
              <a:rPr kumimoji="1" lang="zh-CN" altLang="en-US" sz="1800"/>
              <a:t>共</a:t>
            </a:r>
            <a:r>
              <a:rPr kumimoji="1" lang="en-US" altLang="zh-CN" sz="1800"/>
              <a:t>6</a:t>
            </a:r>
            <a:r>
              <a:rPr kumimoji="1" lang="zh-CN" altLang="en-US" sz="1800"/>
              <a:t>题</a:t>
            </a:r>
            <a:r>
              <a:rPr kumimoji="1" lang="en-US" altLang="zh-CN" sz="1800"/>
              <a:t>) </a:t>
            </a:r>
            <a:endParaRPr lang="zh-CN" altLang="en-US" sz="1800"/>
          </a:p>
        </p:txBody>
      </p:sp>
      <p:pic>
        <p:nvPicPr>
          <p:cNvPr id="9231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944563"/>
            <a:ext cx="9144000" cy="957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32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51388" y="1592263"/>
            <a:ext cx="4392612" cy="1979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9218" name="Object 4"/>
          <p:cNvGraphicFramePr>
            <a:graphicFrameLocks noChangeAspect="1"/>
          </p:cNvGraphicFramePr>
          <p:nvPr/>
        </p:nvGraphicFramePr>
        <p:xfrm>
          <a:off x="5003800" y="3363913"/>
          <a:ext cx="3563938" cy="2620962"/>
        </p:xfrm>
        <a:graphic>
          <a:graphicData uri="http://schemas.openxmlformats.org/presentationml/2006/ole">
            <p:oleObj spid="_x0000_s9218" name="Picture" r:id="rId5" imgW="2924280" imgH="2152800" progId="Word.Picture.8">
              <p:embed/>
            </p:oleObj>
          </a:graphicData>
        </a:graphic>
      </p:graphicFrame>
      <p:sp>
        <p:nvSpPr>
          <p:cNvPr id="10" name="Rectangle 2"/>
          <p:cNvSpPr txBox="1">
            <a:spLocks noChangeArrowheads="1"/>
          </p:cNvSpPr>
          <p:nvPr/>
        </p:nvSpPr>
        <p:spPr>
          <a:xfrm>
            <a:off x="0" y="2024063"/>
            <a:ext cx="1439863" cy="431800"/>
          </a:xfrm>
          <a:prstGeom prst="rect">
            <a:avLst/>
          </a:prstGeom>
          <a:solidFill>
            <a:srgbClr val="FFCC99"/>
          </a:solidFill>
        </p:spPr>
        <p:txBody>
          <a:bodyPr/>
          <a:lstStyle/>
          <a:p>
            <a:pPr algn="ctr">
              <a:defRPr/>
            </a:pPr>
            <a:r>
              <a:rPr lang="zh-CN" altLang="en-US" kern="0" dirty="0">
                <a:solidFill>
                  <a:srgbClr val="0033CC"/>
                </a:solidFill>
                <a:latin typeface="+mj-lt"/>
                <a:ea typeface="+mj-ea"/>
                <a:cs typeface="+mj-cs"/>
              </a:rPr>
              <a:t>分析举例</a:t>
            </a:r>
            <a:r>
              <a:rPr lang="en-US" altLang="zh-CN" kern="0" dirty="0">
                <a:solidFill>
                  <a:srgbClr val="0033CC"/>
                </a:solidFill>
                <a:latin typeface="+mj-lt"/>
                <a:ea typeface="+mj-ea"/>
                <a:cs typeface="+mj-cs"/>
              </a:rPr>
              <a:t>2</a:t>
            </a:r>
          </a:p>
        </p:txBody>
      </p:sp>
      <p:sp>
        <p:nvSpPr>
          <p:cNvPr id="9234" name="Rectangle 3"/>
          <p:cNvSpPr>
            <a:spLocks noChangeArrowheads="1"/>
          </p:cNvSpPr>
          <p:nvPr/>
        </p:nvSpPr>
        <p:spPr bwMode="auto">
          <a:xfrm>
            <a:off x="1295400" y="2060575"/>
            <a:ext cx="1739900" cy="39687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just">
              <a:lnSpc>
                <a:spcPct val="11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lang="zh-CN" altLang="en-US" sz="1800">
                <a:sym typeface="Webdings" pitchFamily="18" charset="2"/>
              </a:rPr>
              <a:t>画传输特性</a:t>
            </a:r>
          </a:p>
        </p:txBody>
      </p:sp>
      <p:sp>
        <p:nvSpPr>
          <p:cNvPr id="12" name="Rectangle 6"/>
          <p:cNvSpPr>
            <a:spLocks noChangeArrowheads="1"/>
          </p:cNvSpPr>
          <p:nvPr/>
        </p:nvSpPr>
        <p:spPr bwMode="auto">
          <a:xfrm>
            <a:off x="36513" y="2457450"/>
            <a:ext cx="3275012" cy="3048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lIns="0" tIns="0" rIns="0" bIns="0">
            <a:spAutoFit/>
          </a:bodyPr>
          <a:lstStyle/>
          <a:p>
            <a:pPr algn="just">
              <a:lnSpc>
                <a:spcPct val="110000"/>
              </a:lnSpc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lang="en-US" altLang="zh-CN" sz="1800">
                <a:solidFill>
                  <a:srgbClr val="CC0000"/>
                </a:solidFill>
              </a:rPr>
              <a:t>(1) A</a:t>
            </a:r>
            <a:r>
              <a:rPr lang="en-US" altLang="zh-CN" sz="1800" baseline="-25000">
                <a:solidFill>
                  <a:srgbClr val="CC0000"/>
                </a:solidFill>
              </a:rPr>
              <a:t>1 </a:t>
            </a:r>
            <a:r>
              <a:rPr lang="en-US" altLang="zh-CN" sz="1800">
                <a:solidFill>
                  <a:srgbClr val="CC0000"/>
                </a:solidFill>
              </a:rPr>
              <a:t>, A</a:t>
            </a:r>
            <a:r>
              <a:rPr lang="en-US" altLang="zh-CN" sz="1800" baseline="-25000">
                <a:solidFill>
                  <a:srgbClr val="CC0000"/>
                </a:solidFill>
              </a:rPr>
              <a:t>2</a:t>
            </a:r>
            <a:r>
              <a:rPr lang="zh-CN" altLang="en-US" sz="1800">
                <a:solidFill>
                  <a:srgbClr val="CC0000"/>
                </a:solidFill>
                <a:latin typeface="楷体_GB2312" pitchFamily="49" charset="-122"/>
              </a:rPr>
              <a:t>开环</a:t>
            </a:r>
            <a:r>
              <a:rPr lang="zh-CN" altLang="en-US" sz="1800">
                <a:latin typeface="楷体_GB2312" pitchFamily="49" charset="-122"/>
                <a:sym typeface="Wingdings" pitchFamily="2" charset="2"/>
              </a:rPr>
              <a:t></a:t>
            </a:r>
            <a:r>
              <a:rPr lang="zh-CN" altLang="en-US" sz="1800">
                <a:solidFill>
                  <a:srgbClr val="CC0000"/>
                </a:solidFill>
                <a:latin typeface="楷体_GB2312" pitchFamily="49" charset="-122"/>
              </a:rPr>
              <a:t>单门限比较器</a:t>
            </a:r>
          </a:p>
        </p:txBody>
      </p:sp>
      <p:sp>
        <p:nvSpPr>
          <p:cNvPr id="13" name="AutoShape 7"/>
          <p:cNvSpPr>
            <a:spLocks/>
          </p:cNvSpPr>
          <p:nvPr/>
        </p:nvSpPr>
        <p:spPr bwMode="auto">
          <a:xfrm>
            <a:off x="287338" y="2865438"/>
            <a:ext cx="107950" cy="419100"/>
          </a:xfrm>
          <a:prstGeom prst="leftBrace">
            <a:avLst>
              <a:gd name="adj1" fmla="val 36361"/>
              <a:gd name="adj2" fmla="val 50000"/>
            </a:avLst>
          </a:prstGeom>
          <a:noFill/>
          <a:ln w="38100">
            <a:solidFill>
              <a:srgbClr val="0033CC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22" name="Line 16"/>
          <p:cNvSpPr>
            <a:spLocks noChangeShapeType="1"/>
          </p:cNvSpPr>
          <p:nvPr/>
        </p:nvSpPr>
        <p:spPr bwMode="auto">
          <a:xfrm>
            <a:off x="358775" y="3429000"/>
            <a:ext cx="2449513" cy="0"/>
          </a:xfrm>
          <a:prstGeom prst="line">
            <a:avLst/>
          </a:prstGeom>
          <a:noFill/>
          <a:ln w="28575">
            <a:solidFill>
              <a:srgbClr val="006600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32" name="Rectangle 14"/>
          <p:cNvSpPr>
            <a:spLocks noChangeArrowheads="1"/>
          </p:cNvSpPr>
          <p:nvPr/>
        </p:nvSpPr>
        <p:spPr bwMode="auto">
          <a:xfrm>
            <a:off x="358775" y="2708275"/>
            <a:ext cx="2520950" cy="33972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lang="zh-CN" altLang="en-US" sz="1600">
                <a:ea typeface="华文楷体" pitchFamily="2" charset="-122"/>
              </a:rPr>
              <a:t>当</a:t>
            </a:r>
            <a:r>
              <a:rPr lang="en-US" altLang="zh-CN" sz="1600" i="1">
                <a:ea typeface="华文楷体" pitchFamily="2" charset="-122"/>
              </a:rPr>
              <a:t>v</a:t>
            </a:r>
            <a:r>
              <a:rPr lang="en-US" altLang="zh-CN" sz="1600" baseline="-25000">
                <a:ea typeface="华文楷体" pitchFamily="2" charset="-122"/>
              </a:rPr>
              <a:t>I </a:t>
            </a:r>
            <a:r>
              <a:rPr lang="en-US" altLang="zh-CN" sz="1600">
                <a:ea typeface="华文楷体" pitchFamily="2" charset="-122"/>
                <a:sym typeface="Symbol" pitchFamily="18" charset="2"/>
              </a:rPr>
              <a:t>&gt; +5V </a:t>
            </a:r>
            <a:r>
              <a:rPr lang="zh-CN" altLang="en-US" sz="1600">
                <a:ea typeface="华文楷体" pitchFamily="2" charset="-122"/>
                <a:sym typeface="Symbol" pitchFamily="18" charset="2"/>
              </a:rPr>
              <a:t></a:t>
            </a:r>
            <a:r>
              <a:rPr lang="en-US" altLang="zh-CN" sz="1600" i="1">
                <a:ea typeface="华文楷体" pitchFamily="2" charset="-122"/>
              </a:rPr>
              <a:t>v</a:t>
            </a:r>
            <a:r>
              <a:rPr lang="en-US" altLang="zh-CN" sz="1600" baseline="-25000">
                <a:ea typeface="华文楷体" pitchFamily="2" charset="-122"/>
              </a:rPr>
              <a:t>O1</a:t>
            </a:r>
            <a:r>
              <a:rPr lang="en-US" altLang="zh-CN" sz="1600">
                <a:ea typeface="华文楷体" pitchFamily="2" charset="-122"/>
                <a:sym typeface="Symbol" pitchFamily="18" charset="2"/>
              </a:rPr>
              <a:t>= +12V</a:t>
            </a:r>
            <a:endParaRPr lang="en-US" altLang="zh-CN" sz="1600">
              <a:ea typeface="华文楷体" pitchFamily="2" charset="-122"/>
            </a:endParaRPr>
          </a:p>
        </p:txBody>
      </p:sp>
      <p:sp>
        <p:nvSpPr>
          <p:cNvPr id="33" name="Rectangle 14"/>
          <p:cNvSpPr>
            <a:spLocks noChangeArrowheads="1"/>
          </p:cNvSpPr>
          <p:nvPr/>
        </p:nvSpPr>
        <p:spPr bwMode="auto">
          <a:xfrm>
            <a:off x="358775" y="3068638"/>
            <a:ext cx="2520950" cy="338137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lang="zh-CN" altLang="en-US" sz="1600">
                <a:ea typeface="华文楷体" pitchFamily="2" charset="-122"/>
              </a:rPr>
              <a:t>当</a:t>
            </a:r>
            <a:r>
              <a:rPr lang="en-US" altLang="zh-CN" sz="1600" i="1">
                <a:ea typeface="华文楷体" pitchFamily="2" charset="-122"/>
              </a:rPr>
              <a:t>v</a:t>
            </a:r>
            <a:r>
              <a:rPr lang="en-US" altLang="zh-CN" sz="1600" baseline="-25000">
                <a:ea typeface="华文楷体" pitchFamily="2" charset="-122"/>
              </a:rPr>
              <a:t>I </a:t>
            </a:r>
            <a:r>
              <a:rPr lang="en-US" altLang="zh-CN" sz="1600">
                <a:ea typeface="华文楷体" pitchFamily="2" charset="-122"/>
                <a:sym typeface="Symbol" pitchFamily="18" charset="2"/>
              </a:rPr>
              <a:t>&lt; +5V </a:t>
            </a:r>
            <a:r>
              <a:rPr lang="zh-CN" altLang="en-US" sz="1600">
                <a:ea typeface="华文楷体" pitchFamily="2" charset="-122"/>
                <a:sym typeface="Symbol" pitchFamily="18" charset="2"/>
              </a:rPr>
              <a:t></a:t>
            </a:r>
            <a:r>
              <a:rPr lang="en-US" altLang="zh-CN" sz="1600" i="1">
                <a:ea typeface="华文楷体" pitchFamily="2" charset="-122"/>
              </a:rPr>
              <a:t>v</a:t>
            </a:r>
            <a:r>
              <a:rPr lang="en-US" altLang="zh-CN" sz="1600" baseline="-25000">
                <a:ea typeface="华文楷体" pitchFamily="2" charset="-122"/>
              </a:rPr>
              <a:t>O1</a:t>
            </a:r>
            <a:r>
              <a:rPr lang="en-US" altLang="zh-CN" sz="1600">
                <a:ea typeface="华文楷体" pitchFamily="2" charset="-122"/>
                <a:sym typeface="Symbol" pitchFamily="18" charset="2"/>
              </a:rPr>
              <a:t>= 12V</a:t>
            </a:r>
            <a:endParaRPr lang="en-US" altLang="zh-CN" sz="1600">
              <a:ea typeface="华文楷体" pitchFamily="2" charset="-122"/>
            </a:endParaRPr>
          </a:p>
        </p:txBody>
      </p:sp>
      <p:sp>
        <p:nvSpPr>
          <p:cNvPr id="34" name="Rectangle 14"/>
          <p:cNvSpPr>
            <a:spLocks noChangeArrowheads="1"/>
          </p:cNvSpPr>
          <p:nvPr/>
        </p:nvSpPr>
        <p:spPr bwMode="auto">
          <a:xfrm>
            <a:off x="358775" y="3465513"/>
            <a:ext cx="2520950" cy="338137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lang="zh-CN" altLang="en-US" sz="1600">
                <a:ea typeface="华文楷体" pitchFamily="2" charset="-122"/>
              </a:rPr>
              <a:t>当</a:t>
            </a:r>
            <a:r>
              <a:rPr lang="en-US" altLang="zh-CN" sz="1600" i="1">
                <a:ea typeface="华文楷体" pitchFamily="2" charset="-122"/>
              </a:rPr>
              <a:t>v</a:t>
            </a:r>
            <a:r>
              <a:rPr lang="en-US" altLang="zh-CN" sz="1600" baseline="-25000">
                <a:ea typeface="华文楷体" pitchFamily="2" charset="-122"/>
              </a:rPr>
              <a:t>I </a:t>
            </a:r>
            <a:r>
              <a:rPr lang="en-US" altLang="zh-CN" sz="1600">
                <a:ea typeface="华文楷体" pitchFamily="2" charset="-122"/>
                <a:sym typeface="Symbol" pitchFamily="18" charset="2"/>
              </a:rPr>
              <a:t>&gt; 5V </a:t>
            </a:r>
            <a:r>
              <a:rPr lang="zh-CN" altLang="en-US" sz="1600">
                <a:ea typeface="华文楷体" pitchFamily="2" charset="-122"/>
                <a:sym typeface="Symbol" pitchFamily="18" charset="2"/>
              </a:rPr>
              <a:t></a:t>
            </a:r>
            <a:r>
              <a:rPr lang="en-US" altLang="zh-CN" sz="1600" i="1">
                <a:ea typeface="华文楷体" pitchFamily="2" charset="-122"/>
              </a:rPr>
              <a:t>v</a:t>
            </a:r>
            <a:r>
              <a:rPr lang="en-US" altLang="zh-CN" sz="1600" baseline="-25000">
                <a:ea typeface="华文楷体" pitchFamily="2" charset="-122"/>
              </a:rPr>
              <a:t>O2 </a:t>
            </a:r>
            <a:r>
              <a:rPr lang="en-US" altLang="zh-CN" sz="1600">
                <a:ea typeface="华文楷体" pitchFamily="2" charset="-122"/>
                <a:sym typeface="Symbol" pitchFamily="18" charset="2"/>
              </a:rPr>
              <a:t>= +12V</a:t>
            </a:r>
            <a:endParaRPr lang="en-US" altLang="zh-CN" sz="1600">
              <a:ea typeface="华文楷体" pitchFamily="2" charset="-122"/>
            </a:endParaRPr>
          </a:p>
        </p:txBody>
      </p:sp>
      <p:sp>
        <p:nvSpPr>
          <p:cNvPr id="35" name="Rectangle 14"/>
          <p:cNvSpPr>
            <a:spLocks noChangeArrowheads="1"/>
          </p:cNvSpPr>
          <p:nvPr/>
        </p:nvSpPr>
        <p:spPr bwMode="auto">
          <a:xfrm>
            <a:off x="358775" y="3824288"/>
            <a:ext cx="2520950" cy="33972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lang="zh-CN" altLang="en-US" sz="1600">
                <a:ea typeface="华文楷体" pitchFamily="2" charset="-122"/>
              </a:rPr>
              <a:t>当</a:t>
            </a:r>
            <a:r>
              <a:rPr lang="en-US" altLang="zh-CN" sz="1600" i="1">
                <a:ea typeface="华文楷体" pitchFamily="2" charset="-122"/>
              </a:rPr>
              <a:t>v</a:t>
            </a:r>
            <a:r>
              <a:rPr lang="en-US" altLang="zh-CN" sz="1600" baseline="-25000">
                <a:ea typeface="华文楷体" pitchFamily="2" charset="-122"/>
              </a:rPr>
              <a:t>I </a:t>
            </a:r>
            <a:r>
              <a:rPr lang="en-US" altLang="zh-CN" sz="1600">
                <a:ea typeface="华文楷体" pitchFamily="2" charset="-122"/>
                <a:sym typeface="Symbol" pitchFamily="18" charset="2"/>
              </a:rPr>
              <a:t>&lt; 5V </a:t>
            </a:r>
            <a:r>
              <a:rPr lang="zh-CN" altLang="en-US" sz="1600">
                <a:ea typeface="华文楷体" pitchFamily="2" charset="-122"/>
                <a:sym typeface="Symbol" pitchFamily="18" charset="2"/>
              </a:rPr>
              <a:t></a:t>
            </a:r>
            <a:r>
              <a:rPr lang="en-US" altLang="zh-CN" sz="1600" i="1">
                <a:ea typeface="华文楷体" pitchFamily="2" charset="-122"/>
              </a:rPr>
              <a:t>v</a:t>
            </a:r>
            <a:r>
              <a:rPr lang="en-US" altLang="zh-CN" sz="1600" baseline="-25000">
                <a:ea typeface="华文楷体" pitchFamily="2" charset="-122"/>
              </a:rPr>
              <a:t>O2 </a:t>
            </a:r>
            <a:r>
              <a:rPr lang="en-US" altLang="zh-CN" sz="1600">
                <a:ea typeface="华文楷体" pitchFamily="2" charset="-122"/>
                <a:sym typeface="Symbol" pitchFamily="18" charset="2"/>
              </a:rPr>
              <a:t>= 12V</a:t>
            </a:r>
            <a:endParaRPr lang="en-US" altLang="zh-CN" sz="1600">
              <a:ea typeface="华文楷体" pitchFamily="2" charset="-122"/>
            </a:endParaRPr>
          </a:p>
        </p:txBody>
      </p:sp>
      <p:sp>
        <p:nvSpPr>
          <p:cNvPr id="40" name="AutoShape 7"/>
          <p:cNvSpPr>
            <a:spLocks/>
          </p:cNvSpPr>
          <p:nvPr/>
        </p:nvSpPr>
        <p:spPr bwMode="auto">
          <a:xfrm>
            <a:off x="287338" y="3586163"/>
            <a:ext cx="107950" cy="419100"/>
          </a:xfrm>
          <a:prstGeom prst="leftBrace">
            <a:avLst>
              <a:gd name="adj1" fmla="val 36361"/>
              <a:gd name="adj2" fmla="val 50000"/>
            </a:avLst>
          </a:prstGeom>
          <a:noFill/>
          <a:ln w="38100">
            <a:solidFill>
              <a:srgbClr val="0033CC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41" name="Rectangle 26"/>
          <p:cNvSpPr>
            <a:spLocks noChangeArrowheads="1"/>
          </p:cNvSpPr>
          <p:nvPr/>
        </p:nvSpPr>
        <p:spPr bwMode="auto">
          <a:xfrm>
            <a:off x="0" y="4113213"/>
            <a:ext cx="4176713" cy="3048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lIns="0" tIns="0" rIns="0" bIns="0">
            <a:spAutoFit/>
          </a:bodyPr>
          <a:lstStyle/>
          <a:p>
            <a:pPr algn="just">
              <a:lnSpc>
                <a:spcPct val="110000"/>
              </a:lnSpc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lang="en-US" altLang="zh-CN" sz="1800">
                <a:solidFill>
                  <a:srgbClr val="CC0000"/>
                </a:solidFill>
              </a:rPr>
              <a:t>(2) D</a:t>
            </a:r>
            <a:r>
              <a:rPr lang="en-US" altLang="zh-CN" sz="1800" baseline="-25000">
                <a:solidFill>
                  <a:srgbClr val="CC0000"/>
                </a:solidFill>
              </a:rPr>
              <a:t>1 </a:t>
            </a:r>
            <a:r>
              <a:rPr lang="en-US" altLang="zh-CN" sz="1800">
                <a:solidFill>
                  <a:srgbClr val="CC0000"/>
                </a:solidFill>
              </a:rPr>
              <a:t>, D</a:t>
            </a:r>
            <a:r>
              <a:rPr lang="en-US" altLang="zh-CN" sz="1800" baseline="-25000">
                <a:solidFill>
                  <a:srgbClr val="CC0000"/>
                </a:solidFill>
              </a:rPr>
              <a:t>2</a:t>
            </a:r>
            <a:r>
              <a:rPr lang="zh-CN" altLang="en-US" sz="1800">
                <a:solidFill>
                  <a:srgbClr val="CC0000"/>
                </a:solidFill>
                <a:latin typeface="楷体_GB2312" pitchFamily="49" charset="-122"/>
              </a:rPr>
              <a:t>和</a:t>
            </a:r>
            <a:r>
              <a:rPr lang="en-US" altLang="zh-CN" sz="1800">
                <a:solidFill>
                  <a:srgbClr val="CC0000"/>
                </a:solidFill>
                <a:latin typeface="楷体_GB2312" pitchFamily="49" charset="-122"/>
              </a:rPr>
              <a:t>BJT </a:t>
            </a:r>
            <a:r>
              <a:rPr lang="zh-CN" altLang="en-US" sz="1800">
                <a:latin typeface="楷体_GB2312" pitchFamily="49" charset="-122"/>
                <a:sym typeface="Wingdings" pitchFamily="2" charset="2"/>
              </a:rPr>
              <a:t> </a:t>
            </a:r>
            <a:r>
              <a:rPr lang="zh-CN" altLang="en-US" sz="1800">
                <a:solidFill>
                  <a:srgbClr val="CC0000"/>
                </a:solidFill>
                <a:latin typeface="楷体_GB2312" pitchFamily="49" charset="-122"/>
              </a:rPr>
              <a:t>或非门逻辑电路</a:t>
            </a:r>
          </a:p>
        </p:txBody>
      </p:sp>
      <p:graphicFrame>
        <p:nvGraphicFramePr>
          <p:cNvPr id="42" name="Object 27"/>
          <p:cNvGraphicFramePr>
            <a:graphicFrameLocks noChangeAspect="1"/>
          </p:cNvGraphicFramePr>
          <p:nvPr/>
        </p:nvGraphicFramePr>
        <p:xfrm>
          <a:off x="107950" y="4437063"/>
          <a:ext cx="1855788" cy="271462"/>
        </p:xfrm>
        <a:graphic>
          <a:graphicData uri="http://schemas.openxmlformats.org/presentationml/2006/ole">
            <p:oleObj spid="_x0000_s9219" name="Equation" r:id="rId6" imgW="1498320" imgH="215640" progId="Equation.3">
              <p:embed/>
            </p:oleObj>
          </a:graphicData>
        </a:graphic>
      </p:graphicFrame>
      <p:graphicFrame>
        <p:nvGraphicFramePr>
          <p:cNvPr id="43" name="Object 28"/>
          <p:cNvGraphicFramePr>
            <a:graphicFrameLocks noChangeAspect="1"/>
          </p:cNvGraphicFramePr>
          <p:nvPr/>
        </p:nvGraphicFramePr>
        <p:xfrm>
          <a:off x="2051050" y="4438650"/>
          <a:ext cx="1382713" cy="285750"/>
        </p:xfrm>
        <a:graphic>
          <a:graphicData uri="http://schemas.openxmlformats.org/presentationml/2006/ole">
            <p:oleObj spid="_x0000_s9220" name="Equation" r:id="rId7" imgW="1117440" imgH="228600" progId="Equation.3">
              <p:embed/>
            </p:oleObj>
          </a:graphicData>
        </a:graphic>
      </p:graphicFrame>
      <p:sp>
        <p:nvSpPr>
          <p:cNvPr id="44" name="Rectangle 29"/>
          <p:cNvSpPr>
            <a:spLocks noChangeArrowheads="1"/>
          </p:cNvSpPr>
          <p:nvPr/>
        </p:nvSpPr>
        <p:spPr bwMode="auto">
          <a:xfrm>
            <a:off x="323850" y="4724400"/>
            <a:ext cx="2908300" cy="271463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lIns="0" tIns="0" rIns="0" bIns="0">
            <a:spAutoFit/>
          </a:bodyPr>
          <a:lstStyle/>
          <a:p>
            <a:pPr algn="just">
              <a:lnSpc>
                <a:spcPct val="110000"/>
              </a:lnSpc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lang="zh-CN" altLang="en-US" sz="1600"/>
              <a:t>则 </a:t>
            </a:r>
            <a:r>
              <a:rPr lang="en-US" altLang="zh-CN" sz="1600"/>
              <a:t>D</a:t>
            </a:r>
            <a:r>
              <a:rPr lang="en-US" altLang="zh-CN" sz="1600" baseline="-25000"/>
              <a:t>1 </a:t>
            </a:r>
            <a:r>
              <a:rPr lang="en-US" altLang="zh-CN" sz="1600"/>
              <a:t>,D</a:t>
            </a:r>
            <a:r>
              <a:rPr lang="en-US" altLang="zh-CN" sz="1600" baseline="-25000"/>
              <a:t>2</a:t>
            </a:r>
            <a:r>
              <a:rPr lang="zh-CN" altLang="en-US" sz="1600">
                <a:latin typeface="楷体_GB2312" pitchFamily="49" charset="-122"/>
              </a:rPr>
              <a:t>和三极管</a:t>
            </a:r>
            <a:r>
              <a:rPr lang="zh-CN" altLang="en-US" sz="1600">
                <a:latin typeface="楷体_GB2312" pitchFamily="49" charset="-122"/>
                <a:sym typeface="Wingdings" pitchFamily="2" charset="2"/>
              </a:rPr>
              <a:t>都截止</a:t>
            </a:r>
            <a:r>
              <a:rPr lang="zh-CN" altLang="en-US" sz="1600">
                <a:solidFill>
                  <a:srgbClr val="CC0000"/>
                </a:solidFill>
                <a:latin typeface="楷体_GB2312" pitchFamily="49" charset="-122"/>
                <a:sym typeface="Wingdings" pitchFamily="2" charset="2"/>
              </a:rPr>
              <a:t></a:t>
            </a:r>
          </a:p>
        </p:txBody>
      </p:sp>
      <p:graphicFrame>
        <p:nvGraphicFramePr>
          <p:cNvPr id="45" name="Object 30"/>
          <p:cNvGraphicFramePr>
            <a:graphicFrameLocks noChangeAspect="1"/>
          </p:cNvGraphicFramePr>
          <p:nvPr/>
        </p:nvGraphicFramePr>
        <p:xfrm>
          <a:off x="2859088" y="4733925"/>
          <a:ext cx="1784350" cy="279400"/>
        </p:xfrm>
        <a:graphic>
          <a:graphicData uri="http://schemas.openxmlformats.org/presentationml/2006/ole">
            <p:oleObj spid="_x0000_s9221" name="Equation" r:id="rId8" imgW="1485720" imgH="228600" progId="Equation.DSMT4">
              <p:embed/>
            </p:oleObj>
          </a:graphicData>
        </a:graphic>
      </p:graphicFrame>
      <p:graphicFrame>
        <p:nvGraphicFramePr>
          <p:cNvPr id="46" name="Object 31"/>
          <p:cNvGraphicFramePr>
            <a:graphicFrameLocks noChangeAspect="1"/>
          </p:cNvGraphicFramePr>
          <p:nvPr/>
        </p:nvGraphicFramePr>
        <p:xfrm>
          <a:off x="107950" y="5013325"/>
          <a:ext cx="2212975" cy="277813"/>
        </p:xfrm>
        <a:graphic>
          <a:graphicData uri="http://schemas.openxmlformats.org/presentationml/2006/ole">
            <p:oleObj spid="_x0000_s9222" name="Equation" r:id="rId9" imgW="1739880" imgH="215640" progId="Equation.3">
              <p:embed/>
            </p:oleObj>
          </a:graphicData>
        </a:graphic>
      </p:graphicFrame>
      <p:graphicFrame>
        <p:nvGraphicFramePr>
          <p:cNvPr id="47" name="Object 32"/>
          <p:cNvGraphicFramePr>
            <a:graphicFrameLocks noChangeAspect="1"/>
          </p:cNvGraphicFramePr>
          <p:nvPr/>
        </p:nvGraphicFramePr>
        <p:xfrm>
          <a:off x="2339975" y="5013325"/>
          <a:ext cx="2024063" cy="288925"/>
        </p:xfrm>
        <a:graphic>
          <a:graphicData uri="http://schemas.openxmlformats.org/presentationml/2006/ole">
            <p:oleObj spid="_x0000_s9223" name="Equation" r:id="rId10" imgW="1625400" imgH="228600" progId="Equation.3">
              <p:embed/>
            </p:oleObj>
          </a:graphicData>
        </a:graphic>
      </p:graphicFrame>
      <p:sp>
        <p:nvSpPr>
          <p:cNvPr id="48" name="Rectangle 33"/>
          <p:cNvSpPr>
            <a:spLocks noChangeArrowheads="1"/>
          </p:cNvSpPr>
          <p:nvPr/>
        </p:nvSpPr>
        <p:spPr bwMode="auto">
          <a:xfrm>
            <a:off x="323850" y="5337175"/>
            <a:ext cx="4860925" cy="2794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lIns="0" tIns="0" rIns="0" bIns="0">
            <a:spAutoFit/>
          </a:bodyPr>
          <a:lstStyle/>
          <a:p>
            <a:pPr algn="just">
              <a:lnSpc>
                <a:spcPct val="110000"/>
              </a:lnSpc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lang="zh-CN" altLang="en-US" sz="1600"/>
              <a:t>则 </a:t>
            </a:r>
            <a:r>
              <a:rPr lang="en-US" altLang="zh-CN" sz="1600"/>
              <a:t>D</a:t>
            </a:r>
            <a:r>
              <a:rPr lang="en-US" altLang="zh-CN" sz="1600" baseline="-25000"/>
              <a:t>1 </a:t>
            </a:r>
            <a:r>
              <a:rPr lang="en-US" altLang="zh-CN" sz="1600"/>
              <a:t>,D</a:t>
            </a:r>
            <a:r>
              <a:rPr lang="en-US" altLang="zh-CN" sz="1600" baseline="-25000"/>
              <a:t>2</a:t>
            </a:r>
            <a:r>
              <a:rPr lang="zh-CN" altLang="en-US" sz="1600">
                <a:latin typeface="楷体_GB2312" pitchFamily="49" charset="-122"/>
              </a:rPr>
              <a:t>有</a:t>
            </a:r>
            <a:r>
              <a:rPr lang="en-US" altLang="zh-CN" sz="1600">
                <a:latin typeface="楷体_GB2312" pitchFamily="49" charset="-122"/>
              </a:rPr>
              <a:t>1</a:t>
            </a:r>
            <a:r>
              <a:rPr lang="zh-CN" altLang="en-US" sz="1600">
                <a:latin typeface="楷体_GB2312" pitchFamily="49" charset="-122"/>
              </a:rPr>
              <a:t>个导通</a:t>
            </a:r>
            <a:r>
              <a:rPr lang="zh-CN" altLang="en-US" sz="1600">
                <a:solidFill>
                  <a:srgbClr val="CC0000"/>
                </a:solidFill>
                <a:latin typeface="楷体_GB2312" pitchFamily="49" charset="-122"/>
                <a:sym typeface="Wingdings" pitchFamily="2" charset="2"/>
              </a:rPr>
              <a:t></a:t>
            </a:r>
            <a:r>
              <a:rPr lang="zh-CN" altLang="en-US" sz="1600">
                <a:latin typeface="楷体_GB2312" pitchFamily="49" charset="-122"/>
              </a:rPr>
              <a:t>三极管</a:t>
            </a:r>
            <a:r>
              <a:rPr lang="en-US" altLang="zh-CN" sz="1600"/>
              <a:t>Je</a:t>
            </a:r>
            <a:r>
              <a:rPr lang="zh-CN" altLang="en-US" sz="1600">
                <a:latin typeface="楷体_GB2312" pitchFamily="49" charset="-122"/>
                <a:sym typeface="Wingdings" pitchFamily="2" charset="2"/>
              </a:rPr>
              <a:t>正偏</a:t>
            </a:r>
            <a:r>
              <a:rPr lang="en-US" altLang="zh-CN" sz="1600">
                <a:latin typeface="楷体_GB2312" pitchFamily="49" charset="-122"/>
                <a:sym typeface="Wingdings" pitchFamily="2" charset="2"/>
              </a:rPr>
              <a:t>(</a:t>
            </a:r>
            <a:r>
              <a:rPr lang="zh-CN" altLang="en-US" sz="1600">
                <a:solidFill>
                  <a:srgbClr val="FF0000"/>
                </a:solidFill>
                <a:latin typeface="楷体_GB2312" pitchFamily="49" charset="-122"/>
                <a:sym typeface="Wingdings" pitchFamily="2" charset="2"/>
              </a:rPr>
              <a:t>直流分析求</a:t>
            </a:r>
            <a:r>
              <a:rPr lang="en-US" altLang="zh-CN" sz="1600">
                <a:solidFill>
                  <a:srgbClr val="FF0000"/>
                </a:solidFill>
                <a:latin typeface="楷体_GB2312" pitchFamily="49" charset="-122"/>
                <a:sym typeface="Wingdings" pitchFamily="2" charset="2"/>
              </a:rPr>
              <a:t>Q</a:t>
            </a:r>
            <a:r>
              <a:rPr lang="en-US" altLang="zh-CN" sz="1600">
                <a:latin typeface="楷体_GB2312" pitchFamily="49" charset="-122"/>
                <a:sym typeface="Wingdings" pitchFamily="2" charset="2"/>
              </a:rPr>
              <a:t>)</a:t>
            </a:r>
            <a:endParaRPr lang="en-US" altLang="zh-CN" sz="1600">
              <a:solidFill>
                <a:srgbClr val="FF0000"/>
              </a:solidFill>
              <a:latin typeface="楷体_GB2312" pitchFamily="49" charset="-122"/>
              <a:sym typeface="Wingdings" pitchFamily="2" charset="2"/>
            </a:endParaRPr>
          </a:p>
        </p:txBody>
      </p:sp>
      <p:graphicFrame>
        <p:nvGraphicFramePr>
          <p:cNvPr id="49" name="Object 34"/>
          <p:cNvGraphicFramePr>
            <a:graphicFrameLocks noChangeAspect="1"/>
          </p:cNvGraphicFramePr>
          <p:nvPr/>
        </p:nvGraphicFramePr>
        <p:xfrm>
          <a:off x="358775" y="5589588"/>
          <a:ext cx="4105275" cy="514350"/>
        </p:xfrm>
        <a:graphic>
          <a:graphicData uri="http://schemas.openxmlformats.org/presentationml/2006/ole">
            <p:oleObj spid="_x0000_s9224" name="Equation" r:id="rId11" imgW="3288960" imgH="406080" progId="Equation.3">
              <p:embed/>
            </p:oleObj>
          </a:graphicData>
        </a:graphic>
      </p:graphicFrame>
      <p:sp>
        <p:nvSpPr>
          <p:cNvPr id="50" name="Rectangle 35"/>
          <p:cNvSpPr>
            <a:spLocks noChangeArrowheads="1"/>
          </p:cNvSpPr>
          <p:nvPr/>
        </p:nvSpPr>
        <p:spPr bwMode="auto">
          <a:xfrm>
            <a:off x="323850" y="6129338"/>
            <a:ext cx="3779838" cy="271462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lIns="0" tIns="0" rIns="0" bIns="0">
            <a:spAutoFit/>
          </a:bodyPr>
          <a:lstStyle/>
          <a:p>
            <a:pPr algn="just">
              <a:lnSpc>
                <a:spcPct val="110000"/>
              </a:lnSpc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lang="zh-CN" altLang="en-US" sz="1600">
                <a:latin typeface="楷体_GB2312" pitchFamily="49" charset="-122"/>
              </a:rPr>
              <a:t>所以</a:t>
            </a:r>
            <a:r>
              <a:rPr lang="en-US" altLang="zh-CN" sz="1600">
                <a:latin typeface="楷体_GB2312" pitchFamily="49" charset="-122"/>
              </a:rPr>
              <a:t>,</a:t>
            </a:r>
            <a:r>
              <a:rPr lang="zh-CN" altLang="en-US" sz="1600">
                <a:latin typeface="楷体_GB2312" pitchFamily="49" charset="-122"/>
              </a:rPr>
              <a:t>三极管饱和 </a:t>
            </a:r>
            <a:r>
              <a:rPr lang="zh-CN" altLang="en-US" sz="1600">
                <a:solidFill>
                  <a:srgbClr val="CC0000"/>
                </a:solidFill>
                <a:latin typeface="楷体_GB2312" pitchFamily="49" charset="-122"/>
                <a:sym typeface="Wingdings" pitchFamily="2" charset="2"/>
              </a:rPr>
              <a:t></a:t>
            </a:r>
            <a:r>
              <a:rPr lang="zh-CN" altLang="en-US" sz="1600">
                <a:solidFill>
                  <a:srgbClr val="FF0000"/>
                </a:solidFill>
                <a:latin typeface="楷体_GB2312" pitchFamily="49" charset="-122"/>
                <a:sym typeface="Wingdings" pitchFamily="2" charset="2"/>
              </a:rPr>
              <a:t> </a:t>
            </a:r>
            <a:r>
              <a:rPr lang="en-US" altLang="zh-CN" sz="1600" i="1"/>
              <a:t>v</a:t>
            </a:r>
            <a:r>
              <a:rPr lang="en-US" altLang="zh-CN" sz="1600" baseline="-25000"/>
              <a:t>O </a:t>
            </a:r>
            <a:r>
              <a:rPr lang="en-US" altLang="zh-CN" sz="1600">
                <a:sym typeface="Wingdings" pitchFamily="2" charset="2"/>
              </a:rPr>
              <a:t>=</a:t>
            </a:r>
            <a:r>
              <a:rPr lang="en-US" altLang="zh-CN" sz="1600" i="1"/>
              <a:t>V</a:t>
            </a:r>
            <a:r>
              <a:rPr lang="en-US" altLang="zh-CN" sz="1600" baseline="-25000"/>
              <a:t>CES </a:t>
            </a:r>
            <a:r>
              <a:rPr lang="en-US" altLang="zh-CN" sz="1600">
                <a:sym typeface="Symbol" pitchFamily="18" charset="2"/>
              </a:rPr>
              <a:t></a:t>
            </a:r>
            <a:r>
              <a:rPr lang="en-US" altLang="zh-CN" sz="1600">
                <a:sym typeface="Wingdings" pitchFamily="2" charset="2"/>
              </a:rPr>
              <a:t> 0V</a:t>
            </a:r>
          </a:p>
        </p:txBody>
      </p:sp>
      <p:graphicFrame>
        <p:nvGraphicFramePr>
          <p:cNvPr id="51" name="Object 36"/>
          <p:cNvGraphicFramePr>
            <a:graphicFrameLocks noChangeAspect="1"/>
          </p:cNvGraphicFramePr>
          <p:nvPr/>
        </p:nvGraphicFramePr>
        <p:xfrm>
          <a:off x="3095625" y="2314575"/>
          <a:ext cx="2438400" cy="1330325"/>
        </p:xfrm>
        <a:graphic>
          <a:graphicData uri="http://schemas.openxmlformats.org/presentationml/2006/ole">
            <p:oleObj spid="_x0000_s9225" name="Picture2" r:id="rId12" imgW="1857240" imgH="1085760" progId="Word.Picture.8">
              <p:embed/>
            </p:oleObj>
          </a:graphicData>
        </a:graphic>
      </p:graphicFrame>
      <p:sp>
        <p:nvSpPr>
          <p:cNvPr id="52" name="Rectangle 37"/>
          <p:cNvSpPr>
            <a:spLocks noChangeArrowheads="1"/>
          </p:cNvSpPr>
          <p:nvPr/>
        </p:nvSpPr>
        <p:spPr bwMode="auto">
          <a:xfrm>
            <a:off x="3311525" y="3605213"/>
            <a:ext cx="1728788" cy="363537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ctr">
              <a:lnSpc>
                <a:spcPct val="11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lang="zh-CN" altLang="en-US" sz="1600">
                <a:solidFill>
                  <a:srgbClr val="0033CC"/>
                </a:solidFill>
                <a:sym typeface="Webdings" pitchFamily="18" charset="2"/>
              </a:rPr>
              <a:t>窗口比较器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5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5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6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8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8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9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500"/>
                            </p:stCondLst>
                            <p:childTnLst>
                              <p:par>
                                <p:cTn id="9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utoUpdateAnimBg="0"/>
      <p:bldP spid="13" grpId="0" animBg="1"/>
      <p:bldP spid="22" grpId="0" animBg="1"/>
      <p:bldP spid="32" grpId="0"/>
      <p:bldP spid="33" grpId="0"/>
      <p:bldP spid="34" grpId="0"/>
      <p:bldP spid="35" grpId="0"/>
      <p:bldP spid="40" grpId="0" animBg="1"/>
      <p:bldP spid="41" grpId="0" autoUpdateAnimBg="0"/>
      <p:bldP spid="44" grpId="0" autoUpdateAnimBg="0"/>
      <p:bldP spid="48" grpId="0" autoUpdateAnimBg="0"/>
      <p:bldP spid="50" grpId="0" autoUpdateAnimBg="0"/>
      <p:bldP spid="52" grpId="0" autoUpdateAnimBg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灯片编号占位符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14EEAF33-B969-41C5-BCEA-4A98B12C99FD}" type="slidenum">
              <a:rPr lang="en-US" altLang="zh-CN" smtClean="0"/>
              <a:pPr/>
              <a:t>14</a:t>
            </a:fld>
            <a:endParaRPr lang="en-US" altLang="zh-CN" smtClean="0"/>
          </a:p>
        </p:txBody>
      </p:sp>
      <p:sp>
        <p:nvSpPr>
          <p:cNvPr id="115715" name="Rectangle 2"/>
          <p:cNvSpPr>
            <a:spLocks noGrp="1" noChangeArrowheads="1"/>
          </p:cNvSpPr>
          <p:nvPr>
            <p:ph type="title"/>
          </p:nvPr>
        </p:nvSpPr>
        <p:spPr>
          <a:xfrm>
            <a:off x="287338" y="115888"/>
            <a:ext cx="6624637" cy="611187"/>
          </a:xfrm>
        </p:spPr>
        <p:txBody>
          <a:bodyPr/>
          <a:lstStyle/>
          <a:p>
            <a:pPr eaLnBrk="1" hangingPunct="1"/>
            <a:r>
              <a:rPr lang="en-US" altLang="zh-CN" sz="3200" smtClean="0">
                <a:solidFill>
                  <a:schemeClr val="hlink"/>
                </a:solidFill>
              </a:rPr>
              <a:t>10  </a:t>
            </a:r>
            <a:r>
              <a:rPr lang="zh-CN" altLang="en-US" sz="3200" smtClean="0">
                <a:solidFill>
                  <a:schemeClr val="hlink"/>
                </a:solidFill>
              </a:rPr>
              <a:t>信号处理与信号产生电路</a:t>
            </a:r>
          </a:p>
        </p:txBody>
      </p:sp>
      <p:sp>
        <p:nvSpPr>
          <p:cNvPr id="115716" name="Line 3"/>
          <p:cNvSpPr>
            <a:spLocks noChangeShapeType="1"/>
          </p:cNvSpPr>
          <p:nvPr/>
        </p:nvSpPr>
        <p:spPr bwMode="auto">
          <a:xfrm>
            <a:off x="323850" y="765175"/>
            <a:ext cx="7696200" cy="0"/>
          </a:xfrm>
          <a:prstGeom prst="line">
            <a:avLst/>
          </a:prstGeom>
          <a:noFill/>
          <a:ln w="88900" cap="sq" cmpd="tri">
            <a:solidFill>
              <a:srgbClr val="008000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5717" name="Text Box 4">
            <a:hlinkClick r:id="" action="ppaction://noaction"/>
          </p:cNvPr>
          <p:cNvSpPr txBox="1">
            <a:spLocks noChangeArrowheads="1"/>
          </p:cNvSpPr>
          <p:nvPr/>
        </p:nvSpPr>
        <p:spPr bwMode="auto">
          <a:xfrm>
            <a:off x="287338" y="4848225"/>
            <a:ext cx="502285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altLang="zh-CN" sz="2400">
                <a:solidFill>
                  <a:srgbClr val="000066"/>
                </a:solidFill>
              </a:rPr>
              <a:t>10.1  </a:t>
            </a:r>
            <a:r>
              <a:rPr kumimoji="1" lang="zh-CN" altLang="en-US" sz="2400">
                <a:solidFill>
                  <a:srgbClr val="000066"/>
                </a:solidFill>
              </a:rPr>
              <a:t>滤波电路的基本概念与分类</a:t>
            </a:r>
          </a:p>
        </p:txBody>
      </p:sp>
      <p:sp>
        <p:nvSpPr>
          <p:cNvPr id="115718" name="Text Box 5">
            <a:hlinkClick r:id="" action="ppaction://noaction"/>
          </p:cNvPr>
          <p:cNvSpPr txBox="1">
            <a:spLocks noChangeArrowheads="1"/>
          </p:cNvSpPr>
          <p:nvPr/>
        </p:nvSpPr>
        <p:spPr bwMode="auto">
          <a:xfrm>
            <a:off x="287338" y="5654675"/>
            <a:ext cx="4076700" cy="36512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lIns="0" tIns="0" rIns="0" bIns="0" anchor="ctr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altLang="zh-CN" sz="2400">
                <a:solidFill>
                  <a:srgbClr val="000066"/>
                </a:solidFill>
              </a:rPr>
              <a:t>10.3  </a:t>
            </a:r>
            <a:r>
              <a:rPr kumimoji="1" lang="zh-CN" altLang="en-US" sz="2400">
                <a:solidFill>
                  <a:srgbClr val="000066"/>
                </a:solidFill>
              </a:rPr>
              <a:t>高阶有源滤波电路</a:t>
            </a:r>
          </a:p>
        </p:txBody>
      </p:sp>
      <p:sp>
        <p:nvSpPr>
          <p:cNvPr id="115719" name="Text Box 6"/>
          <p:cNvSpPr txBox="1">
            <a:spLocks noChangeArrowheads="1"/>
          </p:cNvSpPr>
          <p:nvPr/>
        </p:nvSpPr>
        <p:spPr bwMode="auto">
          <a:xfrm>
            <a:off x="287338" y="6057900"/>
            <a:ext cx="4221162" cy="36512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lIns="0" tIns="0" rIns="0" bIns="0" anchor="ctr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altLang="zh-CN" sz="2400">
                <a:solidFill>
                  <a:srgbClr val="000066"/>
                </a:solidFill>
              </a:rPr>
              <a:t>*10.4  </a:t>
            </a:r>
            <a:r>
              <a:rPr kumimoji="1" lang="zh-CN" altLang="en-US" sz="2400">
                <a:solidFill>
                  <a:srgbClr val="000066"/>
                </a:solidFill>
              </a:rPr>
              <a:t>开关电容滤波器</a:t>
            </a:r>
          </a:p>
        </p:txBody>
      </p:sp>
      <p:sp>
        <p:nvSpPr>
          <p:cNvPr id="115720" name="Text Box 7">
            <a:hlinkClick r:id="rId2" action="ppaction://hlinksldjump"/>
          </p:cNvPr>
          <p:cNvSpPr txBox="1">
            <a:spLocks noChangeArrowheads="1"/>
          </p:cNvSpPr>
          <p:nvPr/>
        </p:nvSpPr>
        <p:spPr bwMode="auto">
          <a:xfrm>
            <a:off x="287338" y="903288"/>
            <a:ext cx="5005387" cy="36512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lIns="0" tIns="0" rIns="0" bIns="0" anchor="ctr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altLang="zh-CN" sz="2400">
                <a:solidFill>
                  <a:srgbClr val="000066"/>
                </a:solidFill>
              </a:rPr>
              <a:t>10.5  </a:t>
            </a:r>
            <a:r>
              <a:rPr kumimoji="1" lang="zh-CN" altLang="en-US" sz="2400">
                <a:solidFill>
                  <a:srgbClr val="000066"/>
                </a:solidFill>
              </a:rPr>
              <a:t>正弦波振荡电路的振荡条件</a:t>
            </a:r>
          </a:p>
        </p:txBody>
      </p:sp>
      <p:sp>
        <p:nvSpPr>
          <p:cNvPr id="115721" name="Text Box 8">
            <a:hlinkClick r:id="" action="ppaction://noaction"/>
          </p:cNvPr>
          <p:cNvSpPr txBox="1">
            <a:spLocks noChangeArrowheads="1"/>
          </p:cNvSpPr>
          <p:nvPr/>
        </p:nvSpPr>
        <p:spPr bwMode="auto">
          <a:xfrm>
            <a:off x="287338" y="5251450"/>
            <a:ext cx="4221162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altLang="zh-CN" sz="2400">
                <a:solidFill>
                  <a:srgbClr val="000066"/>
                </a:solidFill>
              </a:rPr>
              <a:t>10.2  </a:t>
            </a:r>
            <a:r>
              <a:rPr kumimoji="1" lang="zh-CN" altLang="en-US" sz="2400">
                <a:solidFill>
                  <a:srgbClr val="000066"/>
                </a:solidFill>
              </a:rPr>
              <a:t>一阶有源滤波电路</a:t>
            </a:r>
          </a:p>
        </p:txBody>
      </p:sp>
      <p:sp>
        <p:nvSpPr>
          <p:cNvPr id="115722" name="Text Box 9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287338" y="1304925"/>
            <a:ext cx="4221162" cy="36512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lIns="0" tIns="0" rIns="0" bIns="0" anchor="ctr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altLang="zh-CN" sz="2400">
                <a:solidFill>
                  <a:srgbClr val="000066"/>
                </a:solidFill>
              </a:rPr>
              <a:t>10.6  RC</a:t>
            </a:r>
            <a:r>
              <a:rPr kumimoji="1" lang="zh-CN" altLang="en-US" sz="2400">
                <a:solidFill>
                  <a:srgbClr val="000066"/>
                </a:solidFill>
              </a:rPr>
              <a:t>正弦波振荡电路</a:t>
            </a:r>
          </a:p>
        </p:txBody>
      </p:sp>
      <p:sp>
        <p:nvSpPr>
          <p:cNvPr id="115723" name="Text Box 10"/>
          <p:cNvSpPr txBox="1">
            <a:spLocks noChangeArrowheads="1"/>
          </p:cNvSpPr>
          <p:nvPr/>
        </p:nvSpPr>
        <p:spPr bwMode="auto">
          <a:xfrm>
            <a:off x="287338" y="1708150"/>
            <a:ext cx="4221162" cy="36512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lIns="0" tIns="0" rIns="0" bIns="0" anchor="ctr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altLang="zh-CN" sz="2400">
                <a:solidFill>
                  <a:srgbClr val="000066"/>
                </a:solidFill>
              </a:rPr>
              <a:t>10.7  LC</a:t>
            </a:r>
            <a:r>
              <a:rPr kumimoji="1" lang="zh-CN" altLang="en-US" sz="2400">
                <a:solidFill>
                  <a:srgbClr val="000066"/>
                </a:solidFill>
              </a:rPr>
              <a:t>正弦波振荡电路</a:t>
            </a:r>
          </a:p>
        </p:txBody>
      </p:sp>
      <p:sp>
        <p:nvSpPr>
          <p:cNvPr id="115724" name="Text Box 11">
            <a:hlinkClick r:id="rId4" action="ppaction://hlinksldjump"/>
          </p:cNvPr>
          <p:cNvSpPr txBox="1">
            <a:spLocks noChangeArrowheads="1"/>
          </p:cNvSpPr>
          <p:nvPr/>
        </p:nvSpPr>
        <p:spPr bwMode="auto">
          <a:xfrm>
            <a:off x="287338" y="2235200"/>
            <a:ext cx="4221162" cy="36512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lIns="0" tIns="0" rIns="0" bIns="0" anchor="ctr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altLang="zh-CN" sz="2400">
                <a:solidFill>
                  <a:srgbClr val="000066"/>
                </a:solidFill>
              </a:rPr>
              <a:t>10.8  </a:t>
            </a:r>
            <a:r>
              <a:rPr kumimoji="1" lang="zh-CN" altLang="en-US" sz="2400">
                <a:solidFill>
                  <a:srgbClr val="000066"/>
                </a:solidFill>
              </a:rPr>
              <a:t>非正弦信号产生电路</a:t>
            </a:r>
          </a:p>
        </p:txBody>
      </p:sp>
      <p:sp>
        <p:nvSpPr>
          <p:cNvPr id="115725" name="Line 12"/>
          <p:cNvSpPr>
            <a:spLocks noChangeShapeType="1"/>
          </p:cNvSpPr>
          <p:nvPr/>
        </p:nvSpPr>
        <p:spPr bwMode="auto">
          <a:xfrm>
            <a:off x="142875" y="1808163"/>
            <a:ext cx="3708400" cy="2159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15726" name="Line 14"/>
          <p:cNvSpPr>
            <a:spLocks noChangeShapeType="1"/>
          </p:cNvSpPr>
          <p:nvPr/>
        </p:nvSpPr>
        <p:spPr bwMode="auto">
          <a:xfrm>
            <a:off x="252413" y="2133600"/>
            <a:ext cx="4319587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15727" name="Line 15"/>
          <p:cNvSpPr>
            <a:spLocks noChangeShapeType="1"/>
          </p:cNvSpPr>
          <p:nvPr/>
        </p:nvSpPr>
        <p:spPr bwMode="auto">
          <a:xfrm>
            <a:off x="250825" y="4797425"/>
            <a:ext cx="8677275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15728" name="Text Box 21"/>
          <p:cNvSpPr txBox="1">
            <a:spLocks noChangeArrowheads="1"/>
          </p:cNvSpPr>
          <p:nvPr/>
        </p:nvSpPr>
        <p:spPr bwMode="auto">
          <a:xfrm>
            <a:off x="5976938" y="333375"/>
            <a:ext cx="233997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/>
              <a:t>基本要求 </a:t>
            </a:r>
            <a:r>
              <a:rPr lang="en-US" altLang="zh-CN"/>
              <a:t>(6</a:t>
            </a:r>
            <a:r>
              <a:rPr lang="zh-CN" altLang="en-US"/>
              <a:t>学时</a:t>
            </a:r>
            <a:r>
              <a:rPr lang="en-US" altLang="zh-CN"/>
              <a:t>)</a:t>
            </a:r>
          </a:p>
        </p:txBody>
      </p:sp>
      <p:sp>
        <p:nvSpPr>
          <p:cNvPr id="115729" name="Rectangle 25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576263" y="3978275"/>
            <a:ext cx="341947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 anchor="b">
            <a:spAutoFit/>
          </a:bodyPr>
          <a:lstStyle/>
          <a:p>
            <a:r>
              <a:rPr lang="en-US" altLang="zh-CN">
                <a:solidFill>
                  <a:srgbClr val="000066"/>
                </a:solidFill>
              </a:rPr>
              <a:t>10.8.2  </a:t>
            </a:r>
            <a:r>
              <a:rPr lang="zh-CN" altLang="en-US">
                <a:solidFill>
                  <a:srgbClr val="000066"/>
                </a:solidFill>
              </a:rPr>
              <a:t>方波产生电路</a:t>
            </a:r>
          </a:p>
        </p:txBody>
      </p:sp>
      <p:sp>
        <p:nvSpPr>
          <p:cNvPr id="115730" name="Rectangle 26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576263" y="4365625"/>
            <a:ext cx="341947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 anchor="b">
            <a:spAutoFit/>
          </a:bodyPr>
          <a:lstStyle/>
          <a:p>
            <a:r>
              <a:rPr lang="en-US" altLang="zh-CN">
                <a:solidFill>
                  <a:srgbClr val="000066"/>
                </a:solidFill>
              </a:rPr>
              <a:t>10.8.3  </a:t>
            </a:r>
            <a:r>
              <a:rPr lang="zh-CN" altLang="en-US">
                <a:solidFill>
                  <a:srgbClr val="000066"/>
                </a:solidFill>
              </a:rPr>
              <a:t>锯齿波产生电路</a:t>
            </a:r>
          </a:p>
        </p:txBody>
      </p:sp>
      <p:sp>
        <p:nvSpPr>
          <p:cNvPr id="115731" name="Rectangle 27"/>
          <p:cNvSpPr>
            <a:spLocks noChangeArrowheads="1"/>
          </p:cNvSpPr>
          <p:nvPr/>
        </p:nvSpPr>
        <p:spPr bwMode="auto">
          <a:xfrm>
            <a:off x="576263" y="2600325"/>
            <a:ext cx="2808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 anchor="b">
            <a:spAutoFit/>
          </a:bodyPr>
          <a:lstStyle/>
          <a:p>
            <a:r>
              <a:rPr lang="en-US" altLang="zh-CN">
                <a:solidFill>
                  <a:srgbClr val="000066"/>
                </a:solidFill>
              </a:rPr>
              <a:t>10.8.1  </a:t>
            </a:r>
            <a:r>
              <a:rPr lang="zh-CN" altLang="en-US">
                <a:solidFill>
                  <a:srgbClr val="000066"/>
                </a:solidFill>
              </a:rPr>
              <a:t>电压比较器</a:t>
            </a:r>
          </a:p>
        </p:txBody>
      </p:sp>
      <p:sp>
        <p:nvSpPr>
          <p:cNvPr id="115732" name="Rectangle 28">
            <a:hlinkClick r:id="" action="ppaction://hlinkshowjump?jump=nextslide"/>
          </p:cNvPr>
          <p:cNvSpPr>
            <a:spLocks noChangeArrowheads="1"/>
          </p:cNvSpPr>
          <p:nvPr/>
        </p:nvSpPr>
        <p:spPr bwMode="auto">
          <a:xfrm>
            <a:off x="1150938" y="2978150"/>
            <a:ext cx="27781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b">
            <a:spAutoFit/>
          </a:bodyPr>
          <a:lstStyle/>
          <a:p>
            <a:r>
              <a:rPr lang="zh-CN" altLang="en-US">
                <a:solidFill>
                  <a:srgbClr val="CC0000"/>
                </a:solidFill>
              </a:rPr>
              <a:t>单门限电压比较器</a:t>
            </a:r>
          </a:p>
        </p:txBody>
      </p:sp>
      <p:sp>
        <p:nvSpPr>
          <p:cNvPr id="115733" name="Rectangle 29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150938" y="3321050"/>
            <a:ext cx="27781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b">
            <a:spAutoFit/>
          </a:bodyPr>
          <a:lstStyle/>
          <a:p>
            <a:r>
              <a:rPr lang="zh-CN" altLang="en-US">
                <a:solidFill>
                  <a:srgbClr val="CC0000"/>
                </a:solidFill>
              </a:rPr>
              <a:t>迟滞比较器</a:t>
            </a:r>
          </a:p>
        </p:txBody>
      </p:sp>
      <p:sp>
        <p:nvSpPr>
          <p:cNvPr id="115734" name="Rectangle 30"/>
          <p:cNvSpPr>
            <a:spLocks noChangeArrowheads="1"/>
          </p:cNvSpPr>
          <p:nvPr/>
        </p:nvSpPr>
        <p:spPr bwMode="auto">
          <a:xfrm>
            <a:off x="1150938" y="3663950"/>
            <a:ext cx="27781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b">
            <a:spAutoFit/>
          </a:bodyPr>
          <a:lstStyle/>
          <a:p>
            <a:r>
              <a:rPr lang="zh-CN" altLang="en-US">
                <a:solidFill>
                  <a:srgbClr val="CC0000"/>
                </a:solidFill>
              </a:rPr>
              <a:t>集成电压比较器</a:t>
            </a:r>
          </a:p>
        </p:txBody>
      </p:sp>
      <p:sp>
        <p:nvSpPr>
          <p:cNvPr id="115735" name="Line 31"/>
          <p:cNvSpPr>
            <a:spLocks noChangeShapeType="1"/>
          </p:cNvSpPr>
          <p:nvPr/>
        </p:nvSpPr>
        <p:spPr bwMode="auto">
          <a:xfrm>
            <a:off x="1008063" y="3716338"/>
            <a:ext cx="2159000" cy="180975"/>
          </a:xfrm>
          <a:prstGeom prst="line">
            <a:avLst/>
          </a:prstGeom>
          <a:noFill/>
          <a:ln w="38100">
            <a:solidFill>
              <a:srgbClr val="0033CC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15736" name="Text Box 34"/>
          <p:cNvSpPr txBox="1">
            <a:spLocks noChangeArrowheads="1"/>
          </p:cNvSpPr>
          <p:nvPr/>
        </p:nvSpPr>
        <p:spPr bwMode="auto">
          <a:xfrm>
            <a:off x="4716463" y="765175"/>
            <a:ext cx="4427537" cy="1616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solidFill>
                  <a:schemeClr val="hlink"/>
                </a:solidFill>
              </a:rPr>
              <a:t>掌握</a:t>
            </a:r>
            <a:r>
              <a:rPr lang="zh-CN" altLang="en-US"/>
              <a:t>产生正弦波振荡的相位平衡条件、幅值平衡条件</a:t>
            </a:r>
          </a:p>
          <a:p>
            <a:r>
              <a:rPr lang="zh-CN" altLang="en-US">
                <a:solidFill>
                  <a:schemeClr val="hlink"/>
                </a:solidFill>
              </a:rPr>
              <a:t>掌握</a:t>
            </a:r>
            <a:r>
              <a:rPr lang="en-US" altLang="zh-CN" i="1">
                <a:solidFill>
                  <a:srgbClr val="0033CC"/>
                </a:solidFill>
              </a:rPr>
              <a:t>RC</a:t>
            </a:r>
            <a:r>
              <a:rPr lang="zh-CN" altLang="en-US">
                <a:solidFill>
                  <a:srgbClr val="0033CC"/>
                </a:solidFill>
              </a:rPr>
              <a:t>串并联桥式正弦波振荡电路</a:t>
            </a:r>
            <a:r>
              <a:rPr lang="zh-CN" altLang="en-US"/>
              <a:t>的工作原理、起振条件、稳幅原理，以及振荡频率的计算</a:t>
            </a:r>
          </a:p>
        </p:txBody>
      </p:sp>
      <p:sp>
        <p:nvSpPr>
          <p:cNvPr id="115737" name="Text Box 35"/>
          <p:cNvSpPr txBox="1">
            <a:spLocks noChangeArrowheads="1"/>
          </p:cNvSpPr>
          <p:nvPr/>
        </p:nvSpPr>
        <p:spPr bwMode="auto">
          <a:xfrm>
            <a:off x="4572000" y="2565400"/>
            <a:ext cx="4427538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solidFill>
                  <a:schemeClr val="hlink"/>
                </a:solidFill>
              </a:rPr>
              <a:t>掌握</a:t>
            </a:r>
            <a:r>
              <a:rPr lang="zh-CN" altLang="en-US"/>
              <a:t>单门限和迟滞电压比较器工作原理，会画电压传输特性</a:t>
            </a:r>
          </a:p>
        </p:txBody>
      </p:sp>
      <p:sp>
        <p:nvSpPr>
          <p:cNvPr id="115738" name="Text Box 36"/>
          <p:cNvSpPr txBox="1">
            <a:spLocks noChangeArrowheads="1"/>
          </p:cNvSpPr>
          <p:nvPr/>
        </p:nvSpPr>
        <p:spPr bwMode="auto">
          <a:xfrm>
            <a:off x="4716463" y="4941888"/>
            <a:ext cx="4427537" cy="1311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solidFill>
                  <a:schemeClr val="hlink"/>
                </a:solidFill>
              </a:rPr>
              <a:t>掌握</a:t>
            </a:r>
            <a:r>
              <a:rPr lang="zh-CN" altLang="en-US"/>
              <a:t>低通、高通、带通和带阻有源滤波电路的幅频响应特点 </a:t>
            </a:r>
          </a:p>
          <a:p>
            <a:r>
              <a:rPr lang="zh-CN" altLang="en-US">
                <a:solidFill>
                  <a:srgbClr val="0033CC"/>
                </a:solidFill>
              </a:rPr>
              <a:t>了解</a:t>
            </a:r>
            <a:r>
              <a:rPr lang="zh-CN" altLang="en-US"/>
              <a:t>一阶、二阶滤波电路的频率特性</a:t>
            </a:r>
            <a:r>
              <a:rPr lang="en-US" altLang="zh-CN"/>
              <a:t>(</a:t>
            </a:r>
            <a:r>
              <a:rPr lang="zh-CN" altLang="en-US"/>
              <a:t>频率响应分析</a:t>
            </a:r>
            <a:r>
              <a:rPr lang="en-US" altLang="zh-CN"/>
              <a:t>)</a:t>
            </a:r>
          </a:p>
        </p:txBody>
      </p:sp>
      <p:sp>
        <p:nvSpPr>
          <p:cNvPr id="115739" name="Line 37"/>
          <p:cNvSpPr>
            <a:spLocks noChangeShapeType="1"/>
          </p:cNvSpPr>
          <p:nvPr/>
        </p:nvSpPr>
        <p:spPr bwMode="auto">
          <a:xfrm>
            <a:off x="4572000" y="2384425"/>
            <a:ext cx="4319588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15740" name="Text Box 38"/>
          <p:cNvSpPr txBox="1">
            <a:spLocks noChangeArrowheads="1"/>
          </p:cNvSpPr>
          <p:nvPr/>
        </p:nvSpPr>
        <p:spPr bwMode="auto">
          <a:xfrm>
            <a:off x="4572000" y="3860800"/>
            <a:ext cx="4427538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solidFill>
                  <a:srgbClr val="0033CC"/>
                </a:solidFill>
              </a:rPr>
              <a:t>正确理解</a:t>
            </a:r>
            <a:r>
              <a:rPr lang="zh-CN" altLang="en-US"/>
              <a:t>方波产生电路和锯齿波产生电路的工作原理 </a:t>
            </a:r>
            <a:r>
              <a:rPr lang="en-US" altLang="zh-CN"/>
              <a:t>(</a:t>
            </a:r>
            <a:r>
              <a:rPr lang="zh-CN" altLang="en-US"/>
              <a:t>掌握</a:t>
            </a:r>
            <a:r>
              <a:rPr lang="en-US" altLang="zh-CN"/>
              <a:t>)</a:t>
            </a:r>
          </a:p>
        </p:txBody>
      </p:sp>
      <p:sp>
        <p:nvSpPr>
          <p:cNvPr id="115741" name="Line 13"/>
          <p:cNvSpPr>
            <a:spLocks noChangeShapeType="1"/>
          </p:cNvSpPr>
          <p:nvPr/>
        </p:nvSpPr>
        <p:spPr bwMode="auto">
          <a:xfrm>
            <a:off x="107950" y="4941888"/>
            <a:ext cx="4427538" cy="287337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15742" name="Text Box 39"/>
          <p:cNvSpPr txBox="1">
            <a:spLocks noChangeArrowheads="1"/>
          </p:cNvSpPr>
          <p:nvPr/>
        </p:nvSpPr>
        <p:spPr bwMode="auto">
          <a:xfrm>
            <a:off x="7488238" y="368300"/>
            <a:ext cx="115093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en-US" altLang="zh-CN">
                <a:solidFill>
                  <a:srgbClr val="C00000"/>
                </a:solidFill>
                <a:ea typeface="华文楷体" pitchFamily="2" charset="-122"/>
                <a:sym typeface="Wingdings" pitchFamily="2" charset="2"/>
              </a:rPr>
              <a:t>4h</a:t>
            </a:r>
            <a:endParaRPr lang="zh-CN" altLang="en-US">
              <a:solidFill>
                <a:srgbClr val="C00000"/>
              </a:solidFill>
              <a:ea typeface="华文楷体" pitchFamily="2" charset="-122"/>
            </a:endParaRPr>
          </a:p>
        </p:txBody>
      </p:sp>
      <p:sp>
        <p:nvSpPr>
          <p:cNvPr id="115743" name="Text Box 39"/>
          <p:cNvSpPr txBox="1">
            <a:spLocks noChangeArrowheads="1"/>
          </p:cNvSpPr>
          <p:nvPr/>
        </p:nvSpPr>
        <p:spPr bwMode="auto">
          <a:xfrm>
            <a:off x="3240088" y="1304925"/>
            <a:ext cx="115252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en-US" altLang="zh-CN">
                <a:solidFill>
                  <a:srgbClr val="C00000"/>
                </a:solidFill>
                <a:ea typeface="华文楷体" pitchFamily="2" charset="-122"/>
                <a:sym typeface="Wingdings" pitchFamily="2" charset="2"/>
              </a:rPr>
              <a:t>(1h)</a:t>
            </a:r>
            <a:endParaRPr lang="zh-CN" altLang="en-US">
              <a:solidFill>
                <a:srgbClr val="C00000"/>
              </a:solidFill>
              <a:ea typeface="华文楷体" pitchFamily="2" charset="-122"/>
            </a:endParaRPr>
          </a:p>
        </p:txBody>
      </p:sp>
      <p:sp>
        <p:nvSpPr>
          <p:cNvPr id="115744" name="Text Box 39"/>
          <p:cNvSpPr txBox="1">
            <a:spLocks noChangeArrowheads="1"/>
          </p:cNvSpPr>
          <p:nvPr/>
        </p:nvSpPr>
        <p:spPr bwMode="auto">
          <a:xfrm>
            <a:off x="3240088" y="2205038"/>
            <a:ext cx="115252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en-US" altLang="zh-CN">
                <a:solidFill>
                  <a:srgbClr val="C00000"/>
                </a:solidFill>
                <a:ea typeface="华文楷体" pitchFamily="2" charset="-122"/>
                <a:sym typeface="Wingdings" pitchFamily="2" charset="2"/>
              </a:rPr>
              <a:t>(3h)</a:t>
            </a:r>
            <a:endParaRPr lang="zh-CN" altLang="en-US">
              <a:solidFill>
                <a:srgbClr val="C00000"/>
              </a:solidFill>
              <a:ea typeface="华文楷体" pitchFamily="2" charset="-122"/>
            </a:endParaRPr>
          </a:p>
        </p:txBody>
      </p:sp>
      <p:sp>
        <p:nvSpPr>
          <p:cNvPr id="115745" name="Text Box 65"/>
          <p:cNvSpPr txBox="1">
            <a:spLocks noChangeArrowheads="1"/>
          </p:cNvSpPr>
          <p:nvPr/>
        </p:nvSpPr>
        <p:spPr bwMode="auto">
          <a:xfrm>
            <a:off x="6408738" y="7938"/>
            <a:ext cx="252095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zh-CN" altLang="en-US" sz="1800">
                <a:solidFill>
                  <a:srgbClr val="FF0000"/>
                </a:solidFill>
                <a:ea typeface="华文楷体" pitchFamily="2" charset="-122"/>
              </a:rPr>
              <a:t>计算机学院</a:t>
            </a:r>
            <a:r>
              <a:rPr lang="en-US" altLang="zh-CN" sz="1800">
                <a:solidFill>
                  <a:srgbClr val="FF0000"/>
                </a:solidFill>
                <a:ea typeface="华文楷体" pitchFamily="2" charset="-122"/>
              </a:rPr>
              <a:t>48h</a:t>
            </a:r>
            <a:endParaRPr lang="zh-CN" altLang="en-US" sz="1800">
              <a:ea typeface="华文楷体" pitchFamily="2" charset="-122"/>
            </a:endParaRPr>
          </a:p>
        </p:txBody>
      </p:sp>
      <p:sp>
        <p:nvSpPr>
          <p:cNvPr id="115746" name="TextBox 4"/>
          <p:cNvSpPr txBox="1">
            <a:spLocks noChangeArrowheads="1"/>
          </p:cNvSpPr>
          <p:nvPr/>
        </p:nvSpPr>
        <p:spPr bwMode="auto">
          <a:xfrm>
            <a:off x="0" y="6457950"/>
            <a:ext cx="1044575" cy="400050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/>
              <a:t>直播</a:t>
            </a:r>
            <a:r>
              <a:rPr lang="en-US" altLang="zh-CN"/>
              <a:t>9</a:t>
            </a:r>
            <a:endParaRPr lang="zh-CN" altLang="en-US"/>
          </a:p>
        </p:txBody>
      </p:sp>
      <p:sp>
        <p:nvSpPr>
          <p:cNvPr id="115747" name="Line 12"/>
          <p:cNvSpPr>
            <a:spLocks noChangeShapeType="1"/>
          </p:cNvSpPr>
          <p:nvPr/>
        </p:nvSpPr>
        <p:spPr bwMode="auto">
          <a:xfrm>
            <a:off x="1908175" y="296863"/>
            <a:ext cx="792163" cy="323850"/>
          </a:xfrm>
          <a:prstGeom prst="line">
            <a:avLst/>
          </a:prstGeom>
          <a:noFill/>
          <a:ln w="38100">
            <a:solidFill>
              <a:srgbClr val="0033CC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15748" name="Line 13"/>
          <p:cNvSpPr>
            <a:spLocks noChangeShapeType="1"/>
          </p:cNvSpPr>
          <p:nvPr/>
        </p:nvSpPr>
        <p:spPr bwMode="auto">
          <a:xfrm>
            <a:off x="0" y="5337175"/>
            <a:ext cx="4429125" cy="287338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15749" name="Line 13"/>
          <p:cNvSpPr>
            <a:spLocks noChangeShapeType="1"/>
          </p:cNvSpPr>
          <p:nvPr/>
        </p:nvSpPr>
        <p:spPr bwMode="auto">
          <a:xfrm>
            <a:off x="0" y="5732463"/>
            <a:ext cx="4429125" cy="288925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15750" name="Line 13"/>
          <p:cNvSpPr>
            <a:spLocks noChangeShapeType="1"/>
          </p:cNvSpPr>
          <p:nvPr/>
        </p:nvSpPr>
        <p:spPr bwMode="auto">
          <a:xfrm>
            <a:off x="0" y="6165850"/>
            <a:ext cx="4429125" cy="287338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1" name="标题 1"/>
          <p:cNvSpPr>
            <a:spLocks noGrp="1"/>
          </p:cNvSpPr>
          <p:nvPr>
            <p:ph type="title"/>
          </p:nvPr>
        </p:nvSpPr>
        <p:spPr>
          <a:xfrm>
            <a:off x="323850" y="584200"/>
            <a:ext cx="8569325" cy="442913"/>
          </a:xfrm>
        </p:spPr>
        <p:txBody>
          <a:bodyPr/>
          <a:lstStyle/>
          <a:p>
            <a:r>
              <a:rPr lang="zh-CN" altLang="en-US" sz="2000" smtClean="0">
                <a:solidFill>
                  <a:schemeClr val="tx1"/>
                </a:solidFill>
                <a:ea typeface="华文楷体" pitchFamily="2" charset="-122"/>
              </a:rPr>
              <a:t>基本要求：</a:t>
            </a:r>
            <a:r>
              <a:rPr lang="zh-CN" altLang="en-US" sz="2000" smtClean="0">
                <a:solidFill>
                  <a:srgbClr val="0033CC"/>
                </a:solidFill>
              </a:rPr>
              <a:t>正确理解</a:t>
            </a:r>
            <a:r>
              <a:rPr lang="zh-CN" altLang="en-US" sz="2000" smtClean="0">
                <a:solidFill>
                  <a:schemeClr val="tx1"/>
                </a:solidFill>
              </a:rPr>
              <a:t>方波产生电路和锯齿波产生电路的工作原理</a:t>
            </a:r>
            <a:r>
              <a:rPr lang="zh-CN" altLang="en-US" sz="2000" smtClean="0"/>
              <a:t> </a:t>
            </a:r>
            <a:r>
              <a:rPr lang="en-US" altLang="zh-CN" sz="2000" smtClean="0"/>
              <a:t>(</a:t>
            </a:r>
            <a:r>
              <a:rPr lang="en-US" altLang="zh-CN" sz="2000" smtClean="0">
                <a:sym typeface="Symbol" pitchFamily="18" charset="2"/>
              </a:rPr>
              <a:t></a:t>
            </a:r>
            <a:r>
              <a:rPr lang="zh-CN" altLang="en-US" sz="2000" smtClean="0">
                <a:solidFill>
                  <a:srgbClr val="FF0000"/>
                </a:solidFill>
              </a:rPr>
              <a:t>掌握</a:t>
            </a:r>
            <a:r>
              <a:rPr lang="en-US" altLang="zh-CN" sz="2000" smtClean="0"/>
              <a:t>)</a:t>
            </a:r>
            <a:endParaRPr lang="zh-CN" altLang="en-US" sz="2000" smtClean="0"/>
          </a:p>
        </p:txBody>
      </p:sp>
      <p:sp>
        <p:nvSpPr>
          <p:cNvPr id="10252" name="灯片编号占位符 2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9FDF4C03-2256-4BC4-A014-0F9BD5A9E033}" type="slidenum">
              <a:rPr lang="en-US" altLang="zh-CN" smtClean="0"/>
              <a:pPr/>
              <a:t>15</a:t>
            </a:fld>
            <a:endParaRPr lang="en-US" altLang="zh-CN" smtClean="0"/>
          </a:p>
        </p:txBody>
      </p:sp>
      <p:sp>
        <p:nvSpPr>
          <p:cNvPr id="10253" name="Line 3"/>
          <p:cNvSpPr>
            <a:spLocks noChangeShapeType="1"/>
          </p:cNvSpPr>
          <p:nvPr/>
        </p:nvSpPr>
        <p:spPr bwMode="auto">
          <a:xfrm>
            <a:off x="395288" y="549275"/>
            <a:ext cx="8029575" cy="0"/>
          </a:xfrm>
          <a:prstGeom prst="line">
            <a:avLst/>
          </a:prstGeom>
          <a:noFill/>
          <a:ln w="76200" cap="sq" cmpd="tri">
            <a:solidFill>
              <a:srgbClr val="006600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254" name="TextBox 4"/>
          <p:cNvSpPr txBox="1">
            <a:spLocks noChangeArrowheads="1"/>
          </p:cNvSpPr>
          <p:nvPr/>
        </p:nvSpPr>
        <p:spPr bwMode="auto">
          <a:xfrm>
            <a:off x="0" y="0"/>
            <a:ext cx="1044575" cy="400050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/>
              <a:t>直播</a:t>
            </a:r>
            <a:r>
              <a:rPr lang="en-US" altLang="zh-CN"/>
              <a:t>9</a:t>
            </a:r>
            <a:endParaRPr lang="zh-CN" altLang="en-US"/>
          </a:p>
        </p:txBody>
      </p:sp>
      <p:sp>
        <p:nvSpPr>
          <p:cNvPr id="10255" name="Rectangle 25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0" y="1049338"/>
            <a:ext cx="2879725" cy="400050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  <p:txBody>
          <a:bodyPr lIns="92075" tIns="46038" rIns="92075" bIns="46038" anchor="b">
            <a:spAutoFit/>
          </a:bodyPr>
          <a:lstStyle/>
          <a:p>
            <a:r>
              <a:rPr lang="en-US" altLang="zh-CN">
                <a:solidFill>
                  <a:srgbClr val="000066"/>
                </a:solidFill>
              </a:rPr>
              <a:t>10.8.2  </a:t>
            </a:r>
            <a:r>
              <a:rPr lang="zh-CN" altLang="en-US">
                <a:solidFill>
                  <a:srgbClr val="000066"/>
                </a:solidFill>
              </a:rPr>
              <a:t>方波产生电路</a:t>
            </a:r>
          </a:p>
        </p:txBody>
      </p:sp>
      <p:sp>
        <p:nvSpPr>
          <p:cNvPr id="10256" name="Rectangle 26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3563938" y="1052513"/>
            <a:ext cx="4429125" cy="401637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  <p:txBody>
          <a:bodyPr lIns="92075" tIns="46038" rIns="92075" bIns="46038" anchor="b">
            <a:spAutoFit/>
          </a:bodyPr>
          <a:lstStyle/>
          <a:p>
            <a:r>
              <a:rPr lang="en-US" altLang="zh-CN">
                <a:solidFill>
                  <a:srgbClr val="000066"/>
                </a:solidFill>
              </a:rPr>
              <a:t>10.8.3  </a:t>
            </a:r>
            <a:r>
              <a:rPr lang="zh-CN" altLang="en-US">
                <a:solidFill>
                  <a:srgbClr val="000066"/>
                </a:solidFill>
              </a:rPr>
              <a:t>锯齿波</a:t>
            </a:r>
            <a:r>
              <a:rPr lang="en-US" altLang="zh-CN">
                <a:solidFill>
                  <a:srgbClr val="000066"/>
                </a:solidFill>
              </a:rPr>
              <a:t>(</a:t>
            </a:r>
            <a:r>
              <a:rPr lang="zh-CN" altLang="en-US">
                <a:solidFill>
                  <a:srgbClr val="C00000"/>
                </a:solidFill>
              </a:rPr>
              <a:t>方波三角波</a:t>
            </a:r>
            <a:r>
              <a:rPr lang="en-US" altLang="zh-CN">
                <a:solidFill>
                  <a:srgbClr val="000066"/>
                </a:solidFill>
              </a:rPr>
              <a:t>)</a:t>
            </a:r>
            <a:r>
              <a:rPr lang="zh-CN" altLang="en-US">
                <a:solidFill>
                  <a:srgbClr val="000066"/>
                </a:solidFill>
              </a:rPr>
              <a:t>产生电路</a:t>
            </a:r>
          </a:p>
        </p:txBody>
      </p:sp>
      <p:graphicFrame>
        <p:nvGraphicFramePr>
          <p:cNvPr id="10242" name="Object 22"/>
          <p:cNvGraphicFramePr>
            <a:graphicFrameLocks noChangeAspect="1"/>
          </p:cNvGraphicFramePr>
          <p:nvPr/>
        </p:nvGraphicFramePr>
        <p:xfrm>
          <a:off x="107950" y="1520825"/>
          <a:ext cx="2647950" cy="1787525"/>
        </p:xfrm>
        <a:graphic>
          <a:graphicData uri="http://schemas.openxmlformats.org/presentationml/2006/ole">
            <p:oleObj spid="_x0000_s10242" name="图片" r:id="rId5" imgW="2171880" imgH="1467000" progId="Word.Picture.8">
              <p:embed/>
            </p:oleObj>
          </a:graphicData>
        </a:graphic>
      </p:graphicFrame>
      <p:grpSp>
        <p:nvGrpSpPr>
          <p:cNvPr id="10257" name="Group 41"/>
          <p:cNvGrpSpPr>
            <a:grpSpLocks/>
          </p:cNvGrpSpPr>
          <p:nvPr/>
        </p:nvGrpSpPr>
        <p:grpSpPr bwMode="auto">
          <a:xfrm>
            <a:off x="3311525" y="1592263"/>
            <a:ext cx="5761038" cy="1728787"/>
            <a:chOff x="0" y="2478"/>
            <a:chExt cx="3833" cy="1111"/>
          </a:xfrm>
        </p:grpSpPr>
        <p:sp>
          <p:nvSpPr>
            <p:cNvPr id="10282" name="Line 29"/>
            <p:cNvSpPr>
              <a:spLocks noChangeShapeType="1"/>
            </p:cNvSpPr>
            <p:nvPr/>
          </p:nvSpPr>
          <p:spPr bwMode="auto">
            <a:xfrm flipV="1">
              <a:off x="3651" y="2478"/>
              <a:ext cx="0" cy="34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grpSp>
          <p:nvGrpSpPr>
            <p:cNvPr id="10283" name="Group 40"/>
            <p:cNvGrpSpPr>
              <a:grpSpLocks/>
            </p:cNvGrpSpPr>
            <p:nvPr/>
          </p:nvGrpSpPr>
          <p:grpSpPr bwMode="auto">
            <a:xfrm>
              <a:off x="0" y="2478"/>
              <a:ext cx="3833" cy="1111"/>
              <a:chOff x="113" y="2890"/>
              <a:chExt cx="4046" cy="1243"/>
            </a:xfrm>
          </p:grpSpPr>
          <p:graphicFrame>
            <p:nvGraphicFramePr>
              <p:cNvPr id="10249" name="Object 24"/>
              <p:cNvGraphicFramePr>
                <a:graphicFrameLocks noChangeAspect="1"/>
              </p:cNvGraphicFramePr>
              <p:nvPr/>
            </p:nvGraphicFramePr>
            <p:xfrm>
              <a:off x="113" y="2926"/>
              <a:ext cx="1850" cy="1143"/>
            </p:xfrm>
            <a:graphic>
              <a:graphicData uri="http://schemas.openxmlformats.org/presentationml/2006/ole">
                <p:oleObj spid="_x0000_s10249" name="Picture2" r:id="rId6" imgW="2000160" imgH="1076400" progId="Word.Picture.8">
                  <p:embed/>
                </p:oleObj>
              </a:graphicData>
            </a:graphic>
          </p:graphicFrame>
          <p:graphicFrame>
            <p:nvGraphicFramePr>
              <p:cNvPr id="10250" name="Object 25"/>
              <p:cNvGraphicFramePr>
                <a:graphicFrameLocks noChangeAspect="1"/>
              </p:cNvGraphicFramePr>
              <p:nvPr/>
            </p:nvGraphicFramePr>
            <p:xfrm>
              <a:off x="1950" y="2890"/>
              <a:ext cx="2209" cy="1243"/>
            </p:xfrm>
            <a:graphic>
              <a:graphicData uri="http://schemas.openxmlformats.org/presentationml/2006/ole">
                <p:oleObj spid="_x0000_s10250" name="Picture2" r:id="rId7" imgW="2352600" imgH="1324080" progId="Word.Picture.8">
                  <p:embed/>
                </p:oleObj>
              </a:graphicData>
            </a:graphic>
          </p:graphicFrame>
          <p:grpSp>
            <p:nvGrpSpPr>
              <p:cNvPr id="10284" name="Group 26"/>
              <p:cNvGrpSpPr>
                <a:grpSpLocks/>
              </p:cNvGrpSpPr>
              <p:nvPr/>
            </p:nvGrpSpPr>
            <p:grpSpPr bwMode="auto">
              <a:xfrm>
                <a:off x="204" y="2912"/>
                <a:ext cx="3765" cy="536"/>
                <a:chOff x="576" y="2123"/>
                <a:chExt cx="4496" cy="800"/>
              </a:xfrm>
            </p:grpSpPr>
            <p:sp>
              <p:nvSpPr>
                <p:cNvPr id="10286" name="Line 27"/>
                <p:cNvSpPr>
                  <a:spLocks noChangeShapeType="1"/>
                </p:cNvSpPr>
                <p:nvPr/>
              </p:nvSpPr>
              <p:spPr bwMode="auto">
                <a:xfrm flipH="1">
                  <a:off x="585" y="2123"/>
                  <a:ext cx="4487" cy="0"/>
                </a:xfrm>
                <a:prstGeom prst="line">
                  <a:avLst/>
                </a:prstGeom>
                <a:noFill/>
                <a:ln w="3810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287" name="Line 28"/>
                <p:cNvSpPr>
                  <a:spLocks noChangeShapeType="1"/>
                </p:cNvSpPr>
                <p:nvPr/>
              </p:nvSpPr>
              <p:spPr bwMode="auto">
                <a:xfrm>
                  <a:off x="576" y="2123"/>
                  <a:ext cx="0" cy="800"/>
                </a:xfrm>
                <a:prstGeom prst="line">
                  <a:avLst/>
                </a:prstGeom>
                <a:noFill/>
                <a:ln w="3810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10285" name="Line 30"/>
              <p:cNvSpPr>
                <a:spLocks noChangeShapeType="1"/>
              </p:cNvSpPr>
              <p:nvPr/>
            </p:nvSpPr>
            <p:spPr bwMode="auto">
              <a:xfrm rot="10800000">
                <a:off x="1882" y="3589"/>
                <a:ext cx="114" cy="0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>
                <a:spAutoFit/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10258" name="Text Box 9">
            <a:hlinkClick r:id="rId8" action="ppaction://hlinksldjump"/>
          </p:cNvPr>
          <p:cNvSpPr txBox="1">
            <a:spLocks noChangeArrowheads="1"/>
          </p:cNvSpPr>
          <p:nvPr/>
        </p:nvSpPr>
        <p:spPr bwMode="auto">
          <a:xfrm>
            <a:off x="0" y="3465513"/>
            <a:ext cx="3132138" cy="307975"/>
          </a:xfrm>
          <a:prstGeom prst="rect">
            <a:avLst/>
          </a:prstGeom>
          <a:solidFill>
            <a:schemeClr val="accent1"/>
          </a:solidFill>
          <a:ln w="12700" cap="sq">
            <a:noFill/>
            <a:miter lim="800000"/>
            <a:headEnd type="none" w="sm" len="sm"/>
            <a:tailEnd type="none" w="sm" len="sm"/>
          </a:ln>
        </p:spPr>
        <p:txBody>
          <a:bodyPr lIns="0" tIns="0" rIns="0" bIns="0" anchor="ctr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altLang="zh-CN">
                <a:solidFill>
                  <a:srgbClr val="000066"/>
                </a:solidFill>
              </a:rPr>
              <a:t>10.6  </a:t>
            </a:r>
            <a:r>
              <a:rPr kumimoji="1" lang="en-US" altLang="zh-CN" i="1">
                <a:solidFill>
                  <a:srgbClr val="000066"/>
                </a:solidFill>
              </a:rPr>
              <a:t>RC</a:t>
            </a:r>
            <a:r>
              <a:rPr kumimoji="1" lang="zh-CN" altLang="en-US">
                <a:solidFill>
                  <a:srgbClr val="000066"/>
                </a:solidFill>
              </a:rPr>
              <a:t>正弦波振荡电路</a:t>
            </a:r>
          </a:p>
        </p:txBody>
      </p:sp>
      <p:graphicFrame>
        <p:nvGraphicFramePr>
          <p:cNvPr id="10243" name="Object 6"/>
          <p:cNvGraphicFramePr>
            <a:graphicFrameLocks noChangeAspect="1"/>
          </p:cNvGraphicFramePr>
          <p:nvPr/>
        </p:nvGraphicFramePr>
        <p:xfrm>
          <a:off x="69850" y="3897313"/>
          <a:ext cx="2593975" cy="1555750"/>
        </p:xfrm>
        <a:graphic>
          <a:graphicData uri="http://schemas.openxmlformats.org/presentationml/2006/ole">
            <p:oleObj spid="_x0000_s10243" name="图片" r:id="rId9" imgW="2543040" imgH="1523880" progId="Word.Picture.8">
              <p:embed/>
            </p:oleObj>
          </a:graphicData>
        </a:graphic>
      </p:graphicFrame>
      <p:sp>
        <p:nvSpPr>
          <p:cNvPr id="20" name="Rectangle 14"/>
          <p:cNvSpPr>
            <a:spLocks noChangeArrowheads="1"/>
          </p:cNvSpPr>
          <p:nvPr/>
        </p:nvSpPr>
        <p:spPr bwMode="auto">
          <a:xfrm>
            <a:off x="-36513" y="2889250"/>
            <a:ext cx="1441451" cy="36195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lnSpc>
                <a:spcPct val="11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lang="zh-CN" altLang="en-US" sz="1600">
                <a:solidFill>
                  <a:srgbClr val="FF0000"/>
                </a:solidFill>
                <a:ea typeface="华文楷体" pitchFamily="2" charset="-122"/>
                <a:sym typeface="Symbol" pitchFamily="18" charset="2"/>
              </a:rPr>
              <a:t></a:t>
            </a:r>
            <a:r>
              <a:rPr lang="zh-CN" altLang="en-US" sz="1600">
                <a:ea typeface="华文楷体" pitchFamily="2" charset="-122"/>
                <a:sym typeface="Symbol" pitchFamily="18" charset="2"/>
              </a:rPr>
              <a:t> </a:t>
            </a:r>
            <a:r>
              <a:rPr lang="zh-CN" altLang="en-US" sz="1600">
                <a:ea typeface="华文楷体" pitchFamily="2" charset="-122"/>
              </a:rPr>
              <a:t>工作原理</a:t>
            </a:r>
            <a:endParaRPr lang="zh-CN" altLang="en-US" sz="1600">
              <a:solidFill>
                <a:srgbClr val="FF0000"/>
              </a:solidFill>
            </a:endParaRPr>
          </a:p>
        </p:txBody>
      </p:sp>
      <p:sp>
        <p:nvSpPr>
          <p:cNvPr id="21" name="Rectangle 14"/>
          <p:cNvSpPr>
            <a:spLocks noChangeArrowheads="1"/>
          </p:cNvSpPr>
          <p:nvPr/>
        </p:nvSpPr>
        <p:spPr bwMode="auto">
          <a:xfrm>
            <a:off x="3167063" y="4473575"/>
            <a:ext cx="1441450" cy="34925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lnSpc>
                <a:spcPct val="11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lang="zh-CN" altLang="en-US" sz="1600">
                <a:solidFill>
                  <a:srgbClr val="FF0000"/>
                </a:solidFill>
                <a:ea typeface="华文楷体" pitchFamily="2" charset="-122"/>
                <a:sym typeface="Symbol" pitchFamily="18" charset="2"/>
              </a:rPr>
              <a:t></a:t>
            </a:r>
            <a:r>
              <a:rPr lang="zh-CN" altLang="en-US" sz="1600">
                <a:ea typeface="华文楷体" pitchFamily="2" charset="-122"/>
                <a:sym typeface="Symbol" pitchFamily="18" charset="2"/>
              </a:rPr>
              <a:t> </a:t>
            </a:r>
            <a:r>
              <a:rPr lang="zh-CN" altLang="en-US" sz="1600">
                <a:ea typeface="华文楷体" pitchFamily="2" charset="-122"/>
              </a:rPr>
              <a:t>振荡频率</a:t>
            </a:r>
            <a:endParaRPr lang="zh-CN" altLang="en-US" sz="1600">
              <a:solidFill>
                <a:srgbClr val="FF0000"/>
              </a:solidFill>
            </a:endParaRPr>
          </a:p>
        </p:txBody>
      </p:sp>
      <p:sp>
        <p:nvSpPr>
          <p:cNvPr id="22" name="Rectangle 14"/>
          <p:cNvSpPr>
            <a:spLocks noChangeArrowheads="1"/>
          </p:cNvSpPr>
          <p:nvPr/>
        </p:nvSpPr>
        <p:spPr bwMode="auto">
          <a:xfrm>
            <a:off x="3167063" y="3465513"/>
            <a:ext cx="1441450" cy="34925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lnSpc>
                <a:spcPct val="11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lang="zh-CN" altLang="en-US" sz="1600">
                <a:solidFill>
                  <a:srgbClr val="FF0000"/>
                </a:solidFill>
                <a:ea typeface="华文楷体" pitchFamily="2" charset="-122"/>
                <a:sym typeface="Symbol" pitchFamily="18" charset="2"/>
              </a:rPr>
              <a:t></a:t>
            </a:r>
            <a:r>
              <a:rPr lang="zh-CN" altLang="en-US" sz="1600">
                <a:ea typeface="华文楷体" pitchFamily="2" charset="-122"/>
                <a:sym typeface="Symbol" pitchFamily="18" charset="2"/>
              </a:rPr>
              <a:t> </a:t>
            </a:r>
            <a:r>
              <a:rPr lang="zh-CN" altLang="en-US" sz="1600">
                <a:ea typeface="华文楷体" pitchFamily="2" charset="-122"/>
              </a:rPr>
              <a:t>电路识别</a:t>
            </a:r>
            <a:endParaRPr lang="zh-CN" altLang="en-US" sz="1600">
              <a:solidFill>
                <a:srgbClr val="FF0000"/>
              </a:solidFill>
            </a:endParaRPr>
          </a:p>
        </p:txBody>
      </p:sp>
      <p:sp>
        <p:nvSpPr>
          <p:cNvPr id="23" name="Rectangle 24"/>
          <p:cNvSpPr>
            <a:spLocks noChangeArrowheads="1"/>
          </p:cNvSpPr>
          <p:nvPr/>
        </p:nvSpPr>
        <p:spPr bwMode="auto">
          <a:xfrm>
            <a:off x="2627313" y="3824288"/>
            <a:ext cx="2665412" cy="585787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just"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kumimoji="1" lang="zh-CN" altLang="en-US" sz="1600">
                <a:solidFill>
                  <a:srgbClr val="0033CC"/>
                </a:solidFill>
                <a:latin typeface="楷体_GB2312" pitchFamily="49" charset="-122"/>
              </a:rPr>
              <a:t>特征①</a:t>
            </a:r>
            <a:r>
              <a:rPr lang="en-US" altLang="zh-CN" sz="1600">
                <a:solidFill>
                  <a:srgbClr val="990033"/>
                </a:solidFill>
                <a:ea typeface="华文楷体" pitchFamily="2" charset="-122"/>
                <a:sym typeface="Symbol" pitchFamily="18" charset="2"/>
              </a:rPr>
              <a:t> </a:t>
            </a:r>
            <a:r>
              <a:rPr lang="zh-CN" altLang="en-US" sz="1600">
                <a:ea typeface="华文楷体" pitchFamily="2" charset="-122"/>
                <a:sym typeface="Symbol" pitchFamily="18" charset="2"/>
              </a:rPr>
              <a:t>没有输入；</a:t>
            </a:r>
            <a:endParaRPr lang="en-US" altLang="zh-CN" sz="1600">
              <a:ea typeface="华文楷体" pitchFamily="2" charset="-122"/>
              <a:sym typeface="Symbol" pitchFamily="18" charset="2"/>
            </a:endParaRPr>
          </a:p>
          <a:p>
            <a:pPr algn="just"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kumimoji="1" lang="zh-CN" altLang="en-US" sz="1600">
                <a:solidFill>
                  <a:srgbClr val="0033CC"/>
                </a:solidFill>
                <a:latin typeface="楷体_GB2312" pitchFamily="49" charset="-122"/>
              </a:rPr>
              <a:t>特征②</a:t>
            </a:r>
            <a:r>
              <a:rPr kumimoji="1" lang="zh-CN" altLang="en-US" sz="1600">
                <a:solidFill>
                  <a:srgbClr val="FF0000"/>
                </a:solidFill>
                <a:latin typeface="楷体_GB2312" pitchFamily="49" charset="-122"/>
              </a:rPr>
              <a:t>正</a:t>
            </a:r>
            <a:r>
              <a:rPr kumimoji="1" lang="en-US" altLang="zh-CN" sz="1600">
                <a:latin typeface="楷体_GB2312" pitchFamily="49" charset="-122"/>
              </a:rPr>
              <a:t>,</a:t>
            </a:r>
            <a:r>
              <a:rPr kumimoji="1" lang="zh-CN" altLang="en-US" sz="1600">
                <a:solidFill>
                  <a:srgbClr val="0033CC"/>
                </a:solidFill>
                <a:latin typeface="楷体_GB2312" pitchFamily="49" charset="-122"/>
              </a:rPr>
              <a:t>负</a:t>
            </a:r>
            <a:r>
              <a:rPr kumimoji="1" lang="zh-CN" altLang="en-US" sz="1600">
                <a:latin typeface="楷体_GB2312" pitchFamily="49" charset="-122"/>
              </a:rPr>
              <a:t>反馈</a:t>
            </a:r>
            <a:r>
              <a:rPr kumimoji="1" lang="en-US" altLang="zh-CN" sz="1600">
                <a:latin typeface="楷体_GB2312" pitchFamily="49" charset="-122"/>
              </a:rPr>
              <a:t>2</a:t>
            </a:r>
            <a:r>
              <a:rPr kumimoji="1" lang="zh-CN" altLang="en-US" sz="1600">
                <a:latin typeface="楷体_GB2312" pitchFamily="49" charset="-122"/>
              </a:rPr>
              <a:t>个</a:t>
            </a:r>
            <a:r>
              <a:rPr lang="zh-CN" altLang="en-US" sz="1600">
                <a:solidFill>
                  <a:srgbClr val="000000"/>
                </a:solidFill>
              </a:rPr>
              <a:t>闭环</a:t>
            </a:r>
            <a:endParaRPr lang="en-US" altLang="zh-CN" sz="1600">
              <a:solidFill>
                <a:srgbClr val="000000"/>
              </a:solidFill>
              <a:ea typeface="华文楷体" pitchFamily="2" charset="-122"/>
            </a:endParaRPr>
          </a:p>
        </p:txBody>
      </p:sp>
      <p:sp>
        <p:nvSpPr>
          <p:cNvPr id="24" name="Rectangle 24"/>
          <p:cNvSpPr>
            <a:spLocks noChangeArrowheads="1"/>
          </p:cNvSpPr>
          <p:nvPr/>
        </p:nvSpPr>
        <p:spPr bwMode="auto">
          <a:xfrm>
            <a:off x="-36513" y="5481638"/>
            <a:ext cx="2520951" cy="830262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just">
              <a:buClr>
                <a:schemeClr val="folHlink"/>
              </a:buClr>
              <a:buSzPct val="60000"/>
              <a:buFont typeface="Wingdings" pitchFamily="2" charset="2"/>
              <a:buNone/>
              <a:defRPr/>
            </a:pPr>
            <a:r>
              <a:rPr kumimoji="1" lang="zh-CN" altLang="en-US" sz="1600" dirty="0">
                <a:solidFill>
                  <a:srgbClr val="0033CC"/>
                </a:solidFill>
                <a:latin typeface="+mn-ea"/>
                <a:ea typeface="+mn-ea"/>
              </a:rPr>
              <a:t>特征</a:t>
            </a:r>
            <a:r>
              <a:rPr kumimoji="1" lang="zh-CN" altLang="en-US" sz="1600" dirty="0">
                <a:solidFill>
                  <a:srgbClr val="0033CC"/>
                </a:solidFill>
                <a:latin typeface="华文宋体" pitchFamily="2" charset="-122"/>
                <a:ea typeface="华文宋体" pitchFamily="2" charset="-122"/>
              </a:rPr>
              <a:t>③</a:t>
            </a:r>
            <a:r>
              <a:rPr lang="en-US" altLang="zh-CN" sz="1600" dirty="0">
                <a:solidFill>
                  <a:srgbClr val="990033"/>
                </a:solidFill>
                <a:ea typeface="华文楷体" pitchFamily="2" charset="-122"/>
                <a:sym typeface="Symbol" pitchFamily="18" charset="2"/>
              </a:rPr>
              <a:t> </a:t>
            </a:r>
            <a:r>
              <a:rPr lang="zh-CN" altLang="en-US" sz="1600" dirty="0">
                <a:solidFill>
                  <a:srgbClr val="000000"/>
                </a:solidFill>
                <a:ea typeface="华文楷体" pitchFamily="2" charset="-122"/>
              </a:rPr>
              <a:t>选频网络</a:t>
            </a:r>
            <a:r>
              <a:rPr kumimoji="1" lang="zh-CN" altLang="en-US" sz="1600" dirty="0">
                <a:latin typeface="楷体_GB2312" pitchFamily="49" charset="-122"/>
              </a:rPr>
              <a:t> </a:t>
            </a:r>
            <a:endParaRPr kumimoji="1" lang="en-US" altLang="zh-CN" sz="1600" dirty="0">
              <a:latin typeface="楷体_GB2312" pitchFamily="49" charset="-122"/>
            </a:endParaRPr>
          </a:p>
          <a:p>
            <a:pPr algn="just">
              <a:buClr>
                <a:schemeClr val="folHlink"/>
              </a:buClr>
              <a:buSzPct val="60000"/>
              <a:buFont typeface="Wingdings" pitchFamily="2" charset="2"/>
              <a:buNone/>
              <a:defRPr/>
            </a:pPr>
            <a:r>
              <a:rPr kumimoji="1" lang="en-US" altLang="zh-CN" sz="1600" dirty="0">
                <a:latin typeface="楷体_GB2312" pitchFamily="49" charset="-122"/>
              </a:rPr>
              <a:t>—2</a:t>
            </a:r>
            <a:r>
              <a:rPr kumimoji="1" lang="zh-CN" altLang="en-US" sz="1600" dirty="0">
                <a:latin typeface="楷体_GB2312" pitchFamily="49" charset="-122"/>
              </a:rPr>
              <a:t>阶或</a:t>
            </a:r>
            <a:r>
              <a:rPr kumimoji="1" lang="en-US" altLang="zh-CN" sz="1600" dirty="0">
                <a:latin typeface="楷体_GB2312" pitchFamily="49" charset="-122"/>
              </a:rPr>
              <a:t>2</a:t>
            </a:r>
            <a:r>
              <a:rPr kumimoji="1" lang="zh-CN" altLang="en-US" sz="1600" dirty="0">
                <a:latin typeface="楷体_GB2312" pitchFamily="49" charset="-122"/>
              </a:rPr>
              <a:t>阶以上</a:t>
            </a:r>
            <a:r>
              <a:rPr kumimoji="1" lang="en-US" altLang="zh-CN" sz="1600" dirty="0">
                <a:latin typeface="楷体_GB2312" pitchFamily="49" charset="-122"/>
              </a:rPr>
              <a:t>RC</a:t>
            </a:r>
            <a:r>
              <a:rPr kumimoji="1" lang="zh-CN" altLang="en-US" sz="1600" dirty="0">
                <a:latin typeface="楷体_GB2312" pitchFamily="49" charset="-122"/>
              </a:rPr>
              <a:t>电路</a:t>
            </a:r>
            <a:endParaRPr kumimoji="1" lang="en-US" altLang="zh-CN" sz="1600" dirty="0">
              <a:latin typeface="楷体_GB2312" pitchFamily="49" charset="-122"/>
            </a:endParaRPr>
          </a:p>
          <a:p>
            <a:pPr algn="just">
              <a:buClr>
                <a:schemeClr val="folHlink"/>
              </a:buClr>
              <a:buSzPct val="60000"/>
              <a:buFont typeface="Wingdings" pitchFamily="2" charset="2"/>
              <a:buNone/>
              <a:defRPr/>
            </a:pPr>
            <a:r>
              <a:rPr kumimoji="1" lang="en-US" altLang="zh-CN" sz="1600" i="1" dirty="0">
                <a:latin typeface="楷体_GB2312" pitchFamily="49" charset="-122"/>
              </a:rPr>
              <a:t>RC</a:t>
            </a:r>
            <a:r>
              <a:rPr kumimoji="1" lang="zh-CN" altLang="en-US" sz="1600" dirty="0">
                <a:latin typeface="楷体_GB2312" pitchFamily="49" charset="-122"/>
              </a:rPr>
              <a:t>串并联网络</a:t>
            </a:r>
            <a:r>
              <a:rPr kumimoji="1" lang="en-US" altLang="zh-CN" sz="1400" dirty="0">
                <a:solidFill>
                  <a:srgbClr val="FF0000"/>
                </a:solidFill>
                <a:latin typeface="楷体_GB2312" pitchFamily="49" charset="-122"/>
              </a:rPr>
              <a:t>(</a:t>
            </a:r>
            <a:r>
              <a:rPr kumimoji="1" lang="zh-CN" altLang="en-US" sz="1400" dirty="0">
                <a:solidFill>
                  <a:srgbClr val="FF0000"/>
                </a:solidFill>
                <a:latin typeface="楷体_GB2312" pitchFamily="49" charset="-122"/>
              </a:rPr>
              <a:t>重要特征</a:t>
            </a:r>
            <a:r>
              <a:rPr kumimoji="1" lang="en-US" altLang="zh-CN" sz="1400" dirty="0">
                <a:solidFill>
                  <a:srgbClr val="FF0000"/>
                </a:solidFill>
                <a:latin typeface="楷体_GB2312" pitchFamily="49" charset="-122"/>
              </a:rPr>
              <a:t>)</a:t>
            </a:r>
            <a:endParaRPr lang="en-US" altLang="zh-CN" sz="1600" dirty="0">
              <a:solidFill>
                <a:srgbClr val="FF0000"/>
              </a:solidFill>
              <a:ea typeface="华文楷体" pitchFamily="2" charset="-122"/>
            </a:endParaRPr>
          </a:p>
        </p:txBody>
      </p:sp>
      <p:sp>
        <p:nvSpPr>
          <p:cNvPr id="25" name="Rectangle 24"/>
          <p:cNvSpPr>
            <a:spLocks noChangeArrowheads="1"/>
          </p:cNvSpPr>
          <p:nvPr/>
        </p:nvSpPr>
        <p:spPr bwMode="auto">
          <a:xfrm>
            <a:off x="1800225" y="2771775"/>
            <a:ext cx="2808288" cy="585788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just">
              <a:buClr>
                <a:schemeClr val="folHlink"/>
              </a:buClr>
              <a:buSzPct val="60000"/>
              <a:buFont typeface="Wingdings" pitchFamily="2" charset="2"/>
              <a:buNone/>
              <a:defRPr/>
            </a:pPr>
            <a:r>
              <a:rPr kumimoji="1" lang="zh-CN" altLang="en-US" sz="1600" dirty="0">
                <a:solidFill>
                  <a:srgbClr val="0033CC"/>
                </a:solidFill>
                <a:latin typeface="+mn-ea"/>
                <a:ea typeface="+mn-ea"/>
              </a:rPr>
              <a:t>特征</a:t>
            </a:r>
            <a:r>
              <a:rPr kumimoji="1" lang="zh-CN" altLang="en-US" sz="1600" dirty="0">
                <a:solidFill>
                  <a:srgbClr val="0033CC"/>
                </a:solidFill>
                <a:latin typeface="华文宋体" pitchFamily="2" charset="-122"/>
                <a:ea typeface="华文宋体" pitchFamily="2" charset="-122"/>
              </a:rPr>
              <a:t>③</a:t>
            </a:r>
            <a:r>
              <a:rPr lang="en-US" altLang="zh-CN" sz="1600" dirty="0">
                <a:solidFill>
                  <a:srgbClr val="990033"/>
                </a:solidFill>
                <a:ea typeface="华文楷体" pitchFamily="2" charset="-122"/>
                <a:sym typeface="Symbol" pitchFamily="18" charset="2"/>
              </a:rPr>
              <a:t> </a:t>
            </a:r>
            <a:r>
              <a:rPr lang="zh-CN" altLang="en-US" sz="1600" dirty="0">
                <a:solidFill>
                  <a:srgbClr val="000000"/>
                </a:solidFill>
                <a:ea typeface="华文楷体" pitchFamily="2" charset="-122"/>
              </a:rPr>
              <a:t>选频网络</a:t>
            </a:r>
            <a:r>
              <a:rPr kumimoji="1" lang="zh-CN" altLang="en-US" sz="1600" dirty="0">
                <a:latin typeface="楷体_GB2312" pitchFamily="49" charset="-122"/>
              </a:rPr>
              <a:t> </a:t>
            </a:r>
            <a:endParaRPr kumimoji="1" lang="en-US" altLang="zh-CN" sz="1600" dirty="0">
              <a:latin typeface="楷体_GB2312" pitchFamily="49" charset="-122"/>
            </a:endParaRPr>
          </a:p>
          <a:p>
            <a:pPr algn="just">
              <a:buClr>
                <a:schemeClr val="folHlink"/>
              </a:buClr>
              <a:buSzPct val="60000"/>
              <a:buFont typeface="Wingdings" pitchFamily="2" charset="2"/>
              <a:buNone/>
              <a:defRPr/>
            </a:pPr>
            <a:r>
              <a:rPr kumimoji="1" lang="en-US" altLang="zh-CN" sz="1600" dirty="0">
                <a:latin typeface="楷体_GB2312" pitchFamily="49" charset="-122"/>
              </a:rPr>
              <a:t>—</a:t>
            </a:r>
            <a:r>
              <a:rPr kumimoji="1" lang="zh-CN" altLang="en-US" sz="1600" dirty="0">
                <a:latin typeface="楷体_GB2312" pitchFamily="49" charset="-122"/>
              </a:rPr>
              <a:t>只有</a:t>
            </a:r>
            <a:r>
              <a:rPr kumimoji="1" lang="en-US" altLang="zh-CN" sz="1600" dirty="0">
                <a:latin typeface="楷体_GB2312" pitchFamily="49" charset="-122"/>
              </a:rPr>
              <a:t>1</a:t>
            </a:r>
            <a:r>
              <a:rPr kumimoji="1" lang="zh-CN" altLang="en-US" sz="1600" dirty="0">
                <a:latin typeface="楷体_GB2312" pitchFamily="49" charset="-122"/>
              </a:rPr>
              <a:t>阶</a:t>
            </a:r>
            <a:r>
              <a:rPr kumimoji="1" lang="en-US" altLang="zh-CN" sz="1600" i="1" dirty="0">
                <a:latin typeface="楷体_GB2312" pitchFamily="49" charset="-122"/>
              </a:rPr>
              <a:t>RC</a:t>
            </a:r>
            <a:r>
              <a:rPr kumimoji="1" lang="zh-CN" altLang="en-US" sz="1600" dirty="0">
                <a:latin typeface="楷体_GB2312" pitchFamily="49" charset="-122"/>
              </a:rPr>
              <a:t>电路</a:t>
            </a:r>
            <a:r>
              <a:rPr kumimoji="1" lang="en-US" altLang="zh-CN" sz="1400" dirty="0">
                <a:solidFill>
                  <a:srgbClr val="FF0000"/>
                </a:solidFill>
                <a:latin typeface="楷体_GB2312" pitchFamily="49" charset="-122"/>
              </a:rPr>
              <a:t>(</a:t>
            </a:r>
            <a:r>
              <a:rPr kumimoji="1" lang="zh-CN" altLang="en-US" sz="1400" dirty="0">
                <a:solidFill>
                  <a:srgbClr val="FF0000"/>
                </a:solidFill>
                <a:latin typeface="楷体_GB2312" pitchFamily="49" charset="-122"/>
              </a:rPr>
              <a:t>积分电路</a:t>
            </a:r>
            <a:r>
              <a:rPr kumimoji="1" lang="en-US" altLang="zh-CN" sz="1400" dirty="0">
                <a:solidFill>
                  <a:srgbClr val="FF0000"/>
                </a:solidFill>
                <a:latin typeface="楷体_GB2312" pitchFamily="49" charset="-122"/>
              </a:rPr>
              <a:t>)</a:t>
            </a:r>
            <a:endParaRPr lang="en-US" altLang="zh-CN" sz="1600" dirty="0">
              <a:solidFill>
                <a:srgbClr val="FF0000"/>
              </a:solidFill>
              <a:ea typeface="华文楷体" pitchFamily="2" charset="-122"/>
            </a:endParaRPr>
          </a:p>
        </p:txBody>
      </p:sp>
      <p:graphicFrame>
        <p:nvGraphicFramePr>
          <p:cNvPr id="10244" name="Object 8"/>
          <p:cNvGraphicFramePr>
            <a:graphicFrameLocks noChangeAspect="1"/>
          </p:cNvGraphicFramePr>
          <p:nvPr/>
        </p:nvGraphicFramePr>
        <p:xfrm>
          <a:off x="4967288" y="3243263"/>
          <a:ext cx="2082800" cy="1139825"/>
        </p:xfrm>
        <a:graphic>
          <a:graphicData uri="http://schemas.openxmlformats.org/presentationml/2006/ole">
            <p:oleObj spid="_x0000_s10244" name="Picture2" r:id="rId10" imgW="2590920" imgH="1415880" progId="Word.Picture.8">
              <p:embed/>
            </p:oleObj>
          </a:graphicData>
        </a:graphic>
      </p:graphicFrame>
      <p:graphicFrame>
        <p:nvGraphicFramePr>
          <p:cNvPr id="10245" name="Object 9"/>
          <p:cNvGraphicFramePr>
            <a:graphicFrameLocks noChangeAspect="1"/>
          </p:cNvGraphicFramePr>
          <p:nvPr/>
        </p:nvGraphicFramePr>
        <p:xfrm>
          <a:off x="7131050" y="3279775"/>
          <a:ext cx="2012950" cy="1133475"/>
        </p:xfrm>
        <a:graphic>
          <a:graphicData uri="http://schemas.openxmlformats.org/presentationml/2006/ole">
            <p:oleObj spid="_x0000_s10245" name="Picture2" r:id="rId11" imgW="2352600" imgH="1324080" progId="Word.Picture.8">
              <p:embed/>
            </p:oleObj>
          </a:graphicData>
        </a:graphic>
      </p:graphicFrame>
      <p:sp>
        <p:nvSpPr>
          <p:cNvPr id="10265" name="Rectangle 12"/>
          <p:cNvSpPr>
            <a:spLocks noChangeArrowheads="1"/>
          </p:cNvSpPr>
          <p:nvPr/>
        </p:nvSpPr>
        <p:spPr bwMode="auto">
          <a:xfrm>
            <a:off x="7131050" y="4149725"/>
            <a:ext cx="1690688" cy="358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kumimoji="1" lang="zh-CN" altLang="en-US" sz="1400">
                <a:solidFill>
                  <a:srgbClr val="CC3300"/>
                </a:solidFill>
              </a:rPr>
              <a:t>同相迟滞比较器</a:t>
            </a:r>
          </a:p>
        </p:txBody>
      </p:sp>
      <p:sp>
        <p:nvSpPr>
          <p:cNvPr id="10266" name="Rectangle 13"/>
          <p:cNvSpPr>
            <a:spLocks noChangeArrowheads="1"/>
          </p:cNvSpPr>
          <p:nvPr/>
        </p:nvSpPr>
        <p:spPr bwMode="auto">
          <a:xfrm>
            <a:off x="5400675" y="4143375"/>
            <a:ext cx="1584325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kumimoji="1" lang="zh-CN" altLang="en-US" sz="1400">
                <a:solidFill>
                  <a:srgbClr val="CC0000"/>
                </a:solidFill>
              </a:rPr>
              <a:t>反相迟滞比较器</a:t>
            </a:r>
          </a:p>
        </p:txBody>
      </p:sp>
      <p:sp>
        <p:nvSpPr>
          <p:cNvPr id="30" name="Rectangle 24"/>
          <p:cNvSpPr>
            <a:spLocks noChangeArrowheads="1"/>
          </p:cNvSpPr>
          <p:nvPr/>
        </p:nvSpPr>
        <p:spPr bwMode="auto">
          <a:xfrm>
            <a:off x="5003800" y="2909888"/>
            <a:ext cx="2232025" cy="33972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just">
              <a:buClr>
                <a:schemeClr val="folHlink"/>
              </a:buClr>
              <a:buSzPct val="60000"/>
              <a:buFont typeface="Wingdings" pitchFamily="2" charset="2"/>
              <a:buNone/>
              <a:defRPr/>
            </a:pPr>
            <a:r>
              <a:rPr kumimoji="1" lang="zh-CN" altLang="en-US" sz="1600" dirty="0">
                <a:solidFill>
                  <a:srgbClr val="0033CC"/>
                </a:solidFill>
                <a:latin typeface="+mn-ea"/>
                <a:ea typeface="+mn-ea"/>
              </a:rPr>
              <a:t>特征</a:t>
            </a:r>
            <a:r>
              <a:rPr kumimoji="1" lang="zh-CN" altLang="en-US" sz="1600" dirty="0">
                <a:solidFill>
                  <a:srgbClr val="0033CC"/>
                </a:solidFill>
                <a:latin typeface="华文宋体"/>
                <a:ea typeface="华文宋体"/>
              </a:rPr>
              <a:t>④</a:t>
            </a:r>
            <a:r>
              <a:rPr lang="en-US" altLang="zh-CN" sz="1600" dirty="0">
                <a:solidFill>
                  <a:srgbClr val="990033"/>
                </a:solidFill>
                <a:ea typeface="华文楷体" pitchFamily="2" charset="-122"/>
                <a:sym typeface="Symbol" pitchFamily="18" charset="2"/>
              </a:rPr>
              <a:t>  </a:t>
            </a:r>
            <a:r>
              <a:rPr kumimoji="1" lang="zh-CN" altLang="en-US" sz="1600" dirty="0">
                <a:solidFill>
                  <a:srgbClr val="CC0000"/>
                </a:solidFill>
              </a:rPr>
              <a:t>迟滞比较器</a:t>
            </a:r>
            <a:endParaRPr lang="en-US" altLang="zh-CN" sz="1600" dirty="0">
              <a:solidFill>
                <a:srgbClr val="FF0000"/>
              </a:solidFill>
              <a:ea typeface="华文楷体" pitchFamily="2" charset="-122"/>
            </a:endParaRPr>
          </a:p>
        </p:txBody>
      </p:sp>
      <p:sp>
        <p:nvSpPr>
          <p:cNvPr id="31" name="Line 5"/>
          <p:cNvSpPr>
            <a:spLocks noChangeShapeType="1"/>
          </p:cNvSpPr>
          <p:nvPr/>
        </p:nvSpPr>
        <p:spPr bwMode="auto">
          <a:xfrm flipH="1">
            <a:off x="358775" y="1665288"/>
            <a:ext cx="1836738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endParaRPr lang="zh-CN" altLang="en-US"/>
          </a:p>
        </p:txBody>
      </p:sp>
      <p:grpSp>
        <p:nvGrpSpPr>
          <p:cNvPr id="5" name="Group 6"/>
          <p:cNvGrpSpPr>
            <a:grpSpLocks/>
          </p:cNvGrpSpPr>
          <p:nvPr/>
        </p:nvGrpSpPr>
        <p:grpSpPr bwMode="auto">
          <a:xfrm>
            <a:off x="179388" y="1665288"/>
            <a:ext cx="792162" cy="827087"/>
            <a:chOff x="3049" y="273"/>
            <a:chExt cx="630" cy="718"/>
          </a:xfrm>
        </p:grpSpPr>
        <p:sp>
          <p:nvSpPr>
            <p:cNvPr id="10279" name="Line 7"/>
            <p:cNvSpPr>
              <a:spLocks noChangeShapeType="1"/>
            </p:cNvSpPr>
            <p:nvPr/>
          </p:nvSpPr>
          <p:spPr bwMode="auto">
            <a:xfrm>
              <a:off x="3676" y="517"/>
              <a:ext cx="0" cy="474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10280" name="Arc 8"/>
            <p:cNvSpPr>
              <a:spLocks/>
            </p:cNvSpPr>
            <p:nvPr/>
          </p:nvSpPr>
          <p:spPr bwMode="auto">
            <a:xfrm rot="16200000" flipH="1">
              <a:off x="2989" y="333"/>
              <a:ext cx="256" cy="136"/>
            </a:xfrm>
            <a:custGeom>
              <a:avLst/>
              <a:gdLst>
                <a:gd name="T0" fmla="*/ 0 w 43144"/>
                <a:gd name="T1" fmla="*/ 0 h 21600"/>
                <a:gd name="T2" fmla="*/ 0 w 43144"/>
                <a:gd name="T3" fmla="*/ 0 h 21600"/>
                <a:gd name="T4" fmla="*/ 0 w 43144"/>
                <a:gd name="T5" fmla="*/ 0 h 21600"/>
                <a:gd name="T6" fmla="*/ 0 60000 65536"/>
                <a:gd name="T7" fmla="*/ 0 60000 65536"/>
                <a:gd name="T8" fmla="*/ 0 60000 65536"/>
                <a:gd name="T9" fmla="*/ 0 w 43144"/>
                <a:gd name="T10" fmla="*/ 0 h 21600"/>
                <a:gd name="T11" fmla="*/ 43144 w 43144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144" h="21600" fill="none" extrusionOk="0">
                  <a:moveTo>
                    <a:pt x="0" y="20040"/>
                  </a:moveTo>
                  <a:cubicBezTo>
                    <a:pt x="818" y="8745"/>
                    <a:pt x="10219" y="-1"/>
                    <a:pt x="21544" y="0"/>
                  </a:cubicBezTo>
                  <a:cubicBezTo>
                    <a:pt x="33473" y="0"/>
                    <a:pt x="43144" y="9670"/>
                    <a:pt x="43144" y="21600"/>
                  </a:cubicBezTo>
                </a:path>
                <a:path w="43144" h="21600" stroke="0" extrusionOk="0">
                  <a:moveTo>
                    <a:pt x="0" y="20040"/>
                  </a:moveTo>
                  <a:cubicBezTo>
                    <a:pt x="818" y="8745"/>
                    <a:pt x="10219" y="-1"/>
                    <a:pt x="21544" y="0"/>
                  </a:cubicBezTo>
                  <a:cubicBezTo>
                    <a:pt x="33473" y="0"/>
                    <a:pt x="43144" y="9670"/>
                    <a:pt x="43144" y="21600"/>
                  </a:cubicBezTo>
                  <a:lnTo>
                    <a:pt x="21544" y="21600"/>
                  </a:lnTo>
                  <a:close/>
                </a:path>
              </a:pathLst>
            </a:custGeom>
            <a:noFill/>
            <a:ln w="38100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0281" name="Line 9"/>
            <p:cNvSpPr>
              <a:spLocks noChangeShapeType="1"/>
            </p:cNvSpPr>
            <p:nvPr/>
          </p:nvSpPr>
          <p:spPr bwMode="auto">
            <a:xfrm flipH="1">
              <a:off x="3181" y="527"/>
              <a:ext cx="498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</p:grpSp>
      <p:sp>
        <p:nvSpPr>
          <p:cNvPr id="36" name="Line 12"/>
          <p:cNvSpPr>
            <a:spLocks noChangeShapeType="1"/>
          </p:cNvSpPr>
          <p:nvPr/>
        </p:nvSpPr>
        <p:spPr bwMode="auto">
          <a:xfrm flipH="1">
            <a:off x="25400" y="1484313"/>
            <a:ext cx="2243138" cy="0"/>
          </a:xfrm>
          <a:prstGeom prst="line">
            <a:avLst/>
          </a:prstGeom>
          <a:noFill/>
          <a:ln w="38100">
            <a:solidFill>
              <a:srgbClr val="0033CC"/>
            </a:solidFill>
            <a:round/>
            <a:headEnd type="triangle" w="med" len="med"/>
            <a:tailEnd/>
          </a:ln>
        </p:spPr>
        <p:txBody>
          <a:bodyPr>
            <a:spAutoFit/>
          </a:bodyPr>
          <a:lstStyle/>
          <a:p>
            <a:endParaRPr lang="zh-CN" altLang="en-US"/>
          </a:p>
        </p:txBody>
      </p:sp>
      <p:grpSp>
        <p:nvGrpSpPr>
          <p:cNvPr id="6" name="Group 13"/>
          <p:cNvGrpSpPr>
            <a:grpSpLocks/>
          </p:cNvGrpSpPr>
          <p:nvPr/>
        </p:nvGrpSpPr>
        <p:grpSpPr bwMode="auto">
          <a:xfrm>
            <a:off x="0" y="1500188"/>
            <a:ext cx="684213" cy="1028700"/>
            <a:chOff x="2851" y="122"/>
            <a:chExt cx="498" cy="999"/>
          </a:xfrm>
        </p:grpSpPr>
        <p:sp>
          <p:nvSpPr>
            <p:cNvPr id="10276" name="Line 14"/>
            <p:cNvSpPr>
              <a:spLocks noChangeShapeType="1"/>
            </p:cNvSpPr>
            <p:nvPr/>
          </p:nvSpPr>
          <p:spPr bwMode="auto">
            <a:xfrm>
              <a:off x="3330" y="774"/>
              <a:ext cx="0" cy="347"/>
            </a:xfrm>
            <a:prstGeom prst="line">
              <a:avLst/>
            </a:prstGeom>
            <a:noFill/>
            <a:ln w="38100">
              <a:solidFill>
                <a:srgbClr val="0033CC"/>
              </a:solidFill>
              <a:round/>
              <a:headEnd type="triangle" w="med" len="med"/>
              <a:tailEnd/>
            </a:ln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10277" name="Line 15"/>
            <p:cNvSpPr>
              <a:spLocks noChangeShapeType="1"/>
            </p:cNvSpPr>
            <p:nvPr/>
          </p:nvSpPr>
          <p:spPr bwMode="auto">
            <a:xfrm flipH="1">
              <a:off x="2851" y="781"/>
              <a:ext cx="498" cy="0"/>
            </a:xfrm>
            <a:prstGeom prst="line">
              <a:avLst/>
            </a:prstGeom>
            <a:noFill/>
            <a:ln w="38100">
              <a:solidFill>
                <a:srgbClr val="0033CC"/>
              </a:solidFill>
              <a:round/>
              <a:headEnd/>
              <a:tailEnd/>
            </a:ln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10278" name="Line 16"/>
            <p:cNvSpPr>
              <a:spLocks noChangeShapeType="1"/>
            </p:cNvSpPr>
            <p:nvPr/>
          </p:nvSpPr>
          <p:spPr bwMode="auto">
            <a:xfrm>
              <a:off x="2865" y="122"/>
              <a:ext cx="0" cy="652"/>
            </a:xfrm>
            <a:prstGeom prst="line">
              <a:avLst/>
            </a:prstGeom>
            <a:noFill/>
            <a:ln w="38100">
              <a:solidFill>
                <a:srgbClr val="0033CC"/>
              </a:solidFill>
              <a:round/>
              <a:headEnd/>
              <a:tailEnd/>
            </a:ln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</p:grpSp>
      <p:graphicFrame>
        <p:nvGraphicFramePr>
          <p:cNvPr id="441372" name="Object 28"/>
          <p:cNvGraphicFramePr>
            <a:graphicFrameLocks noChangeAspect="1"/>
          </p:cNvGraphicFramePr>
          <p:nvPr/>
        </p:nvGraphicFramePr>
        <p:xfrm>
          <a:off x="2339975" y="1665288"/>
          <a:ext cx="817563" cy="285750"/>
        </p:xfrm>
        <a:graphic>
          <a:graphicData uri="http://schemas.openxmlformats.org/presentationml/2006/ole">
            <p:oleObj spid="_x0000_s10246" name="Equation" r:id="rId12" imgW="660240" imgH="228600" progId="Equation.DSMT4">
              <p:embed/>
            </p:oleObj>
          </a:graphicData>
        </a:graphic>
      </p:graphicFrame>
      <p:graphicFrame>
        <p:nvGraphicFramePr>
          <p:cNvPr id="42" name="Object 9"/>
          <p:cNvGraphicFramePr>
            <a:graphicFrameLocks noChangeAspect="1"/>
          </p:cNvGraphicFramePr>
          <p:nvPr/>
        </p:nvGraphicFramePr>
        <p:xfrm>
          <a:off x="2339975" y="1412875"/>
          <a:ext cx="801688" cy="285750"/>
        </p:xfrm>
        <a:graphic>
          <a:graphicData uri="http://schemas.openxmlformats.org/presentationml/2006/ole">
            <p:oleObj spid="_x0000_s10247" name="Equation" r:id="rId13" imgW="647640" imgH="228600" progId="Equation.DSMT4">
              <p:embed/>
            </p:oleObj>
          </a:graphicData>
        </a:graphic>
      </p:graphicFrame>
      <p:sp>
        <p:nvSpPr>
          <p:cNvPr id="43" name="Rectangle 24"/>
          <p:cNvSpPr>
            <a:spLocks noChangeArrowheads="1"/>
          </p:cNvSpPr>
          <p:nvPr/>
        </p:nvSpPr>
        <p:spPr bwMode="auto">
          <a:xfrm>
            <a:off x="4535488" y="4473575"/>
            <a:ext cx="3276600" cy="584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just"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kumimoji="1" lang="zh-CN" altLang="en-US" sz="1600">
                <a:solidFill>
                  <a:srgbClr val="0033CC"/>
                </a:solidFill>
              </a:rPr>
              <a:t>方波</a:t>
            </a:r>
            <a:r>
              <a:rPr kumimoji="1" lang="en-US" altLang="zh-CN" sz="1600">
                <a:solidFill>
                  <a:srgbClr val="0033CC"/>
                </a:solidFill>
              </a:rPr>
              <a:t>:</a:t>
            </a:r>
            <a:r>
              <a:rPr lang="en-US" altLang="zh-CN" sz="1600">
                <a:solidFill>
                  <a:srgbClr val="990033"/>
                </a:solidFill>
                <a:ea typeface="华文楷体" pitchFamily="2" charset="-122"/>
                <a:sym typeface="Symbol" pitchFamily="18" charset="2"/>
              </a:rPr>
              <a:t> </a:t>
            </a:r>
            <a:r>
              <a:rPr lang="zh-CN" altLang="en-US" sz="1600">
                <a:ea typeface="华文楷体" pitchFamily="2" charset="-122"/>
                <a:sym typeface="Symbol" pitchFamily="18" charset="2"/>
              </a:rPr>
              <a:t>不要求或提供公式；</a:t>
            </a:r>
            <a:endParaRPr lang="en-US" altLang="zh-CN" sz="1600">
              <a:ea typeface="华文楷体" pitchFamily="2" charset="-122"/>
              <a:sym typeface="Symbol" pitchFamily="18" charset="2"/>
            </a:endParaRPr>
          </a:p>
          <a:p>
            <a:pPr algn="just"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kumimoji="1" lang="zh-CN" altLang="en-US" sz="1600">
                <a:solidFill>
                  <a:srgbClr val="0033CC"/>
                </a:solidFill>
              </a:rPr>
              <a:t>锯齿波</a:t>
            </a:r>
            <a:r>
              <a:rPr kumimoji="1" lang="en-US" altLang="zh-CN" sz="1600">
                <a:solidFill>
                  <a:srgbClr val="0033CC"/>
                </a:solidFill>
              </a:rPr>
              <a:t>:</a:t>
            </a:r>
            <a:r>
              <a:rPr kumimoji="1" lang="zh-CN" altLang="en-US" sz="1600"/>
              <a:t>需根据原理临时推导</a:t>
            </a:r>
            <a:endParaRPr lang="en-US" altLang="zh-CN" sz="1600">
              <a:solidFill>
                <a:srgbClr val="000000"/>
              </a:solidFill>
              <a:ea typeface="华文楷体" pitchFamily="2" charset="-122"/>
            </a:endParaRPr>
          </a:p>
        </p:txBody>
      </p:sp>
      <p:sp>
        <p:nvSpPr>
          <p:cNvPr id="44" name="AutoShape 7"/>
          <p:cNvSpPr>
            <a:spLocks/>
          </p:cNvSpPr>
          <p:nvPr/>
        </p:nvSpPr>
        <p:spPr bwMode="auto">
          <a:xfrm>
            <a:off x="4427538" y="4545013"/>
            <a:ext cx="107950" cy="419100"/>
          </a:xfrm>
          <a:prstGeom prst="leftBrace">
            <a:avLst>
              <a:gd name="adj1" fmla="val 36361"/>
              <a:gd name="adj2" fmla="val 50000"/>
            </a:avLst>
          </a:prstGeom>
          <a:noFill/>
          <a:ln w="38100">
            <a:solidFill>
              <a:srgbClr val="006600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160778" name="Object 3"/>
          <p:cNvGraphicFramePr>
            <a:graphicFrameLocks noChangeAspect="1"/>
          </p:cNvGraphicFramePr>
          <p:nvPr/>
        </p:nvGraphicFramePr>
        <p:xfrm>
          <a:off x="2376488" y="4760913"/>
          <a:ext cx="2268537" cy="2025650"/>
        </p:xfrm>
        <a:graphic>
          <a:graphicData uri="http://schemas.openxmlformats.org/presentationml/2006/ole">
            <p:oleObj spid="_x0000_s10248" name="Picture2" r:id="rId14" imgW="2638440" imgH="2305080" progId="Word.Picture.8">
              <p:embed/>
            </p:oleObj>
          </a:graphicData>
        </a:graphic>
      </p:graphicFrame>
      <p:sp>
        <p:nvSpPr>
          <p:cNvPr id="46" name="Rectangle 14"/>
          <p:cNvSpPr>
            <a:spLocks noChangeArrowheads="1"/>
          </p:cNvSpPr>
          <p:nvPr/>
        </p:nvSpPr>
        <p:spPr bwMode="auto">
          <a:xfrm>
            <a:off x="4500563" y="5081588"/>
            <a:ext cx="3132137" cy="363537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lnSpc>
                <a:spcPct val="11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lang="zh-CN" altLang="en-US" sz="1600">
                <a:solidFill>
                  <a:srgbClr val="FF0000"/>
                </a:solidFill>
                <a:ea typeface="华文楷体" pitchFamily="2" charset="-122"/>
                <a:sym typeface="Symbol" pitchFamily="18" charset="2"/>
              </a:rPr>
              <a:t></a:t>
            </a:r>
            <a:r>
              <a:rPr lang="zh-CN" altLang="en-US" sz="1600">
                <a:ea typeface="华文楷体" pitchFamily="2" charset="-122"/>
                <a:sym typeface="Symbol" pitchFamily="18" charset="2"/>
              </a:rPr>
              <a:t> </a:t>
            </a:r>
            <a:r>
              <a:rPr lang="zh-CN" altLang="en-US" sz="1600">
                <a:ea typeface="华文楷体" pitchFamily="2" charset="-122"/>
              </a:rPr>
              <a:t>占空比可变</a:t>
            </a:r>
            <a:r>
              <a:rPr lang="zh-CN" altLang="en-US" sz="1600">
                <a:ea typeface="华文楷体" pitchFamily="2" charset="-122"/>
                <a:sym typeface="Symbol" pitchFamily="18" charset="2"/>
              </a:rPr>
              <a:t></a:t>
            </a:r>
            <a:r>
              <a:rPr lang="zh-CN" altLang="en-US" sz="1600">
                <a:ea typeface="华文楷体" pitchFamily="2" charset="-122"/>
              </a:rPr>
              <a:t>矩形波产生电路</a:t>
            </a:r>
          </a:p>
        </p:txBody>
      </p:sp>
      <p:sp>
        <p:nvSpPr>
          <p:cNvPr id="47" name="Rectangle 14"/>
          <p:cNvSpPr>
            <a:spLocks noChangeArrowheads="1"/>
          </p:cNvSpPr>
          <p:nvPr/>
        </p:nvSpPr>
        <p:spPr bwMode="auto">
          <a:xfrm>
            <a:off x="4500563" y="5445125"/>
            <a:ext cx="3132137" cy="34925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lnSpc>
                <a:spcPct val="11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lang="zh-CN" altLang="en-US" sz="1600">
                <a:solidFill>
                  <a:srgbClr val="FF0000"/>
                </a:solidFill>
                <a:ea typeface="华文楷体" pitchFamily="2" charset="-122"/>
                <a:sym typeface="Symbol" pitchFamily="18" charset="2"/>
              </a:rPr>
              <a:t></a:t>
            </a:r>
            <a:r>
              <a:rPr lang="zh-CN" altLang="en-US" sz="1600">
                <a:ea typeface="华文楷体" pitchFamily="2" charset="-122"/>
                <a:sym typeface="Symbol" pitchFamily="18" charset="2"/>
              </a:rPr>
              <a:t> </a:t>
            </a:r>
            <a:r>
              <a:rPr lang="zh-CN" altLang="en-US" sz="1600">
                <a:ea typeface="华文楷体" pitchFamily="2" charset="-122"/>
              </a:rPr>
              <a:t>占空比可变</a:t>
            </a:r>
            <a:r>
              <a:rPr lang="zh-CN" altLang="en-US" sz="1600">
                <a:ea typeface="华文楷体" pitchFamily="2" charset="-122"/>
                <a:sym typeface="Symbol" pitchFamily="18" charset="2"/>
              </a:rPr>
              <a:t></a:t>
            </a:r>
            <a:r>
              <a:rPr lang="zh-CN" altLang="en-US" sz="1600">
                <a:ea typeface="华文楷体" pitchFamily="2" charset="-122"/>
              </a:rPr>
              <a:t>锯齿波产生电路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50" dur="500"/>
                                        <p:tgtEl>
                                          <p:spTgt spid="441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5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6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8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6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"/>
                            </p:stCondLst>
                            <p:childTnLst>
                              <p:par>
                                <p:cTn id="7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500"/>
                            </p:stCondLst>
                            <p:childTnLst>
                              <p:par>
                                <p:cTn id="86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8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8" dur="500"/>
                                        <p:tgtEl>
                                          <p:spTgt spid="1607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/>
      <p:bldP spid="23" grpId="0" autoUpdateAnimBg="0"/>
      <p:bldP spid="24" grpId="0" autoUpdateAnimBg="0"/>
      <p:bldP spid="25" grpId="0" autoUpdateAnimBg="0"/>
      <p:bldP spid="30" grpId="0" autoUpdateAnimBg="0"/>
      <p:bldP spid="31" grpId="0" animBg="1"/>
      <p:bldP spid="36" grpId="0" animBg="1"/>
      <p:bldP spid="43" grpId="0" autoUpdateAnimBg="0"/>
      <p:bldP spid="44" grpId="0" animBg="1"/>
      <p:bldP spid="46" grpId="0"/>
      <p:bldP spid="4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3" name="灯片编号占位符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701AE0A0-83BF-42B6-8DDF-7BF6FAC3F930}" type="slidenum">
              <a:rPr lang="en-US" altLang="zh-CN" smtClean="0"/>
              <a:pPr/>
              <a:t>16</a:t>
            </a:fld>
            <a:endParaRPr lang="en-US" altLang="zh-CN" smtClean="0"/>
          </a:p>
        </p:txBody>
      </p:sp>
      <p:sp>
        <p:nvSpPr>
          <p:cNvPr id="677890" name="Line 2"/>
          <p:cNvSpPr>
            <a:spLocks noChangeShapeType="1"/>
          </p:cNvSpPr>
          <p:nvPr/>
        </p:nvSpPr>
        <p:spPr bwMode="auto">
          <a:xfrm flipV="1">
            <a:off x="6875463" y="3357563"/>
            <a:ext cx="0" cy="12954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677891" name="Line 3"/>
          <p:cNvSpPr>
            <a:spLocks noChangeShapeType="1"/>
          </p:cNvSpPr>
          <p:nvPr/>
        </p:nvSpPr>
        <p:spPr bwMode="auto">
          <a:xfrm>
            <a:off x="3382963" y="4437063"/>
            <a:ext cx="936625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11276" name="Line 4"/>
          <p:cNvSpPr>
            <a:spLocks noChangeShapeType="1"/>
          </p:cNvSpPr>
          <p:nvPr/>
        </p:nvSpPr>
        <p:spPr bwMode="auto">
          <a:xfrm>
            <a:off x="395288" y="836613"/>
            <a:ext cx="6264275" cy="0"/>
          </a:xfrm>
          <a:prstGeom prst="line">
            <a:avLst/>
          </a:prstGeom>
          <a:noFill/>
          <a:ln w="76200" cap="sq" cmpd="tri">
            <a:solidFill>
              <a:srgbClr val="006600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277" name="Rectangle 6"/>
          <p:cNvSpPr>
            <a:spLocks noGrp="1" noChangeArrowheads="1"/>
          </p:cNvSpPr>
          <p:nvPr>
            <p:ph type="title"/>
          </p:nvPr>
        </p:nvSpPr>
        <p:spPr>
          <a:xfrm>
            <a:off x="106363" y="935038"/>
            <a:ext cx="6553200" cy="477837"/>
          </a:xfrm>
          <a:noFill/>
        </p:spPr>
        <p:txBody>
          <a:bodyPr/>
          <a:lstStyle/>
          <a:p>
            <a:pPr eaLnBrk="1" hangingPunct="1"/>
            <a:r>
              <a:rPr lang="en-US" altLang="zh-CN" sz="2400" smtClean="0">
                <a:solidFill>
                  <a:srgbClr val="000066"/>
                </a:solidFill>
              </a:rPr>
              <a:t>10.8.3  </a:t>
            </a:r>
            <a:r>
              <a:rPr lang="zh-CN" altLang="en-US" sz="2400" smtClean="0">
                <a:solidFill>
                  <a:srgbClr val="000066"/>
                </a:solidFill>
              </a:rPr>
              <a:t>锯齿波产生电路</a:t>
            </a:r>
          </a:p>
        </p:txBody>
      </p:sp>
      <p:sp>
        <p:nvSpPr>
          <p:cNvPr id="11278" name="Text Box 7"/>
          <p:cNvSpPr txBox="1">
            <a:spLocks noChangeArrowheads="1"/>
          </p:cNvSpPr>
          <p:nvPr/>
        </p:nvSpPr>
        <p:spPr bwMode="auto">
          <a:xfrm>
            <a:off x="0" y="1376363"/>
            <a:ext cx="47513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>
                <a:solidFill>
                  <a:srgbClr val="0033CC"/>
                </a:solidFill>
              </a:rPr>
              <a:t>1.</a:t>
            </a:r>
            <a:r>
              <a:rPr lang="zh-CN" altLang="en-US" sz="2400">
                <a:solidFill>
                  <a:srgbClr val="0033CC"/>
                </a:solidFill>
              </a:rPr>
              <a:t>方波三角波产生电路</a:t>
            </a:r>
          </a:p>
        </p:txBody>
      </p:sp>
      <p:sp>
        <p:nvSpPr>
          <p:cNvPr id="677896" name="Text Box 8"/>
          <p:cNvSpPr txBox="1">
            <a:spLocks noChangeArrowheads="1"/>
          </p:cNvSpPr>
          <p:nvPr/>
        </p:nvSpPr>
        <p:spPr bwMode="auto">
          <a:xfrm>
            <a:off x="539750" y="1773238"/>
            <a:ext cx="464502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/>
              <a:t>用积分运算电路可将方波变为三角波</a:t>
            </a:r>
          </a:p>
        </p:txBody>
      </p:sp>
      <p:sp>
        <p:nvSpPr>
          <p:cNvPr id="11280" name="Rectangle 9"/>
          <p:cNvSpPr>
            <a:spLocks noChangeArrowheads="1"/>
          </p:cNvSpPr>
          <p:nvPr/>
        </p:nvSpPr>
        <p:spPr bwMode="auto">
          <a:xfrm>
            <a:off x="6551613" y="1452563"/>
            <a:ext cx="2376487" cy="1760537"/>
          </a:xfrm>
          <a:prstGeom prst="rect">
            <a:avLst/>
          </a:prstGeom>
          <a:solidFill>
            <a:srgbClr val="FFCC99"/>
          </a:solidFill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11281" name="Text Box 10"/>
          <p:cNvSpPr txBox="1">
            <a:spLocks noChangeArrowheads="1"/>
          </p:cNvSpPr>
          <p:nvPr/>
        </p:nvSpPr>
        <p:spPr bwMode="auto">
          <a:xfrm>
            <a:off x="6877050" y="3213100"/>
            <a:ext cx="20701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kumimoji="1" lang="zh-CN" altLang="en-US">
                <a:solidFill>
                  <a:srgbClr val="0033CC"/>
                </a:solidFill>
              </a:rPr>
              <a:t>反相迟滞比较器</a:t>
            </a:r>
          </a:p>
        </p:txBody>
      </p:sp>
      <p:sp>
        <p:nvSpPr>
          <p:cNvPr id="11282" name="Rectangle 11"/>
          <p:cNvSpPr>
            <a:spLocks noChangeArrowheads="1"/>
          </p:cNvSpPr>
          <p:nvPr/>
        </p:nvSpPr>
        <p:spPr bwMode="auto">
          <a:xfrm>
            <a:off x="5327650" y="1304925"/>
            <a:ext cx="1123950" cy="1044575"/>
          </a:xfrm>
          <a:prstGeom prst="rect">
            <a:avLst/>
          </a:prstGeom>
          <a:solidFill>
            <a:srgbClr val="FFEFCB"/>
          </a:solidFill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11283" name="Text Box 12"/>
          <p:cNvSpPr txBox="1">
            <a:spLocks noChangeArrowheads="1"/>
          </p:cNvSpPr>
          <p:nvPr/>
        </p:nvSpPr>
        <p:spPr bwMode="auto">
          <a:xfrm>
            <a:off x="5327650" y="2384425"/>
            <a:ext cx="112553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kumimoji="1" lang="en-US" altLang="zh-CN" i="1">
                <a:solidFill>
                  <a:srgbClr val="0033CC"/>
                </a:solidFill>
              </a:rPr>
              <a:t>RC</a:t>
            </a:r>
            <a:r>
              <a:rPr kumimoji="1" lang="zh-CN" altLang="en-US">
                <a:solidFill>
                  <a:srgbClr val="0033CC"/>
                </a:solidFill>
              </a:rPr>
              <a:t>积分</a:t>
            </a:r>
          </a:p>
        </p:txBody>
      </p:sp>
      <p:graphicFrame>
        <p:nvGraphicFramePr>
          <p:cNvPr id="11266" name="Object 13"/>
          <p:cNvGraphicFramePr>
            <a:graphicFrameLocks noChangeAspect="1"/>
          </p:cNvGraphicFramePr>
          <p:nvPr/>
        </p:nvGraphicFramePr>
        <p:xfrm>
          <a:off x="5472113" y="1016000"/>
          <a:ext cx="3492500" cy="2125663"/>
        </p:xfrm>
        <a:graphic>
          <a:graphicData uri="http://schemas.openxmlformats.org/presentationml/2006/ole">
            <p:oleObj spid="_x0000_s11266" name="图片" r:id="rId3" imgW="2409840" imgH="1467000" progId="Word.Picture.8">
              <p:embed/>
            </p:oleObj>
          </a:graphicData>
        </a:graphic>
      </p:graphicFrame>
      <p:graphicFrame>
        <p:nvGraphicFramePr>
          <p:cNvPr id="677902" name="Object 14"/>
          <p:cNvGraphicFramePr>
            <a:graphicFrameLocks noChangeAspect="1"/>
          </p:cNvGraphicFramePr>
          <p:nvPr/>
        </p:nvGraphicFramePr>
        <p:xfrm>
          <a:off x="4175125" y="4041775"/>
          <a:ext cx="2844800" cy="1933575"/>
        </p:xfrm>
        <a:graphic>
          <a:graphicData uri="http://schemas.openxmlformats.org/presentationml/2006/ole">
            <p:oleObj spid="_x0000_s11267" name="图片" r:id="rId4" imgW="1876320" imgH="1276200" progId="Word.Picture.8">
              <p:embed/>
            </p:oleObj>
          </a:graphicData>
        </a:graphic>
      </p:graphicFrame>
      <p:graphicFrame>
        <p:nvGraphicFramePr>
          <p:cNvPr id="677903" name="Object 15"/>
          <p:cNvGraphicFramePr>
            <a:graphicFrameLocks noChangeAspect="1"/>
          </p:cNvGraphicFramePr>
          <p:nvPr/>
        </p:nvGraphicFramePr>
        <p:xfrm>
          <a:off x="611188" y="3378200"/>
          <a:ext cx="2936875" cy="1814513"/>
        </p:xfrm>
        <a:graphic>
          <a:graphicData uri="http://schemas.openxmlformats.org/presentationml/2006/ole">
            <p:oleObj spid="_x0000_s11268" name="Picture2" r:id="rId5" imgW="2000160" imgH="1076400" progId="Word.Picture.8">
              <p:embed/>
            </p:oleObj>
          </a:graphicData>
        </a:graphic>
      </p:graphicFrame>
      <p:sp>
        <p:nvSpPr>
          <p:cNvPr id="677904" name="Text Box 16"/>
          <p:cNvSpPr txBox="1">
            <a:spLocks noChangeArrowheads="1"/>
          </p:cNvSpPr>
          <p:nvPr/>
        </p:nvSpPr>
        <p:spPr bwMode="auto">
          <a:xfrm>
            <a:off x="611188" y="5300663"/>
            <a:ext cx="293528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kumimoji="1" lang="zh-CN" altLang="en-US" sz="2400">
                <a:solidFill>
                  <a:srgbClr val="FF0000"/>
                </a:solidFill>
              </a:rPr>
              <a:t>反相积分电路</a:t>
            </a:r>
          </a:p>
        </p:txBody>
      </p:sp>
      <p:sp>
        <p:nvSpPr>
          <p:cNvPr id="677905" name="Text Box 17"/>
          <p:cNvSpPr txBox="1">
            <a:spLocks noChangeArrowheads="1"/>
          </p:cNvSpPr>
          <p:nvPr/>
        </p:nvSpPr>
        <p:spPr bwMode="auto">
          <a:xfrm>
            <a:off x="4103688" y="6092825"/>
            <a:ext cx="31940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kumimoji="1" lang="zh-CN" altLang="en-US" sz="2400">
                <a:solidFill>
                  <a:srgbClr val="FF0000"/>
                </a:solidFill>
              </a:rPr>
              <a:t>同相迟滞比较器</a:t>
            </a:r>
          </a:p>
        </p:txBody>
      </p:sp>
      <p:grpSp>
        <p:nvGrpSpPr>
          <p:cNvPr id="2" name="Group 18"/>
          <p:cNvGrpSpPr>
            <a:grpSpLocks/>
          </p:cNvGrpSpPr>
          <p:nvPr/>
        </p:nvGrpSpPr>
        <p:grpSpPr bwMode="auto">
          <a:xfrm>
            <a:off x="790575" y="3357563"/>
            <a:ext cx="6084888" cy="850900"/>
            <a:chOff x="576" y="2123"/>
            <a:chExt cx="4496" cy="800"/>
          </a:xfrm>
        </p:grpSpPr>
        <p:sp>
          <p:nvSpPr>
            <p:cNvPr id="11294" name="Line 19"/>
            <p:cNvSpPr>
              <a:spLocks noChangeShapeType="1"/>
            </p:cNvSpPr>
            <p:nvPr/>
          </p:nvSpPr>
          <p:spPr bwMode="auto">
            <a:xfrm flipH="1">
              <a:off x="585" y="2123"/>
              <a:ext cx="4487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11295" name="Line 20"/>
            <p:cNvSpPr>
              <a:spLocks noChangeShapeType="1"/>
            </p:cNvSpPr>
            <p:nvPr/>
          </p:nvSpPr>
          <p:spPr bwMode="auto">
            <a:xfrm>
              <a:off x="576" y="2123"/>
              <a:ext cx="0" cy="80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</p:grpSp>
      <p:sp>
        <p:nvSpPr>
          <p:cNvPr id="677909" name="Line 21"/>
          <p:cNvSpPr>
            <a:spLocks noChangeShapeType="1"/>
          </p:cNvSpPr>
          <p:nvPr/>
        </p:nvSpPr>
        <p:spPr bwMode="auto">
          <a:xfrm flipH="1">
            <a:off x="3455988" y="2384425"/>
            <a:ext cx="1871662" cy="1331913"/>
          </a:xfrm>
          <a:prstGeom prst="line">
            <a:avLst/>
          </a:prstGeom>
          <a:noFill/>
          <a:ln w="38100">
            <a:solidFill>
              <a:srgbClr val="990033"/>
            </a:solidFill>
            <a:round/>
            <a:headEnd/>
            <a:tailEnd type="triangle" w="med" len="med"/>
          </a:ln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677910" name="Line 22"/>
          <p:cNvSpPr>
            <a:spLocks noChangeShapeType="1"/>
          </p:cNvSpPr>
          <p:nvPr/>
        </p:nvSpPr>
        <p:spPr bwMode="auto">
          <a:xfrm flipH="1">
            <a:off x="5651500" y="3176588"/>
            <a:ext cx="865188" cy="936625"/>
          </a:xfrm>
          <a:prstGeom prst="line">
            <a:avLst/>
          </a:prstGeom>
          <a:noFill/>
          <a:ln w="38100">
            <a:solidFill>
              <a:srgbClr val="990033"/>
            </a:solidFill>
            <a:round/>
            <a:headEnd/>
            <a:tailEnd type="triangle" w="med" len="med"/>
          </a:ln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677911" name="Text Box 23"/>
          <p:cNvSpPr txBox="1">
            <a:spLocks noChangeArrowheads="1"/>
          </p:cNvSpPr>
          <p:nvPr/>
        </p:nvSpPr>
        <p:spPr bwMode="auto">
          <a:xfrm>
            <a:off x="358775" y="2097088"/>
            <a:ext cx="4826000" cy="118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zh-CN"/>
              <a:t>   </a:t>
            </a:r>
            <a:r>
              <a:rPr kumimoji="1" lang="zh-CN" altLang="en-US"/>
              <a:t>分析方法：比较器输出只有两个暂态。设输出为某一暂态，看是否能自动翻转为另一暂态，并能再回到原暂态。</a:t>
            </a:r>
          </a:p>
        </p:txBody>
      </p:sp>
      <p:graphicFrame>
        <p:nvGraphicFramePr>
          <p:cNvPr id="677912" name="Object 24"/>
          <p:cNvGraphicFramePr>
            <a:graphicFrameLocks noChangeAspect="1"/>
          </p:cNvGraphicFramePr>
          <p:nvPr/>
        </p:nvGraphicFramePr>
        <p:xfrm>
          <a:off x="7019925" y="4473575"/>
          <a:ext cx="474663" cy="298450"/>
        </p:xfrm>
        <a:graphic>
          <a:graphicData uri="http://schemas.openxmlformats.org/presentationml/2006/ole">
            <p:oleObj spid="_x0000_s11269" name="公式" r:id="rId6" imgW="342720" imgH="215640" progId="Equation.3">
              <p:embed/>
            </p:oleObj>
          </a:graphicData>
        </a:graphic>
      </p:graphicFrame>
      <p:graphicFrame>
        <p:nvGraphicFramePr>
          <p:cNvPr id="677913" name="Object 25"/>
          <p:cNvGraphicFramePr>
            <a:graphicFrameLocks noChangeAspect="1"/>
          </p:cNvGraphicFramePr>
          <p:nvPr/>
        </p:nvGraphicFramePr>
        <p:xfrm>
          <a:off x="4067175" y="3752850"/>
          <a:ext cx="723900" cy="323850"/>
        </p:xfrm>
        <a:graphic>
          <a:graphicData uri="http://schemas.openxmlformats.org/presentationml/2006/ole">
            <p:oleObj spid="_x0000_s11270" name="公式" r:id="rId7" imgW="482400" imgH="215640" progId="Equation.3">
              <p:embed/>
            </p:oleObj>
          </a:graphicData>
        </a:graphic>
      </p:graphicFrame>
      <p:graphicFrame>
        <p:nvGraphicFramePr>
          <p:cNvPr id="677914" name="Object 26"/>
          <p:cNvGraphicFramePr>
            <a:graphicFrameLocks noChangeAspect="1"/>
          </p:cNvGraphicFramePr>
          <p:nvPr/>
        </p:nvGraphicFramePr>
        <p:xfrm>
          <a:off x="3527425" y="4508500"/>
          <a:ext cx="227013" cy="330200"/>
        </p:xfrm>
        <a:graphic>
          <a:graphicData uri="http://schemas.openxmlformats.org/presentationml/2006/ole">
            <p:oleObj spid="_x0000_s11271" name="Equation" r:id="rId8" imgW="139680" imgH="203040" progId="Equation.3">
              <p:embed/>
            </p:oleObj>
          </a:graphicData>
        </a:graphic>
      </p:graphicFrame>
      <p:graphicFrame>
        <p:nvGraphicFramePr>
          <p:cNvPr id="677915" name="Object 27"/>
          <p:cNvGraphicFramePr>
            <a:graphicFrameLocks noChangeAspect="1"/>
          </p:cNvGraphicFramePr>
          <p:nvPr/>
        </p:nvGraphicFramePr>
        <p:xfrm>
          <a:off x="3959225" y="5049838"/>
          <a:ext cx="633413" cy="298450"/>
        </p:xfrm>
        <a:graphic>
          <a:graphicData uri="http://schemas.openxmlformats.org/presentationml/2006/ole">
            <p:oleObj spid="_x0000_s11272" name="公式" r:id="rId9" imgW="457200" imgH="215640" progId="Equation.3">
              <p:embed/>
            </p:oleObj>
          </a:graphicData>
        </a:graphic>
      </p:graphicFrame>
      <p:sp>
        <p:nvSpPr>
          <p:cNvPr id="677916" name="Text Box 28"/>
          <p:cNvSpPr txBox="1">
            <a:spLocks noChangeArrowheads="1"/>
          </p:cNvSpPr>
          <p:nvPr/>
        </p:nvSpPr>
        <p:spPr bwMode="auto">
          <a:xfrm>
            <a:off x="1079500" y="6129338"/>
            <a:ext cx="291623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/>
              <a:t>不能振荡！应更换为</a:t>
            </a:r>
          </a:p>
        </p:txBody>
      </p:sp>
      <p:sp>
        <p:nvSpPr>
          <p:cNvPr id="677917" name="Line 29"/>
          <p:cNvSpPr>
            <a:spLocks noChangeShapeType="1"/>
          </p:cNvSpPr>
          <p:nvPr/>
        </p:nvSpPr>
        <p:spPr bwMode="auto">
          <a:xfrm>
            <a:off x="3600450" y="6308725"/>
            <a:ext cx="936625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11292" name="Rectangle 30"/>
          <p:cNvSpPr>
            <a:spLocks noChangeArrowheads="1"/>
          </p:cNvSpPr>
          <p:nvPr/>
        </p:nvSpPr>
        <p:spPr bwMode="auto">
          <a:xfrm>
            <a:off x="647700" y="7938"/>
            <a:ext cx="7793038" cy="766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r>
              <a:rPr kumimoji="1" lang="en-US" altLang="zh-CN" sz="3600">
                <a:solidFill>
                  <a:schemeClr val="hlink"/>
                </a:solidFill>
              </a:rPr>
              <a:t>10.8  </a:t>
            </a:r>
            <a:r>
              <a:rPr kumimoji="1" lang="zh-CN" altLang="en-US" sz="3600">
                <a:solidFill>
                  <a:schemeClr val="hlink"/>
                </a:solidFill>
              </a:rPr>
              <a:t>非正弦信号产生电路</a:t>
            </a:r>
          </a:p>
        </p:txBody>
      </p:sp>
      <p:sp>
        <p:nvSpPr>
          <p:cNvPr id="11293" name="AutoShape 31">
            <a:hlinkClick r:id="rId10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179388" y="6308725"/>
            <a:ext cx="360362" cy="376238"/>
          </a:xfrm>
          <a:prstGeom prst="actionButtonHome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778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6779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6" dur="500"/>
                                        <p:tgtEl>
                                          <p:spTgt spid="6779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779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779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6" dur="500"/>
                                        <p:tgtEl>
                                          <p:spTgt spid="6779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0" dur="500"/>
                                        <p:tgtEl>
                                          <p:spTgt spid="6779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6778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6778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9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6779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54" dur="500"/>
                                        <p:tgtEl>
                                          <p:spTgt spid="6779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59" dur="500"/>
                                        <p:tgtEl>
                                          <p:spTgt spid="6779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64" dur="500"/>
                                        <p:tgtEl>
                                          <p:spTgt spid="6779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69" dur="500"/>
                                        <p:tgtEl>
                                          <p:spTgt spid="6779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6779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00"/>
                            </p:stCondLst>
                            <p:childTnLst>
                              <p:par>
                                <p:cTn id="7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6779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000"/>
                            </p:stCondLst>
                            <p:childTnLst>
                              <p:par>
                                <p:cTn id="8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6779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7890" grpId="0" animBg="1"/>
      <p:bldP spid="677891" grpId="0" animBg="1"/>
      <p:bldP spid="677896" grpId="0"/>
      <p:bldP spid="677904" grpId="0" autoUpdateAnimBg="0"/>
      <p:bldP spid="677905" grpId="0"/>
      <p:bldP spid="677909" grpId="0" animBg="1"/>
      <p:bldP spid="677910" grpId="0" animBg="1"/>
      <p:bldP spid="677911" grpId="0" build="p" autoUpdateAnimBg="0"/>
      <p:bldP spid="677916" grpId="0"/>
      <p:bldP spid="67791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3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365EE0A8-FFD8-461A-A40C-5932184DA55A}" type="slidenum">
              <a:rPr lang="en-US" altLang="zh-CN" smtClean="0"/>
              <a:pPr/>
              <a:t>17</a:t>
            </a:fld>
            <a:endParaRPr lang="en-US" altLang="zh-CN" smtClean="0"/>
          </a:p>
        </p:txBody>
      </p:sp>
      <p:sp>
        <p:nvSpPr>
          <p:cNvPr id="12304" name="Line 2"/>
          <p:cNvSpPr>
            <a:spLocks noChangeShapeType="1"/>
          </p:cNvSpPr>
          <p:nvPr/>
        </p:nvSpPr>
        <p:spPr bwMode="auto">
          <a:xfrm>
            <a:off x="395288" y="836613"/>
            <a:ext cx="6264275" cy="0"/>
          </a:xfrm>
          <a:prstGeom prst="line">
            <a:avLst/>
          </a:prstGeom>
          <a:noFill/>
          <a:ln w="76200" cap="sq" cmpd="tri">
            <a:solidFill>
              <a:srgbClr val="006600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305" name="Line 5"/>
          <p:cNvSpPr>
            <a:spLocks noChangeShapeType="1"/>
          </p:cNvSpPr>
          <p:nvPr/>
        </p:nvSpPr>
        <p:spPr bwMode="auto">
          <a:xfrm flipV="1">
            <a:off x="8388350" y="981075"/>
            <a:ext cx="0" cy="12954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12306" name="Line 6"/>
          <p:cNvSpPr>
            <a:spLocks noChangeShapeType="1"/>
          </p:cNvSpPr>
          <p:nvPr/>
        </p:nvSpPr>
        <p:spPr bwMode="auto">
          <a:xfrm>
            <a:off x="4895850" y="2060575"/>
            <a:ext cx="936625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endParaRPr lang="zh-CN" altLang="en-US"/>
          </a:p>
        </p:txBody>
      </p:sp>
      <p:graphicFrame>
        <p:nvGraphicFramePr>
          <p:cNvPr id="12290" name="Object 7"/>
          <p:cNvGraphicFramePr>
            <a:graphicFrameLocks noChangeAspect="1"/>
          </p:cNvGraphicFramePr>
          <p:nvPr/>
        </p:nvGraphicFramePr>
        <p:xfrm>
          <a:off x="5688013" y="1665288"/>
          <a:ext cx="2844800" cy="1933575"/>
        </p:xfrm>
        <a:graphic>
          <a:graphicData uri="http://schemas.openxmlformats.org/presentationml/2006/ole">
            <p:oleObj spid="_x0000_s12290" name="图片" r:id="rId3" imgW="1876320" imgH="1276200" progId="Word.Picture.8">
              <p:embed/>
            </p:oleObj>
          </a:graphicData>
        </a:graphic>
      </p:graphicFrame>
      <p:graphicFrame>
        <p:nvGraphicFramePr>
          <p:cNvPr id="12291" name="Object 8"/>
          <p:cNvGraphicFramePr>
            <a:graphicFrameLocks noChangeAspect="1"/>
          </p:cNvGraphicFramePr>
          <p:nvPr/>
        </p:nvGraphicFramePr>
        <p:xfrm>
          <a:off x="2124075" y="1001713"/>
          <a:ext cx="2936875" cy="1814512"/>
        </p:xfrm>
        <a:graphic>
          <a:graphicData uri="http://schemas.openxmlformats.org/presentationml/2006/ole">
            <p:oleObj spid="_x0000_s12291" name="Picture2" r:id="rId4" imgW="2000160" imgH="1076400" progId="Word.Picture.8">
              <p:embed/>
            </p:oleObj>
          </a:graphicData>
        </a:graphic>
      </p:graphicFrame>
      <p:sp>
        <p:nvSpPr>
          <p:cNvPr id="12307" name="Text Box 9"/>
          <p:cNvSpPr txBox="1">
            <a:spLocks noChangeArrowheads="1"/>
          </p:cNvSpPr>
          <p:nvPr/>
        </p:nvSpPr>
        <p:spPr bwMode="auto">
          <a:xfrm>
            <a:off x="2087563" y="2781300"/>
            <a:ext cx="293528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kumimoji="1" lang="zh-CN" altLang="en-US" sz="2400">
                <a:solidFill>
                  <a:srgbClr val="FF0000"/>
                </a:solidFill>
              </a:rPr>
              <a:t>反相积分电路</a:t>
            </a:r>
          </a:p>
        </p:txBody>
      </p:sp>
      <p:sp>
        <p:nvSpPr>
          <p:cNvPr id="12308" name="Text Box 10"/>
          <p:cNvSpPr txBox="1">
            <a:spLocks noChangeArrowheads="1"/>
          </p:cNvSpPr>
          <p:nvPr/>
        </p:nvSpPr>
        <p:spPr bwMode="auto">
          <a:xfrm>
            <a:off x="6264275" y="1376363"/>
            <a:ext cx="208756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kumimoji="1" lang="zh-CN" altLang="en-US">
                <a:solidFill>
                  <a:srgbClr val="FF0000"/>
                </a:solidFill>
              </a:rPr>
              <a:t>反相迟滞比较器</a:t>
            </a:r>
          </a:p>
        </p:txBody>
      </p:sp>
      <p:grpSp>
        <p:nvGrpSpPr>
          <p:cNvPr id="12309" name="Group 11"/>
          <p:cNvGrpSpPr>
            <a:grpSpLocks/>
          </p:cNvGrpSpPr>
          <p:nvPr/>
        </p:nvGrpSpPr>
        <p:grpSpPr bwMode="auto">
          <a:xfrm>
            <a:off x="2303463" y="981075"/>
            <a:ext cx="6084887" cy="850900"/>
            <a:chOff x="576" y="2123"/>
            <a:chExt cx="4496" cy="800"/>
          </a:xfrm>
        </p:grpSpPr>
        <p:sp>
          <p:nvSpPr>
            <p:cNvPr id="12323" name="Line 12"/>
            <p:cNvSpPr>
              <a:spLocks noChangeShapeType="1"/>
            </p:cNvSpPr>
            <p:nvPr/>
          </p:nvSpPr>
          <p:spPr bwMode="auto">
            <a:xfrm flipH="1">
              <a:off x="585" y="2123"/>
              <a:ext cx="4487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12324" name="Line 13"/>
            <p:cNvSpPr>
              <a:spLocks noChangeShapeType="1"/>
            </p:cNvSpPr>
            <p:nvPr/>
          </p:nvSpPr>
          <p:spPr bwMode="auto">
            <a:xfrm>
              <a:off x="576" y="2123"/>
              <a:ext cx="0" cy="80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</p:grpSp>
      <p:graphicFrame>
        <p:nvGraphicFramePr>
          <p:cNvPr id="12292" name="Object 14"/>
          <p:cNvGraphicFramePr>
            <a:graphicFrameLocks noChangeAspect="1"/>
          </p:cNvGraphicFramePr>
          <p:nvPr/>
        </p:nvGraphicFramePr>
        <p:xfrm>
          <a:off x="8532813" y="2097088"/>
          <a:ext cx="474662" cy="298450"/>
        </p:xfrm>
        <a:graphic>
          <a:graphicData uri="http://schemas.openxmlformats.org/presentationml/2006/ole">
            <p:oleObj spid="_x0000_s12292" name="公式" r:id="rId5" imgW="342720" imgH="215640" progId="Equation.3">
              <p:embed/>
            </p:oleObj>
          </a:graphicData>
        </a:graphic>
      </p:graphicFrame>
      <p:graphicFrame>
        <p:nvGraphicFramePr>
          <p:cNvPr id="12293" name="Object 15"/>
          <p:cNvGraphicFramePr>
            <a:graphicFrameLocks noChangeAspect="1"/>
          </p:cNvGraphicFramePr>
          <p:nvPr/>
        </p:nvGraphicFramePr>
        <p:xfrm>
          <a:off x="5580063" y="1376363"/>
          <a:ext cx="723900" cy="323850"/>
        </p:xfrm>
        <a:graphic>
          <a:graphicData uri="http://schemas.openxmlformats.org/presentationml/2006/ole">
            <p:oleObj spid="_x0000_s12293" name="公式" r:id="rId6" imgW="482400" imgH="215640" progId="Equation.3">
              <p:embed/>
            </p:oleObj>
          </a:graphicData>
        </a:graphic>
      </p:graphicFrame>
      <p:graphicFrame>
        <p:nvGraphicFramePr>
          <p:cNvPr id="12294" name="Object 16"/>
          <p:cNvGraphicFramePr>
            <a:graphicFrameLocks noChangeAspect="1"/>
          </p:cNvGraphicFramePr>
          <p:nvPr/>
        </p:nvGraphicFramePr>
        <p:xfrm>
          <a:off x="5040313" y="2132013"/>
          <a:ext cx="227012" cy="330200"/>
        </p:xfrm>
        <a:graphic>
          <a:graphicData uri="http://schemas.openxmlformats.org/presentationml/2006/ole">
            <p:oleObj spid="_x0000_s12294" name="Equation" r:id="rId7" imgW="139680" imgH="203040" progId="Equation.3">
              <p:embed/>
            </p:oleObj>
          </a:graphicData>
        </a:graphic>
      </p:graphicFrame>
      <p:graphicFrame>
        <p:nvGraphicFramePr>
          <p:cNvPr id="12295" name="Object 17"/>
          <p:cNvGraphicFramePr>
            <a:graphicFrameLocks noChangeAspect="1"/>
          </p:cNvGraphicFramePr>
          <p:nvPr/>
        </p:nvGraphicFramePr>
        <p:xfrm>
          <a:off x="5472113" y="2673350"/>
          <a:ext cx="633412" cy="298450"/>
        </p:xfrm>
        <a:graphic>
          <a:graphicData uri="http://schemas.openxmlformats.org/presentationml/2006/ole">
            <p:oleObj spid="_x0000_s12295" name="公式" r:id="rId8" imgW="457200" imgH="215640" progId="Equation.3">
              <p:embed/>
            </p:oleObj>
          </a:graphicData>
        </a:graphic>
      </p:graphicFrame>
      <p:graphicFrame>
        <p:nvGraphicFramePr>
          <p:cNvPr id="678930" name="Object 18"/>
          <p:cNvGraphicFramePr>
            <a:graphicFrameLocks noChangeAspect="1"/>
          </p:cNvGraphicFramePr>
          <p:nvPr/>
        </p:nvGraphicFramePr>
        <p:xfrm>
          <a:off x="755650" y="3824288"/>
          <a:ext cx="2865438" cy="1770062"/>
        </p:xfrm>
        <a:graphic>
          <a:graphicData uri="http://schemas.openxmlformats.org/presentationml/2006/ole">
            <p:oleObj spid="_x0000_s12296" name="Picture2" r:id="rId9" imgW="2000160" imgH="1076400" progId="Word.Picture.8">
              <p:embed/>
            </p:oleObj>
          </a:graphicData>
        </a:graphic>
      </p:graphicFrame>
      <p:sp>
        <p:nvSpPr>
          <p:cNvPr id="678931" name="Text Box 19"/>
          <p:cNvSpPr txBox="1">
            <a:spLocks noChangeArrowheads="1"/>
          </p:cNvSpPr>
          <p:nvPr/>
        </p:nvSpPr>
        <p:spPr bwMode="auto">
          <a:xfrm>
            <a:off x="576263" y="5624513"/>
            <a:ext cx="230346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kumimoji="1" lang="zh-CN" altLang="en-US" sz="2400">
                <a:solidFill>
                  <a:srgbClr val="FF0000"/>
                </a:solidFill>
              </a:rPr>
              <a:t>反相积分电路</a:t>
            </a:r>
          </a:p>
        </p:txBody>
      </p:sp>
      <p:graphicFrame>
        <p:nvGraphicFramePr>
          <p:cNvPr id="678932" name="Object 20"/>
          <p:cNvGraphicFramePr>
            <a:graphicFrameLocks noChangeAspect="1"/>
          </p:cNvGraphicFramePr>
          <p:nvPr/>
        </p:nvGraphicFramePr>
        <p:xfrm>
          <a:off x="4103688" y="3633788"/>
          <a:ext cx="3857625" cy="2171700"/>
        </p:xfrm>
        <a:graphic>
          <a:graphicData uri="http://schemas.openxmlformats.org/presentationml/2006/ole">
            <p:oleObj spid="_x0000_s12297" name="Picture2" r:id="rId10" imgW="2352600" imgH="1324080" progId="Word.Picture.8">
              <p:embed/>
            </p:oleObj>
          </a:graphicData>
        </a:graphic>
      </p:graphicFrame>
      <p:sp>
        <p:nvSpPr>
          <p:cNvPr id="678933" name="Text Box 21"/>
          <p:cNvSpPr txBox="1">
            <a:spLocks noChangeArrowheads="1"/>
          </p:cNvSpPr>
          <p:nvPr/>
        </p:nvSpPr>
        <p:spPr bwMode="auto">
          <a:xfrm>
            <a:off x="5472113" y="5876925"/>
            <a:ext cx="26543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kumimoji="1" lang="zh-CN" altLang="en-US" sz="2400">
                <a:solidFill>
                  <a:srgbClr val="FF0000"/>
                </a:solidFill>
              </a:rPr>
              <a:t>同相迟滞比较器</a:t>
            </a:r>
          </a:p>
        </p:txBody>
      </p:sp>
      <p:sp>
        <p:nvSpPr>
          <p:cNvPr id="678934" name="Line 22"/>
          <p:cNvSpPr>
            <a:spLocks noChangeShapeType="1"/>
          </p:cNvSpPr>
          <p:nvPr/>
        </p:nvSpPr>
        <p:spPr bwMode="auto">
          <a:xfrm>
            <a:off x="3492500" y="4868863"/>
            <a:ext cx="75565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678935" name="Line 23"/>
          <p:cNvSpPr>
            <a:spLocks noChangeShapeType="1"/>
          </p:cNvSpPr>
          <p:nvPr/>
        </p:nvSpPr>
        <p:spPr bwMode="auto">
          <a:xfrm flipV="1">
            <a:off x="7632700" y="3716338"/>
            <a:ext cx="0" cy="563562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endParaRPr lang="zh-CN" altLang="en-US"/>
          </a:p>
        </p:txBody>
      </p:sp>
      <p:grpSp>
        <p:nvGrpSpPr>
          <p:cNvPr id="3" name="Group 24"/>
          <p:cNvGrpSpPr>
            <a:grpSpLocks/>
          </p:cNvGrpSpPr>
          <p:nvPr/>
        </p:nvGrpSpPr>
        <p:grpSpPr bwMode="auto">
          <a:xfrm>
            <a:off x="914400" y="3716338"/>
            <a:ext cx="6718300" cy="923925"/>
            <a:chOff x="576" y="2123"/>
            <a:chExt cx="4496" cy="800"/>
          </a:xfrm>
        </p:grpSpPr>
        <p:sp>
          <p:nvSpPr>
            <p:cNvPr id="12321" name="Line 25"/>
            <p:cNvSpPr>
              <a:spLocks noChangeShapeType="1"/>
            </p:cNvSpPr>
            <p:nvPr/>
          </p:nvSpPr>
          <p:spPr bwMode="auto">
            <a:xfrm flipH="1">
              <a:off x="585" y="2123"/>
              <a:ext cx="4487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12322" name="Line 26"/>
            <p:cNvSpPr>
              <a:spLocks noChangeShapeType="1"/>
            </p:cNvSpPr>
            <p:nvPr/>
          </p:nvSpPr>
          <p:spPr bwMode="auto">
            <a:xfrm>
              <a:off x="576" y="2123"/>
              <a:ext cx="0" cy="80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</p:grpSp>
      <p:sp>
        <p:nvSpPr>
          <p:cNvPr id="678939" name="Rectangle 27"/>
          <p:cNvSpPr>
            <a:spLocks noChangeArrowheads="1"/>
          </p:cNvSpPr>
          <p:nvPr/>
        </p:nvSpPr>
        <p:spPr bwMode="auto">
          <a:xfrm>
            <a:off x="2987675" y="5913438"/>
            <a:ext cx="2141538" cy="588962"/>
          </a:xfrm>
          <a:prstGeom prst="rect">
            <a:avLst/>
          </a:prstGeom>
          <a:solidFill>
            <a:srgbClr val="FFCC99"/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kumimoji="1" lang="zh-CN" altLang="en-US" sz="2800">
                <a:solidFill>
                  <a:srgbClr val="0033CC"/>
                </a:solidFill>
              </a:rPr>
              <a:t>习题</a:t>
            </a:r>
            <a:r>
              <a:rPr kumimoji="1" lang="en-US" altLang="zh-CN" sz="2800">
                <a:solidFill>
                  <a:srgbClr val="0033CC"/>
                </a:solidFill>
              </a:rPr>
              <a:t>10.8.9</a:t>
            </a:r>
          </a:p>
        </p:txBody>
      </p:sp>
      <p:graphicFrame>
        <p:nvGraphicFramePr>
          <p:cNvPr id="678940" name="Object 28"/>
          <p:cNvGraphicFramePr>
            <a:graphicFrameLocks noChangeAspect="1"/>
          </p:cNvGraphicFramePr>
          <p:nvPr/>
        </p:nvGraphicFramePr>
        <p:xfrm>
          <a:off x="7740650" y="4076700"/>
          <a:ext cx="474663" cy="298450"/>
        </p:xfrm>
        <a:graphic>
          <a:graphicData uri="http://schemas.openxmlformats.org/presentationml/2006/ole">
            <p:oleObj spid="_x0000_s12298" name="公式" r:id="rId11" imgW="342720" imgH="215640" progId="Equation.3">
              <p:embed/>
            </p:oleObj>
          </a:graphicData>
        </a:graphic>
      </p:graphicFrame>
      <p:graphicFrame>
        <p:nvGraphicFramePr>
          <p:cNvPr id="678941" name="Object 29"/>
          <p:cNvGraphicFramePr>
            <a:graphicFrameLocks noChangeAspect="1"/>
          </p:cNvGraphicFramePr>
          <p:nvPr/>
        </p:nvGraphicFramePr>
        <p:xfrm>
          <a:off x="5070475" y="5183188"/>
          <a:ext cx="581025" cy="298450"/>
        </p:xfrm>
        <a:graphic>
          <a:graphicData uri="http://schemas.openxmlformats.org/presentationml/2006/ole">
            <p:oleObj spid="_x0000_s12299" name="公式" r:id="rId12" imgW="419040" imgH="215640" progId="Equation.3">
              <p:embed/>
            </p:oleObj>
          </a:graphicData>
        </a:graphic>
      </p:graphicFrame>
      <p:graphicFrame>
        <p:nvGraphicFramePr>
          <p:cNvPr id="678942" name="Object 30"/>
          <p:cNvGraphicFramePr>
            <a:graphicFrameLocks noChangeAspect="1"/>
          </p:cNvGraphicFramePr>
          <p:nvPr/>
        </p:nvGraphicFramePr>
        <p:xfrm>
          <a:off x="3600450" y="5192713"/>
          <a:ext cx="1073150" cy="315912"/>
        </p:xfrm>
        <a:graphic>
          <a:graphicData uri="http://schemas.openxmlformats.org/presentationml/2006/ole">
            <p:oleObj spid="_x0000_s12300" name="公式" r:id="rId13" imgW="774360" imgH="228600" progId="Equation.3">
              <p:embed/>
            </p:oleObj>
          </a:graphicData>
        </a:graphic>
      </p:graphicFrame>
      <p:graphicFrame>
        <p:nvGraphicFramePr>
          <p:cNvPr id="678943" name="Object 31"/>
          <p:cNvGraphicFramePr>
            <a:graphicFrameLocks noChangeAspect="1"/>
          </p:cNvGraphicFramePr>
          <p:nvPr/>
        </p:nvGraphicFramePr>
        <p:xfrm>
          <a:off x="3816350" y="4437063"/>
          <a:ext cx="723900" cy="323850"/>
        </p:xfrm>
        <a:graphic>
          <a:graphicData uri="http://schemas.openxmlformats.org/presentationml/2006/ole">
            <p:oleObj spid="_x0000_s12301" name="公式" r:id="rId14" imgW="482400" imgH="215640" progId="Equation.3">
              <p:embed/>
            </p:oleObj>
          </a:graphicData>
        </a:graphic>
      </p:graphicFrame>
      <p:graphicFrame>
        <p:nvGraphicFramePr>
          <p:cNvPr id="678944" name="Object 32"/>
          <p:cNvGraphicFramePr>
            <a:graphicFrameLocks noChangeAspect="1"/>
          </p:cNvGraphicFramePr>
          <p:nvPr/>
        </p:nvGraphicFramePr>
        <p:xfrm>
          <a:off x="3311525" y="4437063"/>
          <a:ext cx="227013" cy="330200"/>
        </p:xfrm>
        <a:graphic>
          <a:graphicData uri="http://schemas.openxmlformats.org/presentationml/2006/ole">
            <p:oleObj spid="_x0000_s12302" name="Equation" r:id="rId15" imgW="139680" imgH="203040" progId="Equation.3">
              <p:embed/>
            </p:oleObj>
          </a:graphicData>
        </a:graphic>
      </p:graphicFrame>
      <p:sp>
        <p:nvSpPr>
          <p:cNvPr id="12316" name="Text Box 33"/>
          <p:cNvSpPr txBox="1">
            <a:spLocks noChangeArrowheads="1"/>
          </p:cNvSpPr>
          <p:nvPr/>
        </p:nvSpPr>
        <p:spPr bwMode="auto">
          <a:xfrm>
            <a:off x="215900" y="1592263"/>
            <a:ext cx="17272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/>
              <a:t>不能振荡！</a:t>
            </a:r>
          </a:p>
        </p:txBody>
      </p:sp>
      <p:sp>
        <p:nvSpPr>
          <p:cNvPr id="678946" name="Text Box 34"/>
          <p:cNvSpPr txBox="1">
            <a:spLocks noChangeArrowheads="1"/>
          </p:cNvSpPr>
          <p:nvPr/>
        </p:nvSpPr>
        <p:spPr bwMode="auto">
          <a:xfrm>
            <a:off x="252413" y="2997200"/>
            <a:ext cx="17272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/>
              <a:t>可以振荡！</a:t>
            </a:r>
          </a:p>
        </p:txBody>
      </p:sp>
      <p:sp>
        <p:nvSpPr>
          <p:cNvPr id="12318" name="Rectangle 35"/>
          <p:cNvSpPr>
            <a:spLocks noChangeArrowheads="1"/>
          </p:cNvSpPr>
          <p:nvPr/>
        </p:nvSpPr>
        <p:spPr bwMode="auto">
          <a:xfrm>
            <a:off x="395288" y="296863"/>
            <a:ext cx="6553200" cy="477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r>
              <a:rPr lang="en-US" altLang="zh-CN" sz="2800">
                <a:solidFill>
                  <a:srgbClr val="000066"/>
                </a:solidFill>
              </a:rPr>
              <a:t>10.8.3  </a:t>
            </a:r>
            <a:r>
              <a:rPr lang="zh-CN" altLang="en-US" sz="2800">
                <a:solidFill>
                  <a:srgbClr val="000066"/>
                </a:solidFill>
              </a:rPr>
              <a:t>锯齿波产生电路</a:t>
            </a:r>
          </a:p>
        </p:txBody>
      </p:sp>
      <p:sp>
        <p:nvSpPr>
          <p:cNvPr id="12319" name="AutoShape 36">
            <a:hlinkClick r:id="rId16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179388" y="6308725"/>
            <a:ext cx="360362" cy="376238"/>
          </a:xfrm>
          <a:prstGeom prst="actionButtonHome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320" name="Text Box 7"/>
          <p:cNvSpPr txBox="1">
            <a:spLocks noChangeArrowheads="1"/>
          </p:cNvSpPr>
          <p:nvPr/>
        </p:nvSpPr>
        <p:spPr bwMode="auto">
          <a:xfrm>
            <a:off x="4092575" y="325438"/>
            <a:ext cx="47513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>
                <a:solidFill>
                  <a:srgbClr val="0033CC"/>
                </a:solidFill>
              </a:rPr>
              <a:t>1. </a:t>
            </a:r>
            <a:r>
              <a:rPr lang="zh-CN" altLang="en-US" sz="2400">
                <a:solidFill>
                  <a:srgbClr val="0033CC"/>
                </a:solidFill>
              </a:rPr>
              <a:t>方波三角波产生电路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6789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789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789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6789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789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789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789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6789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40" dur="500"/>
                                        <p:tgtEl>
                                          <p:spTgt spid="6789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45" dur="500"/>
                                        <p:tgtEl>
                                          <p:spTgt spid="6789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50" dur="500"/>
                                        <p:tgtEl>
                                          <p:spTgt spid="6789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55" dur="500"/>
                                        <p:tgtEl>
                                          <p:spTgt spid="6789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60" dur="500"/>
                                        <p:tgtEl>
                                          <p:spTgt spid="6789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6789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6789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6789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8931" grpId="0" autoUpdateAnimBg="0"/>
      <p:bldP spid="678933" grpId="0" autoUpdateAnimBg="0"/>
      <p:bldP spid="678934" grpId="0" animBg="1"/>
      <p:bldP spid="678935" grpId="0" animBg="1"/>
      <p:bldP spid="678939" grpId="0" animBg="1" autoUpdateAnimBg="0"/>
      <p:bldP spid="67894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21" name="灯片编号占位符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3125A70B-FC76-4D15-9930-41F3D7DCA124}" type="slidenum">
              <a:rPr lang="en-US" altLang="zh-CN" smtClean="0"/>
              <a:pPr/>
              <a:t>18</a:t>
            </a:fld>
            <a:endParaRPr lang="en-US" altLang="zh-CN" smtClean="0"/>
          </a:p>
        </p:txBody>
      </p:sp>
      <p:sp>
        <p:nvSpPr>
          <p:cNvPr id="1332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2484438" cy="665163"/>
          </a:xfrm>
          <a:solidFill>
            <a:srgbClr val="FFCC99"/>
          </a:solidFill>
        </p:spPr>
        <p:txBody>
          <a:bodyPr/>
          <a:lstStyle/>
          <a:p>
            <a:pPr algn="ctr" eaLnBrk="1" hangingPunct="1"/>
            <a:r>
              <a:rPr kumimoji="1" lang="zh-CN" altLang="en-US" sz="3200" smtClean="0"/>
              <a:t>习题</a:t>
            </a:r>
            <a:r>
              <a:rPr kumimoji="1" lang="en-US" altLang="zh-CN" sz="3200" smtClean="0"/>
              <a:t>10.8.9</a:t>
            </a:r>
          </a:p>
        </p:txBody>
      </p:sp>
      <p:sp>
        <p:nvSpPr>
          <p:cNvPr id="13323" name="Rectangle 3"/>
          <p:cNvSpPr>
            <a:spLocks noChangeArrowheads="1"/>
          </p:cNvSpPr>
          <p:nvPr/>
        </p:nvSpPr>
        <p:spPr bwMode="auto">
          <a:xfrm>
            <a:off x="2484438" y="100013"/>
            <a:ext cx="6573837" cy="4699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lIns="0" tIns="0" rIns="0" bIns="0">
            <a:spAutoFit/>
          </a:bodyPr>
          <a:lstStyle/>
          <a:p>
            <a:pPr algn="ctr">
              <a:lnSpc>
                <a:spcPct val="110000"/>
              </a:lnSpc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lang="zh-CN" altLang="en-US" sz="2800">
                <a:latin typeface="楷体_GB2312" pitchFamily="49" charset="-122"/>
              </a:rPr>
              <a:t>画出</a:t>
            </a:r>
            <a:r>
              <a:rPr lang="en-US" altLang="zh-CN" sz="2800" i="1">
                <a:sym typeface="Webdings" pitchFamily="18" charset="2"/>
              </a:rPr>
              <a:t>v</a:t>
            </a:r>
            <a:r>
              <a:rPr lang="en-US" altLang="zh-CN" sz="2800" baseline="-25000">
                <a:sym typeface="Webdings" pitchFamily="18" charset="2"/>
              </a:rPr>
              <a:t>O1</a:t>
            </a:r>
            <a:r>
              <a:rPr lang="zh-CN" altLang="en-US" sz="2800">
                <a:latin typeface="楷体_GB2312" pitchFamily="49" charset="-122"/>
              </a:rPr>
              <a:t>、</a:t>
            </a:r>
            <a:r>
              <a:rPr lang="en-US" altLang="zh-CN" sz="2800" i="1">
                <a:sym typeface="Webdings" pitchFamily="18" charset="2"/>
              </a:rPr>
              <a:t>v</a:t>
            </a:r>
            <a:r>
              <a:rPr lang="en-US" altLang="zh-CN" sz="2800" baseline="-25000">
                <a:sym typeface="Webdings" pitchFamily="18" charset="2"/>
              </a:rPr>
              <a:t>O2</a:t>
            </a:r>
            <a:r>
              <a:rPr lang="zh-CN" altLang="en-US" sz="2800">
                <a:latin typeface="楷体_GB2312" pitchFamily="49" charset="-122"/>
              </a:rPr>
              <a:t>的波形。求振荡频率；</a:t>
            </a:r>
          </a:p>
        </p:txBody>
      </p:sp>
      <p:graphicFrame>
        <p:nvGraphicFramePr>
          <p:cNvPr id="13314" name="Object 4"/>
          <p:cNvGraphicFramePr>
            <a:graphicFrameLocks noChangeAspect="1"/>
          </p:cNvGraphicFramePr>
          <p:nvPr/>
        </p:nvGraphicFramePr>
        <p:xfrm>
          <a:off x="693738" y="1203325"/>
          <a:ext cx="3168650" cy="1957388"/>
        </p:xfrm>
        <a:graphic>
          <a:graphicData uri="http://schemas.openxmlformats.org/presentationml/2006/ole">
            <p:oleObj spid="_x0000_s13314" name="Picture2" r:id="rId3" imgW="2000160" imgH="1076400" progId="Word.Picture.8">
              <p:embed/>
            </p:oleObj>
          </a:graphicData>
        </a:graphic>
      </p:graphicFrame>
      <p:graphicFrame>
        <p:nvGraphicFramePr>
          <p:cNvPr id="13315" name="Object 5"/>
          <p:cNvGraphicFramePr>
            <a:graphicFrameLocks noChangeAspect="1"/>
          </p:cNvGraphicFramePr>
          <p:nvPr/>
        </p:nvGraphicFramePr>
        <p:xfrm>
          <a:off x="4129088" y="979488"/>
          <a:ext cx="4264025" cy="2400300"/>
        </p:xfrm>
        <a:graphic>
          <a:graphicData uri="http://schemas.openxmlformats.org/presentationml/2006/ole">
            <p:oleObj spid="_x0000_s13315" name="Picture2" r:id="rId4" imgW="2352600" imgH="1324080" progId="Word.Picture.8">
              <p:embed/>
            </p:oleObj>
          </a:graphicData>
        </a:graphic>
      </p:graphicFrame>
      <p:sp>
        <p:nvSpPr>
          <p:cNvPr id="13324" name="Line 6"/>
          <p:cNvSpPr>
            <a:spLocks noChangeShapeType="1"/>
          </p:cNvSpPr>
          <p:nvPr/>
        </p:nvSpPr>
        <p:spPr bwMode="auto">
          <a:xfrm>
            <a:off x="3725863" y="2347913"/>
            <a:ext cx="5461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13325" name="Line 7"/>
          <p:cNvSpPr>
            <a:spLocks noChangeShapeType="1"/>
          </p:cNvSpPr>
          <p:nvPr/>
        </p:nvSpPr>
        <p:spPr bwMode="auto">
          <a:xfrm flipV="1">
            <a:off x="8010525" y="831850"/>
            <a:ext cx="0" cy="887413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endParaRPr lang="zh-CN" altLang="en-US"/>
          </a:p>
        </p:txBody>
      </p:sp>
      <p:grpSp>
        <p:nvGrpSpPr>
          <p:cNvPr id="13326" name="Group 8"/>
          <p:cNvGrpSpPr>
            <a:grpSpLocks/>
          </p:cNvGrpSpPr>
          <p:nvPr/>
        </p:nvGrpSpPr>
        <p:grpSpPr bwMode="auto">
          <a:xfrm>
            <a:off x="873125" y="831850"/>
            <a:ext cx="7137400" cy="1270000"/>
            <a:chOff x="576" y="2123"/>
            <a:chExt cx="4496" cy="800"/>
          </a:xfrm>
        </p:grpSpPr>
        <p:sp>
          <p:nvSpPr>
            <p:cNvPr id="13330" name="Line 9"/>
            <p:cNvSpPr>
              <a:spLocks noChangeShapeType="1"/>
            </p:cNvSpPr>
            <p:nvPr/>
          </p:nvSpPr>
          <p:spPr bwMode="auto">
            <a:xfrm flipH="1">
              <a:off x="585" y="2123"/>
              <a:ext cx="4487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13331" name="Line 10"/>
            <p:cNvSpPr>
              <a:spLocks noChangeShapeType="1"/>
            </p:cNvSpPr>
            <p:nvPr/>
          </p:nvSpPr>
          <p:spPr bwMode="auto">
            <a:xfrm>
              <a:off x="576" y="2123"/>
              <a:ext cx="0" cy="80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</p:grpSp>
      <p:sp>
        <p:nvSpPr>
          <p:cNvPr id="679947" name="Text Box 11"/>
          <p:cNvSpPr txBox="1">
            <a:spLocks noChangeArrowheads="1"/>
          </p:cNvSpPr>
          <p:nvPr/>
        </p:nvSpPr>
        <p:spPr bwMode="auto">
          <a:xfrm>
            <a:off x="817563" y="3287713"/>
            <a:ext cx="2935287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kumimoji="1" lang="zh-CN" altLang="en-US" sz="2800">
                <a:solidFill>
                  <a:srgbClr val="FF0000"/>
                </a:solidFill>
              </a:rPr>
              <a:t>反相积分电路</a:t>
            </a:r>
          </a:p>
        </p:txBody>
      </p:sp>
      <p:sp>
        <p:nvSpPr>
          <p:cNvPr id="679948" name="Text Box 12"/>
          <p:cNvSpPr txBox="1">
            <a:spLocks noChangeArrowheads="1"/>
          </p:cNvSpPr>
          <p:nvPr/>
        </p:nvSpPr>
        <p:spPr bwMode="auto">
          <a:xfrm>
            <a:off x="4748213" y="3287713"/>
            <a:ext cx="319405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kumimoji="1" lang="zh-CN" altLang="en-US" sz="2800">
                <a:solidFill>
                  <a:srgbClr val="FF0000"/>
                </a:solidFill>
              </a:rPr>
              <a:t>同相迟滞比较器</a:t>
            </a:r>
          </a:p>
        </p:txBody>
      </p:sp>
      <p:graphicFrame>
        <p:nvGraphicFramePr>
          <p:cNvPr id="679949" name="Object 13"/>
          <p:cNvGraphicFramePr>
            <a:graphicFrameLocks noChangeAspect="1"/>
          </p:cNvGraphicFramePr>
          <p:nvPr/>
        </p:nvGraphicFramePr>
        <p:xfrm>
          <a:off x="192088" y="3867150"/>
          <a:ext cx="3668712" cy="844550"/>
        </p:xfrm>
        <a:graphic>
          <a:graphicData uri="http://schemas.openxmlformats.org/presentationml/2006/ole">
            <p:oleObj spid="_x0000_s13316" name="Equation" r:id="rId5" imgW="1777680" imgH="406080" progId="Equation.3">
              <p:embed/>
            </p:oleObj>
          </a:graphicData>
        </a:graphic>
      </p:graphicFrame>
      <p:graphicFrame>
        <p:nvGraphicFramePr>
          <p:cNvPr id="679950" name="Object 14"/>
          <p:cNvGraphicFramePr>
            <a:graphicFrameLocks noChangeAspect="1"/>
          </p:cNvGraphicFramePr>
          <p:nvPr/>
        </p:nvGraphicFramePr>
        <p:xfrm>
          <a:off x="692150" y="4794250"/>
          <a:ext cx="2516188" cy="844550"/>
        </p:xfrm>
        <a:graphic>
          <a:graphicData uri="http://schemas.openxmlformats.org/presentationml/2006/ole">
            <p:oleObj spid="_x0000_s13317" name="Equation" r:id="rId6" imgW="1218960" imgH="406080" progId="Equation.3">
              <p:embed/>
            </p:oleObj>
          </a:graphicData>
        </a:graphic>
      </p:graphicFrame>
      <p:graphicFrame>
        <p:nvGraphicFramePr>
          <p:cNvPr id="679951" name="Object 15"/>
          <p:cNvGraphicFramePr>
            <a:graphicFrameLocks noChangeAspect="1"/>
          </p:cNvGraphicFramePr>
          <p:nvPr/>
        </p:nvGraphicFramePr>
        <p:xfrm>
          <a:off x="4819650" y="3757613"/>
          <a:ext cx="3830638" cy="858837"/>
        </p:xfrm>
        <a:graphic>
          <a:graphicData uri="http://schemas.openxmlformats.org/presentationml/2006/ole">
            <p:oleObj spid="_x0000_s13318" name="Equation" r:id="rId7" imgW="1993680" imgH="444240" progId="Equation.3">
              <p:embed/>
            </p:oleObj>
          </a:graphicData>
        </a:graphic>
      </p:graphicFrame>
      <p:graphicFrame>
        <p:nvGraphicFramePr>
          <p:cNvPr id="679952" name="Object 16"/>
          <p:cNvGraphicFramePr>
            <a:graphicFrameLocks noChangeAspect="1"/>
          </p:cNvGraphicFramePr>
          <p:nvPr/>
        </p:nvGraphicFramePr>
        <p:xfrm>
          <a:off x="4591050" y="4664075"/>
          <a:ext cx="4435475" cy="857250"/>
        </p:xfrm>
        <a:graphic>
          <a:graphicData uri="http://schemas.openxmlformats.org/presentationml/2006/ole">
            <p:oleObj spid="_x0000_s13319" name="Equation" r:id="rId8" imgW="2311200" imgH="444240" progId="Equation.3">
              <p:embed/>
            </p:oleObj>
          </a:graphicData>
        </a:graphic>
      </p:graphicFrame>
      <p:sp>
        <p:nvSpPr>
          <p:cNvPr id="13329" name="Rectangle 17"/>
          <p:cNvSpPr>
            <a:spLocks noChangeArrowheads="1"/>
          </p:cNvSpPr>
          <p:nvPr/>
        </p:nvSpPr>
        <p:spPr bwMode="auto">
          <a:xfrm>
            <a:off x="287338" y="5876925"/>
            <a:ext cx="2700337" cy="4699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lIns="0" tIns="0" rIns="0" bIns="0">
            <a:spAutoFit/>
          </a:bodyPr>
          <a:lstStyle/>
          <a:p>
            <a:pPr>
              <a:lnSpc>
                <a:spcPct val="110000"/>
              </a:lnSpc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lang="zh-CN" altLang="en-US" sz="2800"/>
              <a:t>习题</a:t>
            </a:r>
            <a:r>
              <a:rPr lang="en-US" altLang="zh-CN" sz="2800"/>
              <a:t>38</a:t>
            </a:r>
            <a:r>
              <a:rPr lang="zh-CN" altLang="en-US" sz="2800"/>
              <a:t>、</a:t>
            </a:r>
            <a:r>
              <a:rPr lang="en-US" altLang="zh-CN" sz="2800"/>
              <a:t>39</a:t>
            </a:r>
          </a:p>
        </p:txBody>
      </p:sp>
      <p:graphicFrame>
        <p:nvGraphicFramePr>
          <p:cNvPr id="698386" name="Object 18"/>
          <p:cNvGraphicFramePr>
            <a:graphicFrameLocks noChangeAspect="1"/>
          </p:cNvGraphicFramePr>
          <p:nvPr/>
        </p:nvGraphicFramePr>
        <p:xfrm>
          <a:off x="3024188" y="4760913"/>
          <a:ext cx="1916112" cy="2051050"/>
        </p:xfrm>
        <a:graphic>
          <a:graphicData uri="http://schemas.openxmlformats.org/presentationml/2006/ole">
            <p:oleObj spid="_x0000_s13320" name="图片" r:id="rId9" imgW="1800360" imgH="1371600" progId="Word.Picture.8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99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799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9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2" dur="500"/>
                                        <p:tgtEl>
                                          <p:spTgt spid="6799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9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7" dur="500"/>
                                        <p:tgtEl>
                                          <p:spTgt spid="6799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99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799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698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9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6799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9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6799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9947" grpId="0" build="p" autoUpdateAnimBg="0"/>
      <p:bldP spid="679948" grpId="0" build="p" autoUpdateAnimBg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4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F90EBA9F-79FD-4469-9057-F2E4DE0EEB84}" type="slidenum">
              <a:rPr lang="en-US" altLang="zh-CN" smtClean="0"/>
              <a:pPr/>
              <a:t>19</a:t>
            </a:fld>
            <a:endParaRPr lang="en-US" altLang="zh-CN" smtClean="0"/>
          </a:p>
        </p:txBody>
      </p:sp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731838" y="4933950"/>
            <a:ext cx="3654425" cy="628650"/>
            <a:chOff x="1438" y="1353"/>
            <a:chExt cx="2302" cy="396"/>
          </a:xfrm>
        </p:grpSpPr>
        <p:sp>
          <p:nvSpPr>
            <p:cNvPr id="14394" name="Line 3"/>
            <p:cNvSpPr>
              <a:spLocks noChangeShapeType="1"/>
            </p:cNvSpPr>
            <p:nvPr/>
          </p:nvSpPr>
          <p:spPr bwMode="auto">
            <a:xfrm rot="-5400000">
              <a:off x="2589" y="598"/>
              <a:ext cx="0" cy="2302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prstDash val="dash"/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4395" name="Line 4"/>
            <p:cNvSpPr>
              <a:spLocks noChangeShapeType="1"/>
            </p:cNvSpPr>
            <p:nvPr/>
          </p:nvSpPr>
          <p:spPr bwMode="auto">
            <a:xfrm rot="-5400000">
              <a:off x="2589" y="400"/>
              <a:ext cx="0" cy="2302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prstDash val="dash"/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4396" name="Line 5"/>
            <p:cNvSpPr>
              <a:spLocks noChangeShapeType="1"/>
            </p:cNvSpPr>
            <p:nvPr/>
          </p:nvSpPr>
          <p:spPr bwMode="auto">
            <a:xfrm rot="-5400000">
              <a:off x="2589" y="202"/>
              <a:ext cx="0" cy="2302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prstDash val="dash"/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</p:grpSp>
      <p:sp>
        <p:nvSpPr>
          <p:cNvPr id="680966" name="Line 6"/>
          <p:cNvSpPr>
            <a:spLocks noChangeShapeType="1"/>
          </p:cNvSpPr>
          <p:nvPr/>
        </p:nvSpPr>
        <p:spPr bwMode="auto">
          <a:xfrm>
            <a:off x="1193800" y="3416300"/>
            <a:ext cx="0" cy="2316163"/>
          </a:xfrm>
          <a:prstGeom prst="line">
            <a:avLst/>
          </a:prstGeom>
          <a:noFill/>
          <a:ln w="28575">
            <a:solidFill>
              <a:srgbClr val="008000"/>
            </a:solidFill>
            <a:prstDash val="dash"/>
            <a:round/>
            <a:headEnd/>
            <a:tailEnd/>
          </a:ln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680967" name="Line 7"/>
          <p:cNvSpPr>
            <a:spLocks noChangeShapeType="1"/>
          </p:cNvSpPr>
          <p:nvPr/>
        </p:nvSpPr>
        <p:spPr bwMode="auto">
          <a:xfrm>
            <a:off x="2093913" y="3470275"/>
            <a:ext cx="0" cy="2262188"/>
          </a:xfrm>
          <a:prstGeom prst="line">
            <a:avLst/>
          </a:prstGeom>
          <a:noFill/>
          <a:ln w="28575">
            <a:solidFill>
              <a:srgbClr val="008000"/>
            </a:solidFill>
            <a:prstDash val="dash"/>
            <a:round/>
            <a:headEnd/>
            <a:tailEnd/>
          </a:ln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680968" name="Line 8"/>
          <p:cNvSpPr>
            <a:spLocks noChangeShapeType="1"/>
          </p:cNvSpPr>
          <p:nvPr/>
        </p:nvSpPr>
        <p:spPr bwMode="auto">
          <a:xfrm>
            <a:off x="3014663" y="3470275"/>
            <a:ext cx="0" cy="2262188"/>
          </a:xfrm>
          <a:prstGeom prst="line">
            <a:avLst/>
          </a:prstGeom>
          <a:noFill/>
          <a:ln w="28575">
            <a:solidFill>
              <a:srgbClr val="008000"/>
            </a:solidFill>
            <a:prstDash val="dash"/>
            <a:round/>
            <a:headEnd/>
            <a:tailEnd/>
          </a:ln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680969" name="Line 9"/>
          <p:cNvSpPr>
            <a:spLocks noChangeShapeType="1"/>
          </p:cNvSpPr>
          <p:nvPr/>
        </p:nvSpPr>
        <p:spPr bwMode="auto">
          <a:xfrm>
            <a:off x="3929063" y="3484563"/>
            <a:ext cx="0" cy="2247900"/>
          </a:xfrm>
          <a:prstGeom prst="line">
            <a:avLst/>
          </a:prstGeom>
          <a:noFill/>
          <a:ln w="28575">
            <a:solidFill>
              <a:srgbClr val="008000"/>
            </a:solidFill>
            <a:prstDash val="dash"/>
            <a:round/>
            <a:headEnd/>
            <a:tailEnd/>
          </a:ln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680970" name="Line 10"/>
          <p:cNvSpPr>
            <a:spLocks noChangeShapeType="1"/>
          </p:cNvSpPr>
          <p:nvPr/>
        </p:nvSpPr>
        <p:spPr bwMode="auto">
          <a:xfrm>
            <a:off x="730250" y="2925763"/>
            <a:ext cx="4572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pSp>
        <p:nvGrpSpPr>
          <p:cNvPr id="3" name="Group 11"/>
          <p:cNvGrpSpPr>
            <a:grpSpLocks/>
          </p:cNvGrpSpPr>
          <p:nvPr/>
        </p:nvGrpSpPr>
        <p:grpSpPr bwMode="auto">
          <a:xfrm>
            <a:off x="1187450" y="2925763"/>
            <a:ext cx="920750" cy="1104900"/>
            <a:chOff x="2765" y="1763"/>
            <a:chExt cx="580" cy="696"/>
          </a:xfrm>
        </p:grpSpPr>
        <p:sp>
          <p:nvSpPr>
            <p:cNvPr id="14392" name="Line 12"/>
            <p:cNvSpPr>
              <a:spLocks noChangeShapeType="1"/>
            </p:cNvSpPr>
            <p:nvPr/>
          </p:nvSpPr>
          <p:spPr bwMode="auto">
            <a:xfrm>
              <a:off x="2765" y="2459"/>
              <a:ext cx="580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4393" name="Line 13"/>
            <p:cNvSpPr>
              <a:spLocks noChangeShapeType="1"/>
            </p:cNvSpPr>
            <p:nvPr/>
          </p:nvSpPr>
          <p:spPr bwMode="auto">
            <a:xfrm>
              <a:off x="2765" y="1763"/>
              <a:ext cx="0" cy="696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4" name="Group 14"/>
          <p:cNvGrpSpPr>
            <a:grpSpLocks/>
          </p:cNvGrpSpPr>
          <p:nvPr/>
        </p:nvGrpSpPr>
        <p:grpSpPr bwMode="auto">
          <a:xfrm>
            <a:off x="2093913" y="2925763"/>
            <a:ext cx="920750" cy="1104900"/>
            <a:chOff x="3336" y="1763"/>
            <a:chExt cx="580" cy="696"/>
          </a:xfrm>
        </p:grpSpPr>
        <p:sp>
          <p:nvSpPr>
            <p:cNvPr id="14390" name="Line 15"/>
            <p:cNvSpPr>
              <a:spLocks noChangeShapeType="1"/>
            </p:cNvSpPr>
            <p:nvPr/>
          </p:nvSpPr>
          <p:spPr bwMode="auto">
            <a:xfrm>
              <a:off x="3336" y="1763"/>
              <a:ext cx="580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4391" name="Line 16"/>
            <p:cNvSpPr>
              <a:spLocks noChangeShapeType="1"/>
            </p:cNvSpPr>
            <p:nvPr/>
          </p:nvSpPr>
          <p:spPr bwMode="auto">
            <a:xfrm>
              <a:off x="3336" y="1763"/>
              <a:ext cx="0" cy="696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5" name="Group 17"/>
          <p:cNvGrpSpPr>
            <a:grpSpLocks/>
          </p:cNvGrpSpPr>
          <p:nvPr/>
        </p:nvGrpSpPr>
        <p:grpSpPr bwMode="auto">
          <a:xfrm>
            <a:off x="3000375" y="2925763"/>
            <a:ext cx="1379538" cy="1119187"/>
            <a:chOff x="3907" y="1763"/>
            <a:chExt cx="869" cy="705"/>
          </a:xfrm>
        </p:grpSpPr>
        <p:sp>
          <p:nvSpPr>
            <p:cNvPr id="14386" name="Line 18"/>
            <p:cNvSpPr>
              <a:spLocks noChangeShapeType="1"/>
            </p:cNvSpPr>
            <p:nvPr/>
          </p:nvSpPr>
          <p:spPr bwMode="auto">
            <a:xfrm>
              <a:off x="3907" y="2459"/>
              <a:ext cx="589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4387" name="Line 19"/>
            <p:cNvSpPr>
              <a:spLocks noChangeShapeType="1"/>
            </p:cNvSpPr>
            <p:nvPr/>
          </p:nvSpPr>
          <p:spPr bwMode="auto">
            <a:xfrm>
              <a:off x="4488" y="1772"/>
              <a:ext cx="288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4388" name="Line 20"/>
            <p:cNvSpPr>
              <a:spLocks noChangeShapeType="1"/>
            </p:cNvSpPr>
            <p:nvPr/>
          </p:nvSpPr>
          <p:spPr bwMode="auto">
            <a:xfrm>
              <a:off x="3907" y="1763"/>
              <a:ext cx="0" cy="696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4389" name="Line 21"/>
            <p:cNvSpPr>
              <a:spLocks noChangeShapeType="1"/>
            </p:cNvSpPr>
            <p:nvPr/>
          </p:nvSpPr>
          <p:spPr bwMode="auto">
            <a:xfrm>
              <a:off x="4488" y="1772"/>
              <a:ext cx="0" cy="696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6" name="Group 22"/>
          <p:cNvGrpSpPr>
            <a:grpSpLocks/>
          </p:cNvGrpSpPr>
          <p:nvPr/>
        </p:nvGrpSpPr>
        <p:grpSpPr bwMode="auto">
          <a:xfrm>
            <a:off x="23813" y="2295525"/>
            <a:ext cx="5027612" cy="3556000"/>
            <a:chOff x="215" y="1365"/>
            <a:chExt cx="3167" cy="2240"/>
          </a:xfrm>
        </p:grpSpPr>
        <p:grpSp>
          <p:nvGrpSpPr>
            <p:cNvPr id="14370" name="Group 23"/>
            <p:cNvGrpSpPr>
              <a:grpSpLocks/>
            </p:cNvGrpSpPr>
            <p:nvPr/>
          </p:nvGrpSpPr>
          <p:grpSpPr bwMode="auto">
            <a:xfrm>
              <a:off x="514" y="1488"/>
              <a:ext cx="2868" cy="1008"/>
              <a:chOff x="514" y="1488"/>
              <a:chExt cx="2868" cy="1008"/>
            </a:xfrm>
          </p:grpSpPr>
          <p:sp>
            <p:nvSpPr>
              <p:cNvPr id="14381" name="Text Box 24"/>
              <p:cNvSpPr txBox="1">
                <a:spLocks noChangeArrowheads="1"/>
              </p:cNvSpPr>
              <p:nvPr/>
            </p:nvSpPr>
            <p:spPr bwMode="auto">
              <a:xfrm>
                <a:off x="3142" y="1968"/>
                <a:ext cx="240" cy="32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kumimoji="1" lang="en-US" altLang="zh-CN" sz="2800"/>
                  <a:t>t</a:t>
                </a:r>
              </a:p>
            </p:txBody>
          </p:sp>
          <p:sp>
            <p:nvSpPr>
              <p:cNvPr id="14382" name="Line 25"/>
              <p:cNvSpPr>
                <a:spLocks noChangeShapeType="1"/>
              </p:cNvSpPr>
              <p:nvPr/>
            </p:nvSpPr>
            <p:spPr bwMode="auto">
              <a:xfrm>
                <a:off x="658" y="1632"/>
                <a:ext cx="0" cy="86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14383" name="Line 26"/>
              <p:cNvSpPr>
                <a:spLocks noChangeShapeType="1"/>
              </p:cNvSpPr>
              <p:nvPr/>
            </p:nvSpPr>
            <p:spPr bwMode="auto">
              <a:xfrm>
                <a:off x="514" y="2112"/>
                <a:ext cx="2539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14384" name="Line 27"/>
              <p:cNvSpPr>
                <a:spLocks noChangeShapeType="1"/>
              </p:cNvSpPr>
              <p:nvPr/>
            </p:nvSpPr>
            <p:spPr bwMode="auto">
              <a:xfrm>
                <a:off x="2950" y="2112"/>
                <a:ext cx="192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wrap="none" anchor="ctr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14385" name="Line 28"/>
              <p:cNvSpPr>
                <a:spLocks noChangeShapeType="1"/>
              </p:cNvSpPr>
              <p:nvPr/>
            </p:nvSpPr>
            <p:spPr bwMode="auto">
              <a:xfrm flipV="1">
                <a:off x="658" y="1488"/>
                <a:ext cx="0" cy="14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wrap="none" anchor="ctr">
                <a:spAutoFit/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4371" name="Text Box 29"/>
            <p:cNvSpPr txBox="1">
              <a:spLocks noChangeArrowheads="1"/>
            </p:cNvSpPr>
            <p:nvPr/>
          </p:nvSpPr>
          <p:spPr bwMode="auto">
            <a:xfrm>
              <a:off x="215" y="1365"/>
              <a:ext cx="473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en-US" altLang="zh-CN" sz="2800" i="1"/>
                <a:t>v</a:t>
              </a:r>
              <a:r>
                <a:rPr kumimoji="1" lang="en-US" altLang="zh-CN" sz="2800" baseline="-25000"/>
                <a:t>O2</a:t>
              </a:r>
              <a:endParaRPr kumimoji="1" lang="en-US" altLang="zh-CN" sz="2800"/>
            </a:p>
          </p:txBody>
        </p:sp>
        <p:sp>
          <p:nvSpPr>
            <p:cNvPr id="14372" name="Text Box 30"/>
            <p:cNvSpPr txBox="1">
              <a:spLocks noChangeArrowheads="1"/>
            </p:cNvSpPr>
            <p:nvPr/>
          </p:nvSpPr>
          <p:spPr bwMode="auto">
            <a:xfrm>
              <a:off x="466" y="2092"/>
              <a:ext cx="240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en-US" altLang="zh-CN" sz="2400"/>
                <a:t>0</a:t>
              </a:r>
            </a:p>
          </p:txBody>
        </p:sp>
        <p:sp>
          <p:nvSpPr>
            <p:cNvPr id="14373" name="Text Box 31"/>
            <p:cNvSpPr txBox="1">
              <a:spLocks noChangeArrowheads="1"/>
            </p:cNvSpPr>
            <p:nvPr/>
          </p:nvSpPr>
          <p:spPr bwMode="auto">
            <a:xfrm>
              <a:off x="232" y="2418"/>
              <a:ext cx="456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en-US" altLang="zh-CN" sz="2800" i="1"/>
                <a:t>v</a:t>
              </a:r>
              <a:r>
                <a:rPr kumimoji="1" lang="en-US" altLang="zh-CN" sz="2800" baseline="-25000"/>
                <a:t>O1</a:t>
              </a:r>
              <a:endParaRPr kumimoji="1" lang="en-US" altLang="zh-CN" sz="2800"/>
            </a:p>
          </p:txBody>
        </p:sp>
        <p:sp>
          <p:nvSpPr>
            <p:cNvPr id="14374" name="Text Box 32"/>
            <p:cNvSpPr txBox="1">
              <a:spLocks noChangeArrowheads="1"/>
            </p:cNvSpPr>
            <p:nvPr/>
          </p:nvSpPr>
          <p:spPr bwMode="auto">
            <a:xfrm>
              <a:off x="466" y="3196"/>
              <a:ext cx="240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en-US" altLang="zh-CN" sz="2400"/>
                <a:t>0</a:t>
              </a:r>
            </a:p>
          </p:txBody>
        </p:sp>
        <p:grpSp>
          <p:nvGrpSpPr>
            <p:cNvPr id="14375" name="Group 33"/>
            <p:cNvGrpSpPr>
              <a:grpSpLocks/>
            </p:cNvGrpSpPr>
            <p:nvPr/>
          </p:nvGrpSpPr>
          <p:grpSpPr bwMode="auto">
            <a:xfrm>
              <a:off x="514" y="2597"/>
              <a:ext cx="2868" cy="1008"/>
              <a:chOff x="514" y="1488"/>
              <a:chExt cx="2868" cy="1008"/>
            </a:xfrm>
          </p:grpSpPr>
          <p:sp>
            <p:nvSpPr>
              <p:cNvPr id="14376" name="Text Box 34"/>
              <p:cNvSpPr txBox="1">
                <a:spLocks noChangeArrowheads="1"/>
              </p:cNvSpPr>
              <p:nvPr/>
            </p:nvSpPr>
            <p:spPr bwMode="auto">
              <a:xfrm>
                <a:off x="3142" y="1968"/>
                <a:ext cx="240" cy="32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kumimoji="1" lang="en-US" altLang="zh-CN" sz="2800"/>
                  <a:t>t</a:t>
                </a:r>
              </a:p>
            </p:txBody>
          </p:sp>
          <p:sp>
            <p:nvSpPr>
              <p:cNvPr id="14377" name="Line 35"/>
              <p:cNvSpPr>
                <a:spLocks noChangeShapeType="1"/>
              </p:cNvSpPr>
              <p:nvPr/>
            </p:nvSpPr>
            <p:spPr bwMode="auto">
              <a:xfrm>
                <a:off x="658" y="1632"/>
                <a:ext cx="0" cy="86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14378" name="Line 36"/>
              <p:cNvSpPr>
                <a:spLocks noChangeShapeType="1"/>
              </p:cNvSpPr>
              <p:nvPr/>
            </p:nvSpPr>
            <p:spPr bwMode="auto">
              <a:xfrm>
                <a:off x="514" y="2112"/>
                <a:ext cx="2539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14379" name="Line 37"/>
              <p:cNvSpPr>
                <a:spLocks noChangeShapeType="1"/>
              </p:cNvSpPr>
              <p:nvPr/>
            </p:nvSpPr>
            <p:spPr bwMode="auto">
              <a:xfrm>
                <a:off x="2950" y="2112"/>
                <a:ext cx="192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wrap="none" anchor="ctr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14380" name="Line 38"/>
              <p:cNvSpPr>
                <a:spLocks noChangeShapeType="1"/>
              </p:cNvSpPr>
              <p:nvPr/>
            </p:nvSpPr>
            <p:spPr bwMode="auto">
              <a:xfrm flipV="1">
                <a:off x="658" y="1488"/>
                <a:ext cx="0" cy="14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wrap="none" anchor="ctr">
                <a:spAutoFit/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680999" name="Line 39"/>
          <p:cNvSpPr>
            <a:spLocks noChangeShapeType="1"/>
          </p:cNvSpPr>
          <p:nvPr/>
        </p:nvSpPr>
        <p:spPr bwMode="auto">
          <a:xfrm>
            <a:off x="736600" y="5249863"/>
            <a:ext cx="457200" cy="296862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681000" name="Line 40"/>
          <p:cNvSpPr>
            <a:spLocks noChangeShapeType="1"/>
          </p:cNvSpPr>
          <p:nvPr/>
        </p:nvSpPr>
        <p:spPr bwMode="auto">
          <a:xfrm flipV="1">
            <a:off x="1193800" y="4933950"/>
            <a:ext cx="893763" cy="627063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681001" name="Line 41"/>
          <p:cNvSpPr>
            <a:spLocks noChangeShapeType="1"/>
          </p:cNvSpPr>
          <p:nvPr/>
        </p:nvSpPr>
        <p:spPr bwMode="auto">
          <a:xfrm>
            <a:off x="2087563" y="4895850"/>
            <a:ext cx="922337" cy="66675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endParaRPr lang="zh-CN" altLang="en-US"/>
          </a:p>
        </p:txBody>
      </p:sp>
      <p:grpSp>
        <p:nvGrpSpPr>
          <p:cNvPr id="9" name="Group 42"/>
          <p:cNvGrpSpPr>
            <a:grpSpLocks/>
          </p:cNvGrpSpPr>
          <p:nvPr/>
        </p:nvGrpSpPr>
        <p:grpSpPr bwMode="auto">
          <a:xfrm>
            <a:off x="3022600" y="4908550"/>
            <a:ext cx="1816100" cy="666750"/>
            <a:chOff x="2012" y="2506"/>
            <a:chExt cx="1144" cy="420"/>
          </a:xfrm>
        </p:grpSpPr>
        <p:sp>
          <p:nvSpPr>
            <p:cNvPr id="14368" name="Line 43"/>
            <p:cNvSpPr>
              <a:spLocks noChangeShapeType="1"/>
            </p:cNvSpPr>
            <p:nvPr/>
          </p:nvSpPr>
          <p:spPr bwMode="auto">
            <a:xfrm flipV="1">
              <a:off x="2012" y="2514"/>
              <a:ext cx="563" cy="395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4369" name="Line 44"/>
            <p:cNvSpPr>
              <a:spLocks noChangeShapeType="1"/>
            </p:cNvSpPr>
            <p:nvPr/>
          </p:nvSpPr>
          <p:spPr bwMode="auto">
            <a:xfrm>
              <a:off x="2575" y="2506"/>
              <a:ext cx="581" cy="42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</p:grpSp>
      <p:sp>
        <p:nvSpPr>
          <p:cNvPr id="14359" name="Rectangle 45"/>
          <p:cNvSpPr>
            <a:spLocks noChangeArrowheads="1"/>
          </p:cNvSpPr>
          <p:nvPr/>
        </p:nvSpPr>
        <p:spPr bwMode="auto">
          <a:xfrm>
            <a:off x="0" y="0"/>
            <a:ext cx="2559050" cy="665163"/>
          </a:xfrm>
          <a:prstGeom prst="rect">
            <a:avLst/>
          </a:prstGeom>
          <a:solidFill>
            <a:srgbClr val="FFCC99"/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kumimoji="1" lang="zh-CN" altLang="en-US" sz="3200"/>
              <a:t>习题</a:t>
            </a:r>
            <a:r>
              <a:rPr kumimoji="1" lang="en-US" altLang="zh-CN" sz="3200"/>
              <a:t>10.8.9</a:t>
            </a:r>
            <a:endParaRPr kumimoji="1" lang="en-US" altLang="zh-CN" sz="3200">
              <a:solidFill>
                <a:srgbClr val="0033CC"/>
              </a:solidFill>
            </a:endParaRPr>
          </a:p>
        </p:txBody>
      </p:sp>
      <p:sp>
        <p:nvSpPr>
          <p:cNvPr id="14360" name="Rectangle 46"/>
          <p:cNvSpPr>
            <a:spLocks noChangeArrowheads="1"/>
          </p:cNvSpPr>
          <p:nvPr/>
        </p:nvSpPr>
        <p:spPr bwMode="auto">
          <a:xfrm>
            <a:off x="2484438" y="100013"/>
            <a:ext cx="6573837" cy="4699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lIns="0" tIns="0" rIns="0" bIns="0">
            <a:spAutoFit/>
          </a:bodyPr>
          <a:lstStyle/>
          <a:p>
            <a:pPr algn="ctr">
              <a:lnSpc>
                <a:spcPct val="110000"/>
              </a:lnSpc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lang="zh-CN" altLang="en-US" sz="2800">
                <a:latin typeface="楷体_GB2312" pitchFamily="49" charset="-122"/>
              </a:rPr>
              <a:t>求振荡频率；画出</a:t>
            </a:r>
            <a:r>
              <a:rPr lang="en-US" altLang="zh-CN" sz="2800" i="1">
                <a:sym typeface="Webdings" pitchFamily="18" charset="2"/>
              </a:rPr>
              <a:t>v</a:t>
            </a:r>
            <a:r>
              <a:rPr lang="en-US" altLang="zh-CN" sz="2800" baseline="-25000">
                <a:sym typeface="Webdings" pitchFamily="18" charset="2"/>
              </a:rPr>
              <a:t>O1</a:t>
            </a:r>
            <a:r>
              <a:rPr lang="zh-CN" altLang="en-US" sz="2800">
                <a:latin typeface="楷体_GB2312" pitchFamily="49" charset="-122"/>
              </a:rPr>
              <a:t>、</a:t>
            </a:r>
            <a:r>
              <a:rPr lang="en-US" altLang="zh-CN" sz="2800" i="1">
                <a:sym typeface="Webdings" pitchFamily="18" charset="2"/>
              </a:rPr>
              <a:t>v</a:t>
            </a:r>
            <a:r>
              <a:rPr lang="en-US" altLang="zh-CN" sz="2800" baseline="-25000">
                <a:sym typeface="Webdings" pitchFamily="18" charset="2"/>
              </a:rPr>
              <a:t>O</a:t>
            </a:r>
            <a:r>
              <a:rPr lang="zh-CN" altLang="en-US" sz="2800">
                <a:latin typeface="楷体_GB2312" pitchFamily="49" charset="-122"/>
              </a:rPr>
              <a:t>的波形。</a:t>
            </a:r>
          </a:p>
        </p:txBody>
      </p:sp>
      <p:graphicFrame>
        <p:nvGraphicFramePr>
          <p:cNvPr id="14338" name="Object 47"/>
          <p:cNvGraphicFramePr>
            <a:graphicFrameLocks noChangeAspect="1"/>
          </p:cNvGraphicFramePr>
          <p:nvPr/>
        </p:nvGraphicFramePr>
        <p:xfrm>
          <a:off x="693738" y="819150"/>
          <a:ext cx="3168650" cy="1957388"/>
        </p:xfrm>
        <a:graphic>
          <a:graphicData uri="http://schemas.openxmlformats.org/presentationml/2006/ole">
            <p:oleObj spid="_x0000_s14338" name="Picture2" r:id="rId3" imgW="2000160" imgH="1076400" progId="Word.Picture.8">
              <p:embed/>
            </p:oleObj>
          </a:graphicData>
        </a:graphic>
      </p:graphicFrame>
      <p:graphicFrame>
        <p:nvGraphicFramePr>
          <p:cNvPr id="14339" name="Object 48"/>
          <p:cNvGraphicFramePr>
            <a:graphicFrameLocks noChangeAspect="1"/>
          </p:cNvGraphicFramePr>
          <p:nvPr/>
        </p:nvGraphicFramePr>
        <p:xfrm>
          <a:off x="4129088" y="595313"/>
          <a:ext cx="4264025" cy="2400300"/>
        </p:xfrm>
        <a:graphic>
          <a:graphicData uri="http://schemas.openxmlformats.org/presentationml/2006/ole">
            <p:oleObj spid="_x0000_s14339" name="Picture2" r:id="rId4" imgW="2352600" imgH="1324080" progId="Word.Picture.8">
              <p:embed/>
            </p:oleObj>
          </a:graphicData>
        </a:graphic>
      </p:graphicFrame>
      <p:sp>
        <p:nvSpPr>
          <p:cNvPr id="14361" name="Line 49"/>
          <p:cNvSpPr>
            <a:spLocks noChangeShapeType="1"/>
          </p:cNvSpPr>
          <p:nvPr/>
        </p:nvSpPr>
        <p:spPr bwMode="auto">
          <a:xfrm>
            <a:off x="3725863" y="1963738"/>
            <a:ext cx="5461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14362" name="Line 50"/>
          <p:cNvSpPr>
            <a:spLocks noChangeShapeType="1"/>
          </p:cNvSpPr>
          <p:nvPr/>
        </p:nvSpPr>
        <p:spPr bwMode="auto">
          <a:xfrm flipV="1">
            <a:off x="8010525" y="704850"/>
            <a:ext cx="17463" cy="630238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endParaRPr lang="zh-CN" altLang="en-US"/>
          </a:p>
        </p:txBody>
      </p:sp>
      <p:grpSp>
        <p:nvGrpSpPr>
          <p:cNvPr id="14363" name="Group 51"/>
          <p:cNvGrpSpPr>
            <a:grpSpLocks/>
          </p:cNvGrpSpPr>
          <p:nvPr/>
        </p:nvGrpSpPr>
        <p:grpSpPr bwMode="auto">
          <a:xfrm>
            <a:off x="873125" y="704850"/>
            <a:ext cx="7137400" cy="1012825"/>
            <a:chOff x="576" y="2123"/>
            <a:chExt cx="4496" cy="800"/>
          </a:xfrm>
        </p:grpSpPr>
        <p:sp>
          <p:nvSpPr>
            <p:cNvPr id="14366" name="Line 52"/>
            <p:cNvSpPr>
              <a:spLocks noChangeShapeType="1"/>
            </p:cNvSpPr>
            <p:nvPr/>
          </p:nvSpPr>
          <p:spPr bwMode="auto">
            <a:xfrm flipH="1">
              <a:off x="585" y="2123"/>
              <a:ext cx="4487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14367" name="Line 53"/>
            <p:cNvSpPr>
              <a:spLocks noChangeShapeType="1"/>
            </p:cNvSpPr>
            <p:nvPr/>
          </p:nvSpPr>
          <p:spPr bwMode="auto">
            <a:xfrm>
              <a:off x="576" y="2123"/>
              <a:ext cx="0" cy="80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</p:grpSp>
      <p:graphicFrame>
        <p:nvGraphicFramePr>
          <p:cNvPr id="681014" name="Object 54"/>
          <p:cNvGraphicFramePr>
            <a:graphicFrameLocks noChangeAspect="1"/>
          </p:cNvGraphicFramePr>
          <p:nvPr/>
        </p:nvGraphicFramePr>
        <p:xfrm>
          <a:off x="5200650" y="3008313"/>
          <a:ext cx="3328988" cy="844550"/>
        </p:xfrm>
        <a:graphic>
          <a:graphicData uri="http://schemas.openxmlformats.org/presentationml/2006/ole">
            <p:oleObj spid="_x0000_s14340" name="Equation" r:id="rId5" imgW="1612800" imgH="406080" progId="Equation.3">
              <p:embed/>
            </p:oleObj>
          </a:graphicData>
        </a:graphic>
      </p:graphicFrame>
      <p:sp>
        <p:nvSpPr>
          <p:cNvPr id="681015" name="Line 55"/>
          <p:cNvSpPr>
            <a:spLocks noChangeShapeType="1"/>
          </p:cNvSpPr>
          <p:nvPr/>
        </p:nvSpPr>
        <p:spPr bwMode="auto">
          <a:xfrm flipV="1">
            <a:off x="1220788" y="4919663"/>
            <a:ext cx="893762" cy="627062"/>
          </a:xfrm>
          <a:prstGeom prst="line">
            <a:avLst/>
          </a:prstGeom>
          <a:noFill/>
          <a:ln w="38100">
            <a:solidFill>
              <a:schemeClr val="folHlink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681016" name="Object 56"/>
          <p:cNvGraphicFramePr>
            <a:graphicFrameLocks noChangeAspect="1"/>
          </p:cNvGraphicFramePr>
          <p:nvPr/>
        </p:nvGraphicFramePr>
        <p:xfrm>
          <a:off x="4373563" y="3860800"/>
          <a:ext cx="4770437" cy="844550"/>
        </p:xfrm>
        <a:graphic>
          <a:graphicData uri="http://schemas.openxmlformats.org/presentationml/2006/ole">
            <p:oleObj spid="_x0000_s14341" name="Equation" r:id="rId6" imgW="2311200" imgH="406080" progId="Equation.3">
              <p:embed/>
            </p:oleObj>
          </a:graphicData>
        </a:graphic>
      </p:graphicFrame>
      <p:graphicFrame>
        <p:nvGraphicFramePr>
          <p:cNvPr id="681017" name="Object 57"/>
          <p:cNvGraphicFramePr>
            <a:graphicFrameLocks noChangeAspect="1"/>
          </p:cNvGraphicFramePr>
          <p:nvPr/>
        </p:nvGraphicFramePr>
        <p:xfrm>
          <a:off x="5256213" y="4697413"/>
          <a:ext cx="1939925" cy="922337"/>
        </p:xfrm>
        <a:graphic>
          <a:graphicData uri="http://schemas.openxmlformats.org/presentationml/2006/ole">
            <p:oleObj spid="_x0000_s14342" name="Equation" r:id="rId7" imgW="939600" imgH="444240" progId="Equation.3">
              <p:embed/>
            </p:oleObj>
          </a:graphicData>
        </a:graphic>
      </p:graphicFrame>
      <p:graphicFrame>
        <p:nvGraphicFramePr>
          <p:cNvPr id="681018" name="Object 58"/>
          <p:cNvGraphicFramePr>
            <a:graphicFrameLocks noChangeAspect="1"/>
          </p:cNvGraphicFramePr>
          <p:nvPr/>
        </p:nvGraphicFramePr>
        <p:xfrm>
          <a:off x="5256213" y="5422900"/>
          <a:ext cx="2674937" cy="922338"/>
        </p:xfrm>
        <a:graphic>
          <a:graphicData uri="http://schemas.openxmlformats.org/presentationml/2006/ole">
            <p:oleObj spid="_x0000_s14343" name="Equation" r:id="rId8" imgW="1295280" imgH="444240" progId="Equation.3">
              <p:embed/>
            </p:oleObj>
          </a:graphicData>
        </a:graphic>
      </p:graphicFrame>
      <p:sp>
        <p:nvSpPr>
          <p:cNvPr id="681019" name="Text Box 59"/>
          <p:cNvSpPr txBox="1">
            <a:spLocks noChangeArrowheads="1"/>
          </p:cNvSpPr>
          <p:nvPr/>
        </p:nvSpPr>
        <p:spPr bwMode="auto">
          <a:xfrm>
            <a:off x="158750" y="5876925"/>
            <a:ext cx="4953000" cy="493713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lnSpc>
                <a:spcPct val="110000"/>
              </a:lnSpc>
            </a:pPr>
            <a:r>
              <a:rPr lang="en-US" altLang="zh-CN" sz="2400"/>
              <a:t>    </a:t>
            </a:r>
            <a:r>
              <a:rPr lang="zh-CN" altLang="en-US" sz="2400"/>
              <a:t>如何调整三角波的幅值和频率？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809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809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6809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6810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6809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6810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6809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00"/>
                            </p:stCondLst>
                            <p:childTnLst>
                              <p:par>
                                <p:cTn id="6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500"/>
                            </p:stCondLst>
                            <p:childTnLst>
                              <p:par>
                                <p:cTn id="6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6809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2" dur="500"/>
                                        <p:tgtEl>
                                          <p:spTgt spid="6810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6810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82" dur="500"/>
                                        <p:tgtEl>
                                          <p:spTgt spid="6810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87" dur="500"/>
                                        <p:tgtEl>
                                          <p:spTgt spid="6810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92" dur="500"/>
                                        <p:tgtEl>
                                          <p:spTgt spid="6810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0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6810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0966" grpId="0" animBg="1"/>
      <p:bldP spid="680967" grpId="0" animBg="1"/>
      <p:bldP spid="680968" grpId="0" animBg="1"/>
      <p:bldP spid="680969" grpId="0" animBg="1"/>
      <p:bldP spid="680970" grpId="0" animBg="1"/>
      <p:bldP spid="680999" grpId="0" animBg="1"/>
      <p:bldP spid="681000" grpId="0" animBg="1"/>
      <p:bldP spid="681001" grpId="0" animBg="1"/>
      <p:bldP spid="681015" grpId="0" animBg="1"/>
      <p:bldP spid="681019" grpId="0" build="p" autoUpdateAnimBg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灯片编号占位符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C0E64543-C9B4-4A9B-9EBA-D13E11BEA88E}" type="slidenum">
              <a:rPr lang="en-US" altLang="zh-CN" smtClean="0"/>
              <a:pPr/>
              <a:t>2</a:t>
            </a:fld>
            <a:endParaRPr lang="en-US" altLang="zh-CN" smtClean="0"/>
          </a:p>
        </p:txBody>
      </p:sp>
      <p:sp>
        <p:nvSpPr>
          <p:cNvPr id="112643" name="Rectangle 2"/>
          <p:cNvSpPr>
            <a:spLocks noGrp="1" noChangeArrowheads="1"/>
          </p:cNvSpPr>
          <p:nvPr>
            <p:ph type="title"/>
          </p:nvPr>
        </p:nvSpPr>
        <p:spPr>
          <a:xfrm>
            <a:off x="287338" y="115888"/>
            <a:ext cx="6624637" cy="611187"/>
          </a:xfrm>
        </p:spPr>
        <p:txBody>
          <a:bodyPr/>
          <a:lstStyle/>
          <a:p>
            <a:pPr eaLnBrk="1" hangingPunct="1"/>
            <a:r>
              <a:rPr lang="en-US" altLang="zh-CN" sz="3200" smtClean="0">
                <a:solidFill>
                  <a:schemeClr val="hlink"/>
                </a:solidFill>
              </a:rPr>
              <a:t>10  </a:t>
            </a:r>
            <a:r>
              <a:rPr lang="zh-CN" altLang="en-US" sz="3200" smtClean="0">
                <a:solidFill>
                  <a:schemeClr val="hlink"/>
                </a:solidFill>
              </a:rPr>
              <a:t>信号处理与信号产生电路</a:t>
            </a:r>
          </a:p>
        </p:txBody>
      </p:sp>
      <p:sp>
        <p:nvSpPr>
          <p:cNvPr id="112644" name="Line 3"/>
          <p:cNvSpPr>
            <a:spLocks noChangeShapeType="1"/>
          </p:cNvSpPr>
          <p:nvPr/>
        </p:nvSpPr>
        <p:spPr bwMode="auto">
          <a:xfrm>
            <a:off x="323850" y="765175"/>
            <a:ext cx="7696200" cy="0"/>
          </a:xfrm>
          <a:prstGeom prst="line">
            <a:avLst/>
          </a:prstGeom>
          <a:noFill/>
          <a:ln w="88900" cap="sq" cmpd="tri">
            <a:solidFill>
              <a:srgbClr val="008000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2645" name="Text Box 4">
            <a:hlinkClick r:id="" action="ppaction://noaction"/>
          </p:cNvPr>
          <p:cNvSpPr txBox="1">
            <a:spLocks noChangeArrowheads="1"/>
          </p:cNvSpPr>
          <p:nvPr/>
        </p:nvSpPr>
        <p:spPr bwMode="auto">
          <a:xfrm>
            <a:off x="287338" y="4848225"/>
            <a:ext cx="502285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altLang="zh-CN" sz="2400">
                <a:solidFill>
                  <a:srgbClr val="000066"/>
                </a:solidFill>
              </a:rPr>
              <a:t>10.1  </a:t>
            </a:r>
            <a:r>
              <a:rPr kumimoji="1" lang="zh-CN" altLang="en-US" sz="2400">
                <a:solidFill>
                  <a:srgbClr val="000066"/>
                </a:solidFill>
              </a:rPr>
              <a:t>滤波电路的基本概念与分类</a:t>
            </a:r>
          </a:p>
        </p:txBody>
      </p:sp>
      <p:sp>
        <p:nvSpPr>
          <p:cNvPr id="112646" name="Text Box 5">
            <a:hlinkClick r:id="" action="ppaction://noaction"/>
          </p:cNvPr>
          <p:cNvSpPr txBox="1">
            <a:spLocks noChangeArrowheads="1"/>
          </p:cNvSpPr>
          <p:nvPr/>
        </p:nvSpPr>
        <p:spPr bwMode="auto">
          <a:xfrm>
            <a:off x="287338" y="5654675"/>
            <a:ext cx="4076700" cy="36512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lIns="0" tIns="0" rIns="0" bIns="0" anchor="ctr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altLang="zh-CN" sz="2400">
                <a:solidFill>
                  <a:srgbClr val="000066"/>
                </a:solidFill>
              </a:rPr>
              <a:t>10.3  </a:t>
            </a:r>
            <a:r>
              <a:rPr kumimoji="1" lang="zh-CN" altLang="en-US" sz="2400">
                <a:solidFill>
                  <a:srgbClr val="000066"/>
                </a:solidFill>
              </a:rPr>
              <a:t>高阶有源滤波电路</a:t>
            </a:r>
          </a:p>
        </p:txBody>
      </p:sp>
      <p:sp>
        <p:nvSpPr>
          <p:cNvPr id="112647" name="Text Box 6"/>
          <p:cNvSpPr txBox="1">
            <a:spLocks noChangeArrowheads="1"/>
          </p:cNvSpPr>
          <p:nvPr/>
        </p:nvSpPr>
        <p:spPr bwMode="auto">
          <a:xfrm>
            <a:off x="287338" y="6057900"/>
            <a:ext cx="4221162" cy="36512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lIns="0" tIns="0" rIns="0" bIns="0" anchor="ctr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altLang="zh-CN" sz="2400">
                <a:solidFill>
                  <a:srgbClr val="000066"/>
                </a:solidFill>
              </a:rPr>
              <a:t>*10.4  </a:t>
            </a:r>
            <a:r>
              <a:rPr kumimoji="1" lang="zh-CN" altLang="en-US" sz="2400">
                <a:solidFill>
                  <a:srgbClr val="000066"/>
                </a:solidFill>
              </a:rPr>
              <a:t>开关电容滤波器</a:t>
            </a:r>
          </a:p>
        </p:txBody>
      </p:sp>
      <p:sp>
        <p:nvSpPr>
          <p:cNvPr id="112648" name="Text Box 7">
            <a:hlinkClick r:id="rId2" action="ppaction://hlinksldjump"/>
          </p:cNvPr>
          <p:cNvSpPr txBox="1">
            <a:spLocks noChangeArrowheads="1"/>
          </p:cNvSpPr>
          <p:nvPr/>
        </p:nvSpPr>
        <p:spPr bwMode="auto">
          <a:xfrm>
            <a:off x="287338" y="903288"/>
            <a:ext cx="5005387" cy="36512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lIns="0" tIns="0" rIns="0" bIns="0" anchor="ctr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altLang="zh-CN" sz="2400">
                <a:solidFill>
                  <a:srgbClr val="000066"/>
                </a:solidFill>
              </a:rPr>
              <a:t>10.5  </a:t>
            </a:r>
            <a:r>
              <a:rPr kumimoji="1" lang="zh-CN" altLang="en-US" sz="2400">
                <a:solidFill>
                  <a:srgbClr val="000066"/>
                </a:solidFill>
              </a:rPr>
              <a:t>正弦波振荡电路的振荡条件</a:t>
            </a:r>
          </a:p>
        </p:txBody>
      </p:sp>
      <p:sp>
        <p:nvSpPr>
          <p:cNvPr id="112649" name="Text Box 8">
            <a:hlinkClick r:id="" action="ppaction://noaction"/>
          </p:cNvPr>
          <p:cNvSpPr txBox="1">
            <a:spLocks noChangeArrowheads="1"/>
          </p:cNvSpPr>
          <p:nvPr/>
        </p:nvSpPr>
        <p:spPr bwMode="auto">
          <a:xfrm>
            <a:off x="287338" y="5251450"/>
            <a:ext cx="4221162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altLang="zh-CN" sz="2400">
                <a:solidFill>
                  <a:srgbClr val="000066"/>
                </a:solidFill>
              </a:rPr>
              <a:t>10.2  </a:t>
            </a:r>
            <a:r>
              <a:rPr kumimoji="1" lang="zh-CN" altLang="en-US" sz="2400">
                <a:solidFill>
                  <a:srgbClr val="000066"/>
                </a:solidFill>
              </a:rPr>
              <a:t>一阶有源滤波电路</a:t>
            </a:r>
          </a:p>
        </p:txBody>
      </p:sp>
      <p:sp>
        <p:nvSpPr>
          <p:cNvPr id="112650" name="Text Box 9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287338" y="1304925"/>
            <a:ext cx="4221162" cy="36512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lIns="0" tIns="0" rIns="0" bIns="0" anchor="ctr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altLang="zh-CN" sz="2400">
                <a:solidFill>
                  <a:srgbClr val="000066"/>
                </a:solidFill>
              </a:rPr>
              <a:t>10.6  RC</a:t>
            </a:r>
            <a:r>
              <a:rPr kumimoji="1" lang="zh-CN" altLang="en-US" sz="2400">
                <a:solidFill>
                  <a:srgbClr val="000066"/>
                </a:solidFill>
              </a:rPr>
              <a:t>正弦波振荡电路</a:t>
            </a:r>
          </a:p>
        </p:txBody>
      </p:sp>
      <p:sp>
        <p:nvSpPr>
          <p:cNvPr id="112651" name="Text Box 10"/>
          <p:cNvSpPr txBox="1">
            <a:spLocks noChangeArrowheads="1"/>
          </p:cNvSpPr>
          <p:nvPr/>
        </p:nvSpPr>
        <p:spPr bwMode="auto">
          <a:xfrm>
            <a:off x="287338" y="1708150"/>
            <a:ext cx="4221162" cy="36512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lIns="0" tIns="0" rIns="0" bIns="0" anchor="ctr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altLang="zh-CN" sz="2400">
                <a:solidFill>
                  <a:srgbClr val="000066"/>
                </a:solidFill>
              </a:rPr>
              <a:t>10.7  LC</a:t>
            </a:r>
            <a:r>
              <a:rPr kumimoji="1" lang="zh-CN" altLang="en-US" sz="2400">
                <a:solidFill>
                  <a:srgbClr val="000066"/>
                </a:solidFill>
              </a:rPr>
              <a:t>正弦波振荡电路</a:t>
            </a:r>
          </a:p>
        </p:txBody>
      </p:sp>
      <p:sp>
        <p:nvSpPr>
          <p:cNvPr id="112652" name="Text Box 11">
            <a:hlinkClick r:id="rId4" action="ppaction://hlinksldjump"/>
          </p:cNvPr>
          <p:cNvSpPr txBox="1">
            <a:spLocks noChangeArrowheads="1"/>
          </p:cNvSpPr>
          <p:nvPr/>
        </p:nvSpPr>
        <p:spPr bwMode="auto">
          <a:xfrm>
            <a:off x="287338" y="2235200"/>
            <a:ext cx="4221162" cy="36512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lIns="0" tIns="0" rIns="0" bIns="0" anchor="ctr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altLang="zh-CN" sz="2400">
                <a:solidFill>
                  <a:srgbClr val="000066"/>
                </a:solidFill>
              </a:rPr>
              <a:t>10.8  </a:t>
            </a:r>
            <a:r>
              <a:rPr kumimoji="1" lang="zh-CN" altLang="en-US" sz="2400">
                <a:solidFill>
                  <a:srgbClr val="000066"/>
                </a:solidFill>
              </a:rPr>
              <a:t>非正弦信号产生电路</a:t>
            </a:r>
          </a:p>
        </p:txBody>
      </p:sp>
      <p:sp>
        <p:nvSpPr>
          <p:cNvPr id="112653" name="Line 12"/>
          <p:cNvSpPr>
            <a:spLocks noChangeShapeType="1"/>
          </p:cNvSpPr>
          <p:nvPr/>
        </p:nvSpPr>
        <p:spPr bwMode="auto">
          <a:xfrm>
            <a:off x="142875" y="1808163"/>
            <a:ext cx="3708400" cy="2159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12654" name="Line 14"/>
          <p:cNvSpPr>
            <a:spLocks noChangeShapeType="1"/>
          </p:cNvSpPr>
          <p:nvPr/>
        </p:nvSpPr>
        <p:spPr bwMode="auto">
          <a:xfrm>
            <a:off x="252413" y="2133600"/>
            <a:ext cx="4319587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12655" name="Line 15"/>
          <p:cNvSpPr>
            <a:spLocks noChangeShapeType="1"/>
          </p:cNvSpPr>
          <p:nvPr/>
        </p:nvSpPr>
        <p:spPr bwMode="auto">
          <a:xfrm>
            <a:off x="250825" y="4797425"/>
            <a:ext cx="8677275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12656" name="Text Box 21"/>
          <p:cNvSpPr txBox="1">
            <a:spLocks noChangeArrowheads="1"/>
          </p:cNvSpPr>
          <p:nvPr/>
        </p:nvSpPr>
        <p:spPr bwMode="auto">
          <a:xfrm>
            <a:off x="5976938" y="333375"/>
            <a:ext cx="233997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/>
              <a:t>基本要求 </a:t>
            </a:r>
            <a:r>
              <a:rPr lang="en-US" altLang="zh-CN"/>
              <a:t>(6</a:t>
            </a:r>
            <a:r>
              <a:rPr lang="zh-CN" altLang="en-US"/>
              <a:t>学时</a:t>
            </a:r>
            <a:r>
              <a:rPr lang="en-US" altLang="zh-CN"/>
              <a:t>)</a:t>
            </a:r>
          </a:p>
        </p:txBody>
      </p:sp>
      <p:sp>
        <p:nvSpPr>
          <p:cNvPr id="112657" name="Rectangle 25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576263" y="3978275"/>
            <a:ext cx="341947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 anchor="b">
            <a:spAutoFit/>
          </a:bodyPr>
          <a:lstStyle/>
          <a:p>
            <a:r>
              <a:rPr lang="en-US" altLang="zh-CN">
                <a:solidFill>
                  <a:srgbClr val="000066"/>
                </a:solidFill>
              </a:rPr>
              <a:t>10.8.2  </a:t>
            </a:r>
            <a:r>
              <a:rPr lang="zh-CN" altLang="en-US">
                <a:solidFill>
                  <a:srgbClr val="000066"/>
                </a:solidFill>
              </a:rPr>
              <a:t>方波产生电路</a:t>
            </a:r>
          </a:p>
        </p:txBody>
      </p:sp>
      <p:sp>
        <p:nvSpPr>
          <p:cNvPr id="112658" name="Rectangle 26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576263" y="4365625"/>
            <a:ext cx="341947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 anchor="b">
            <a:spAutoFit/>
          </a:bodyPr>
          <a:lstStyle/>
          <a:p>
            <a:r>
              <a:rPr lang="en-US" altLang="zh-CN">
                <a:solidFill>
                  <a:srgbClr val="000066"/>
                </a:solidFill>
              </a:rPr>
              <a:t>10.8.3  </a:t>
            </a:r>
            <a:r>
              <a:rPr lang="zh-CN" altLang="en-US">
                <a:solidFill>
                  <a:srgbClr val="000066"/>
                </a:solidFill>
              </a:rPr>
              <a:t>锯齿波产生电路</a:t>
            </a:r>
          </a:p>
        </p:txBody>
      </p:sp>
      <p:sp>
        <p:nvSpPr>
          <p:cNvPr id="112659" name="Rectangle 27"/>
          <p:cNvSpPr>
            <a:spLocks noChangeArrowheads="1"/>
          </p:cNvSpPr>
          <p:nvPr/>
        </p:nvSpPr>
        <p:spPr bwMode="auto">
          <a:xfrm>
            <a:off x="576263" y="2600325"/>
            <a:ext cx="2808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 anchor="b">
            <a:spAutoFit/>
          </a:bodyPr>
          <a:lstStyle/>
          <a:p>
            <a:r>
              <a:rPr lang="en-US" altLang="zh-CN">
                <a:solidFill>
                  <a:srgbClr val="000066"/>
                </a:solidFill>
              </a:rPr>
              <a:t>10.8.1  </a:t>
            </a:r>
            <a:r>
              <a:rPr lang="zh-CN" altLang="en-US">
                <a:solidFill>
                  <a:srgbClr val="000066"/>
                </a:solidFill>
              </a:rPr>
              <a:t>电压比较器</a:t>
            </a:r>
          </a:p>
        </p:txBody>
      </p:sp>
      <p:sp>
        <p:nvSpPr>
          <p:cNvPr id="112660" name="Rectangle 28">
            <a:hlinkClick r:id="" action="ppaction://hlinkshowjump?jump=nextslide"/>
          </p:cNvPr>
          <p:cNvSpPr>
            <a:spLocks noChangeArrowheads="1"/>
          </p:cNvSpPr>
          <p:nvPr/>
        </p:nvSpPr>
        <p:spPr bwMode="auto">
          <a:xfrm>
            <a:off x="1150938" y="2978150"/>
            <a:ext cx="27781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b">
            <a:spAutoFit/>
          </a:bodyPr>
          <a:lstStyle/>
          <a:p>
            <a:r>
              <a:rPr lang="zh-CN" altLang="en-US">
                <a:solidFill>
                  <a:srgbClr val="CC0000"/>
                </a:solidFill>
              </a:rPr>
              <a:t>单门限电压比较器</a:t>
            </a:r>
          </a:p>
        </p:txBody>
      </p:sp>
      <p:sp>
        <p:nvSpPr>
          <p:cNvPr id="112661" name="Rectangle 29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150938" y="3321050"/>
            <a:ext cx="27781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b">
            <a:spAutoFit/>
          </a:bodyPr>
          <a:lstStyle/>
          <a:p>
            <a:r>
              <a:rPr lang="zh-CN" altLang="en-US">
                <a:solidFill>
                  <a:srgbClr val="CC0000"/>
                </a:solidFill>
              </a:rPr>
              <a:t>迟滞比较器</a:t>
            </a:r>
          </a:p>
        </p:txBody>
      </p:sp>
      <p:sp>
        <p:nvSpPr>
          <p:cNvPr id="112662" name="Rectangle 30"/>
          <p:cNvSpPr>
            <a:spLocks noChangeArrowheads="1"/>
          </p:cNvSpPr>
          <p:nvPr/>
        </p:nvSpPr>
        <p:spPr bwMode="auto">
          <a:xfrm>
            <a:off x="1150938" y="3663950"/>
            <a:ext cx="27781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b">
            <a:spAutoFit/>
          </a:bodyPr>
          <a:lstStyle/>
          <a:p>
            <a:r>
              <a:rPr lang="zh-CN" altLang="en-US">
                <a:solidFill>
                  <a:srgbClr val="CC0000"/>
                </a:solidFill>
              </a:rPr>
              <a:t>集成电压比较器</a:t>
            </a:r>
          </a:p>
        </p:txBody>
      </p:sp>
      <p:sp>
        <p:nvSpPr>
          <p:cNvPr id="112663" name="Line 31"/>
          <p:cNvSpPr>
            <a:spLocks noChangeShapeType="1"/>
          </p:cNvSpPr>
          <p:nvPr/>
        </p:nvSpPr>
        <p:spPr bwMode="auto">
          <a:xfrm>
            <a:off x="1008063" y="3716338"/>
            <a:ext cx="2159000" cy="180975"/>
          </a:xfrm>
          <a:prstGeom prst="line">
            <a:avLst/>
          </a:prstGeom>
          <a:noFill/>
          <a:ln w="38100">
            <a:solidFill>
              <a:srgbClr val="0033CC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12664" name="Text Box 34"/>
          <p:cNvSpPr txBox="1">
            <a:spLocks noChangeArrowheads="1"/>
          </p:cNvSpPr>
          <p:nvPr/>
        </p:nvSpPr>
        <p:spPr bwMode="auto">
          <a:xfrm>
            <a:off x="4716463" y="765175"/>
            <a:ext cx="4427537" cy="1616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solidFill>
                  <a:schemeClr val="hlink"/>
                </a:solidFill>
              </a:rPr>
              <a:t>掌握</a:t>
            </a:r>
            <a:r>
              <a:rPr lang="zh-CN" altLang="en-US"/>
              <a:t>产生正弦波振荡的相位平衡条件、幅值平衡条件</a:t>
            </a:r>
          </a:p>
          <a:p>
            <a:r>
              <a:rPr lang="zh-CN" altLang="en-US">
                <a:solidFill>
                  <a:schemeClr val="hlink"/>
                </a:solidFill>
              </a:rPr>
              <a:t>掌握</a:t>
            </a:r>
            <a:r>
              <a:rPr lang="en-US" altLang="zh-CN" i="1">
                <a:solidFill>
                  <a:srgbClr val="0033CC"/>
                </a:solidFill>
              </a:rPr>
              <a:t>RC</a:t>
            </a:r>
            <a:r>
              <a:rPr lang="zh-CN" altLang="en-US">
                <a:solidFill>
                  <a:srgbClr val="0033CC"/>
                </a:solidFill>
              </a:rPr>
              <a:t>串并联桥式正弦波振荡电路</a:t>
            </a:r>
            <a:r>
              <a:rPr lang="zh-CN" altLang="en-US"/>
              <a:t>的工作原理、起振条件、稳幅原理，以及振荡频率的计算</a:t>
            </a:r>
          </a:p>
        </p:txBody>
      </p:sp>
      <p:sp>
        <p:nvSpPr>
          <p:cNvPr id="112665" name="Text Box 35"/>
          <p:cNvSpPr txBox="1">
            <a:spLocks noChangeArrowheads="1"/>
          </p:cNvSpPr>
          <p:nvPr/>
        </p:nvSpPr>
        <p:spPr bwMode="auto">
          <a:xfrm>
            <a:off x="4572000" y="2565400"/>
            <a:ext cx="4427538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solidFill>
                  <a:schemeClr val="hlink"/>
                </a:solidFill>
              </a:rPr>
              <a:t>掌握</a:t>
            </a:r>
            <a:r>
              <a:rPr lang="zh-CN" altLang="en-US"/>
              <a:t>单门限和迟滞电压比较器工作原理，会画电压传输特性</a:t>
            </a:r>
          </a:p>
        </p:txBody>
      </p:sp>
      <p:sp>
        <p:nvSpPr>
          <p:cNvPr id="112666" name="Text Box 36"/>
          <p:cNvSpPr txBox="1">
            <a:spLocks noChangeArrowheads="1"/>
          </p:cNvSpPr>
          <p:nvPr/>
        </p:nvSpPr>
        <p:spPr bwMode="auto">
          <a:xfrm>
            <a:off x="4716463" y="4941888"/>
            <a:ext cx="4427537" cy="1311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solidFill>
                  <a:schemeClr val="hlink"/>
                </a:solidFill>
              </a:rPr>
              <a:t>掌握</a:t>
            </a:r>
            <a:r>
              <a:rPr lang="zh-CN" altLang="en-US"/>
              <a:t>低通、高通、带通和带阻有源滤波电路的幅频响应特点 </a:t>
            </a:r>
          </a:p>
          <a:p>
            <a:r>
              <a:rPr lang="zh-CN" altLang="en-US">
                <a:solidFill>
                  <a:srgbClr val="0033CC"/>
                </a:solidFill>
              </a:rPr>
              <a:t>了解</a:t>
            </a:r>
            <a:r>
              <a:rPr lang="zh-CN" altLang="en-US"/>
              <a:t>一阶、二阶滤波电路的频率特性</a:t>
            </a:r>
            <a:r>
              <a:rPr lang="en-US" altLang="zh-CN"/>
              <a:t>(</a:t>
            </a:r>
            <a:r>
              <a:rPr lang="zh-CN" altLang="en-US"/>
              <a:t>频率响应分析</a:t>
            </a:r>
            <a:r>
              <a:rPr lang="en-US" altLang="zh-CN"/>
              <a:t>)</a:t>
            </a:r>
          </a:p>
        </p:txBody>
      </p:sp>
      <p:sp>
        <p:nvSpPr>
          <p:cNvPr id="112667" name="Line 37"/>
          <p:cNvSpPr>
            <a:spLocks noChangeShapeType="1"/>
          </p:cNvSpPr>
          <p:nvPr/>
        </p:nvSpPr>
        <p:spPr bwMode="auto">
          <a:xfrm>
            <a:off x="4572000" y="2384425"/>
            <a:ext cx="4319588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12668" name="Text Box 38"/>
          <p:cNvSpPr txBox="1">
            <a:spLocks noChangeArrowheads="1"/>
          </p:cNvSpPr>
          <p:nvPr/>
        </p:nvSpPr>
        <p:spPr bwMode="auto">
          <a:xfrm>
            <a:off x="4572000" y="3860800"/>
            <a:ext cx="4427538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solidFill>
                  <a:srgbClr val="0033CC"/>
                </a:solidFill>
              </a:rPr>
              <a:t>正确理解</a:t>
            </a:r>
            <a:r>
              <a:rPr lang="zh-CN" altLang="en-US"/>
              <a:t>方波产生电路和锯齿波产生电路的工作原理 </a:t>
            </a:r>
            <a:r>
              <a:rPr lang="en-US" altLang="zh-CN"/>
              <a:t>(</a:t>
            </a:r>
            <a:r>
              <a:rPr lang="zh-CN" altLang="en-US"/>
              <a:t>掌握</a:t>
            </a:r>
            <a:r>
              <a:rPr lang="en-US" altLang="zh-CN"/>
              <a:t>)</a:t>
            </a:r>
          </a:p>
        </p:txBody>
      </p:sp>
      <p:sp>
        <p:nvSpPr>
          <p:cNvPr id="112669" name="Line 13"/>
          <p:cNvSpPr>
            <a:spLocks noChangeShapeType="1"/>
          </p:cNvSpPr>
          <p:nvPr/>
        </p:nvSpPr>
        <p:spPr bwMode="auto">
          <a:xfrm>
            <a:off x="107950" y="4941888"/>
            <a:ext cx="4427538" cy="287337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12670" name="Text Box 39"/>
          <p:cNvSpPr txBox="1">
            <a:spLocks noChangeArrowheads="1"/>
          </p:cNvSpPr>
          <p:nvPr/>
        </p:nvSpPr>
        <p:spPr bwMode="auto">
          <a:xfrm>
            <a:off x="7488238" y="368300"/>
            <a:ext cx="115093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en-US" altLang="zh-CN">
                <a:solidFill>
                  <a:srgbClr val="C00000"/>
                </a:solidFill>
                <a:ea typeface="华文楷体" pitchFamily="2" charset="-122"/>
                <a:sym typeface="Wingdings" pitchFamily="2" charset="2"/>
              </a:rPr>
              <a:t>4h</a:t>
            </a:r>
            <a:endParaRPr lang="zh-CN" altLang="en-US">
              <a:solidFill>
                <a:srgbClr val="C00000"/>
              </a:solidFill>
              <a:ea typeface="华文楷体" pitchFamily="2" charset="-122"/>
            </a:endParaRPr>
          </a:p>
        </p:txBody>
      </p:sp>
      <p:sp>
        <p:nvSpPr>
          <p:cNvPr id="112671" name="Text Box 39"/>
          <p:cNvSpPr txBox="1">
            <a:spLocks noChangeArrowheads="1"/>
          </p:cNvSpPr>
          <p:nvPr/>
        </p:nvSpPr>
        <p:spPr bwMode="auto">
          <a:xfrm>
            <a:off x="3240088" y="1304925"/>
            <a:ext cx="115252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en-US" altLang="zh-CN">
                <a:solidFill>
                  <a:srgbClr val="C00000"/>
                </a:solidFill>
                <a:ea typeface="华文楷体" pitchFamily="2" charset="-122"/>
                <a:sym typeface="Wingdings" pitchFamily="2" charset="2"/>
              </a:rPr>
              <a:t>(1h)</a:t>
            </a:r>
            <a:endParaRPr lang="zh-CN" altLang="en-US">
              <a:solidFill>
                <a:srgbClr val="C00000"/>
              </a:solidFill>
              <a:ea typeface="华文楷体" pitchFamily="2" charset="-122"/>
            </a:endParaRPr>
          </a:p>
        </p:txBody>
      </p:sp>
      <p:sp>
        <p:nvSpPr>
          <p:cNvPr id="112672" name="Text Box 39"/>
          <p:cNvSpPr txBox="1">
            <a:spLocks noChangeArrowheads="1"/>
          </p:cNvSpPr>
          <p:nvPr/>
        </p:nvSpPr>
        <p:spPr bwMode="auto">
          <a:xfrm>
            <a:off x="3240088" y="2205038"/>
            <a:ext cx="115252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en-US" altLang="zh-CN">
                <a:solidFill>
                  <a:srgbClr val="C00000"/>
                </a:solidFill>
                <a:ea typeface="华文楷体" pitchFamily="2" charset="-122"/>
                <a:sym typeface="Wingdings" pitchFamily="2" charset="2"/>
              </a:rPr>
              <a:t>(3h)</a:t>
            </a:r>
            <a:endParaRPr lang="zh-CN" altLang="en-US">
              <a:solidFill>
                <a:srgbClr val="C00000"/>
              </a:solidFill>
              <a:ea typeface="华文楷体" pitchFamily="2" charset="-122"/>
            </a:endParaRPr>
          </a:p>
        </p:txBody>
      </p:sp>
      <p:sp>
        <p:nvSpPr>
          <p:cNvPr id="112673" name="Text Box 65"/>
          <p:cNvSpPr txBox="1">
            <a:spLocks noChangeArrowheads="1"/>
          </p:cNvSpPr>
          <p:nvPr/>
        </p:nvSpPr>
        <p:spPr bwMode="auto">
          <a:xfrm>
            <a:off x="6408738" y="7938"/>
            <a:ext cx="252095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zh-CN" altLang="en-US" sz="1800">
                <a:solidFill>
                  <a:srgbClr val="FF0000"/>
                </a:solidFill>
                <a:ea typeface="华文楷体" pitchFamily="2" charset="-122"/>
              </a:rPr>
              <a:t>计算机学院</a:t>
            </a:r>
            <a:r>
              <a:rPr lang="en-US" altLang="zh-CN" sz="1800">
                <a:solidFill>
                  <a:srgbClr val="FF0000"/>
                </a:solidFill>
                <a:ea typeface="华文楷体" pitchFamily="2" charset="-122"/>
              </a:rPr>
              <a:t>48h</a:t>
            </a:r>
            <a:endParaRPr lang="zh-CN" altLang="en-US" sz="1800">
              <a:ea typeface="华文楷体" pitchFamily="2" charset="-122"/>
            </a:endParaRPr>
          </a:p>
        </p:txBody>
      </p:sp>
      <p:sp>
        <p:nvSpPr>
          <p:cNvPr id="112674" name="TextBox 4"/>
          <p:cNvSpPr txBox="1">
            <a:spLocks noChangeArrowheads="1"/>
          </p:cNvSpPr>
          <p:nvPr/>
        </p:nvSpPr>
        <p:spPr bwMode="auto">
          <a:xfrm>
            <a:off x="0" y="6457950"/>
            <a:ext cx="1044575" cy="400050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/>
              <a:t>直播</a:t>
            </a:r>
            <a:r>
              <a:rPr lang="en-US" altLang="zh-CN"/>
              <a:t>9</a:t>
            </a:r>
            <a:endParaRPr lang="zh-CN" altLang="en-US"/>
          </a:p>
        </p:txBody>
      </p:sp>
      <p:sp>
        <p:nvSpPr>
          <p:cNvPr id="112675" name="Line 12"/>
          <p:cNvSpPr>
            <a:spLocks noChangeShapeType="1"/>
          </p:cNvSpPr>
          <p:nvPr/>
        </p:nvSpPr>
        <p:spPr bwMode="auto">
          <a:xfrm>
            <a:off x="1908175" y="296863"/>
            <a:ext cx="792163" cy="323850"/>
          </a:xfrm>
          <a:prstGeom prst="line">
            <a:avLst/>
          </a:prstGeom>
          <a:noFill/>
          <a:ln w="38100">
            <a:solidFill>
              <a:srgbClr val="0033CC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12676" name="Line 13"/>
          <p:cNvSpPr>
            <a:spLocks noChangeShapeType="1"/>
          </p:cNvSpPr>
          <p:nvPr/>
        </p:nvSpPr>
        <p:spPr bwMode="auto">
          <a:xfrm>
            <a:off x="0" y="5337175"/>
            <a:ext cx="4429125" cy="287338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12677" name="Line 13"/>
          <p:cNvSpPr>
            <a:spLocks noChangeShapeType="1"/>
          </p:cNvSpPr>
          <p:nvPr/>
        </p:nvSpPr>
        <p:spPr bwMode="auto">
          <a:xfrm>
            <a:off x="0" y="5732463"/>
            <a:ext cx="4429125" cy="288925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12678" name="Line 13"/>
          <p:cNvSpPr>
            <a:spLocks noChangeShapeType="1"/>
          </p:cNvSpPr>
          <p:nvPr/>
        </p:nvSpPr>
        <p:spPr bwMode="auto">
          <a:xfrm>
            <a:off x="0" y="6165850"/>
            <a:ext cx="4429125" cy="287338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4" name="灯片编号占位符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C8755D46-B39C-47D2-8419-496465DEF28C}" type="slidenum">
              <a:rPr lang="en-US" altLang="zh-CN" smtClean="0"/>
              <a:pPr/>
              <a:t>20</a:t>
            </a:fld>
            <a:endParaRPr lang="en-US" altLang="zh-CN" smtClean="0"/>
          </a:p>
        </p:txBody>
      </p:sp>
      <p:sp>
        <p:nvSpPr>
          <p:cNvPr id="15365" name="Rectangle 2"/>
          <p:cNvSpPr>
            <a:spLocks noGrp="1" noChangeArrowheads="1"/>
          </p:cNvSpPr>
          <p:nvPr>
            <p:ph type="title"/>
          </p:nvPr>
        </p:nvSpPr>
        <p:spPr>
          <a:xfrm>
            <a:off x="71438" y="1484313"/>
            <a:ext cx="3933825" cy="468312"/>
          </a:xfrm>
        </p:spPr>
        <p:txBody>
          <a:bodyPr/>
          <a:lstStyle/>
          <a:p>
            <a:pPr eaLnBrk="1" hangingPunct="1"/>
            <a:r>
              <a:rPr lang="en-US" altLang="zh-CN" sz="2400" smtClean="0">
                <a:solidFill>
                  <a:srgbClr val="0033CC"/>
                </a:solidFill>
              </a:rPr>
              <a:t>2. </a:t>
            </a:r>
            <a:r>
              <a:rPr lang="zh-CN" altLang="en-US" sz="2400" smtClean="0">
                <a:solidFill>
                  <a:srgbClr val="0033CC"/>
                </a:solidFill>
              </a:rPr>
              <a:t>锯齿波发生电路</a:t>
            </a:r>
          </a:p>
        </p:txBody>
      </p:sp>
      <p:sp>
        <p:nvSpPr>
          <p:cNvPr id="15366" name="Line 3"/>
          <p:cNvSpPr>
            <a:spLocks noChangeShapeType="1"/>
          </p:cNvSpPr>
          <p:nvPr/>
        </p:nvSpPr>
        <p:spPr bwMode="auto">
          <a:xfrm>
            <a:off x="395288" y="836613"/>
            <a:ext cx="5616575" cy="0"/>
          </a:xfrm>
          <a:prstGeom prst="line">
            <a:avLst/>
          </a:prstGeom>
          <a:noFill/>
          <a:ln w="76200" cap="sq" cmpd="tri">
            <a:solidFill>
              <a:srgbClr val="006600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15362" name="Object 6"/>
          <p:cNvGraphicFramePr>
            <a:graphicFrameLocks noChangeAspect="1"/>
          </p:cNvGraphicFramePr>
          <p:nvPr/>
        </p:nvGraphicFramePr>
        <p:xfrm>
          <a:off x="3962400" y="1295400"/>
          <a:ext cx="4953000" cy="2266950"/>
        </p:xfrm>
        <a:graphic>
          <a:graphicData uri="http://schemas.openxmlformats.org/presentationml/2006/ole">
            <p:oleObj spid="_x0000_s15362" name="Photo Editor 照片" r:id="rId3" imgW="17285714" imgH="7914286" progId="MSPhotoEd.3">
              <p:embed/>
            </p:oleObj>
          </a:graphicData>
        </a:graphic>
      </p:graphicFrame>
      <p:graphicFrame>
        <p:nvGraphicFramePr>
          <p:cNvPr id="681991" name="Object 7"/>
          <p:cNvGraphicFramePr>
            <a:graphicFrameLocks noChangeAspect="1"/>
          </p:cNvGraphicFramePr>
          <p:nvPr/>
        </p:nvGraphicFramePr>
        <p:xfrm>
          <a:off x="6324600" y="152400"/>
          <a:ext cx="1462088" cy="1111250"/>
        </p:xfrm>
        <a:graphic>
          <a:graphicData uri="http://schemas.openxmlformats.org/presentationml/2006/ole">
            <p:oleObj spid="_x0000_s15363" name="Photo Editor 照片" r:id="rId4" imgW="5971429" imgH="4544059" progId="MSPhotoEd.3">
              <p:embed/>
            </p:oleObj>
          </a:graphicData>
        </a:graphic>
      </p:graphicFrame>
      <p:pic>
        <p:nvPicPr>
          <p:cNvPr id="681992" name="Picture 8" descr="Dz080310"/>
          <p:cNvPicPr>
            <a:picLocks noChangeAspect="1" noChangeArrowheads="1"/>
          </p:cNvPicPr>
          <p:nvPr/>
        </p:nvPicPr>
        <p:blipFill>
          <a:blip r:embed="rId5" cstate="print"/>
          <a:srcRect b="63130"/>
          <a:stretch>
            <a:fillRect/>
          </a:stretch>
        </p:blipFill>
        <p:spPr bwMode="auto">
          <a:xfrm>
            <a:off x="3962400" y="3810000"/>
            <a:ext cx="5029200" cy="206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81993" name="Picture 9" descr="Dz080310"/>
          <p:cNvPicPr>
            <a:picLocks noChangeAspect="1" noChangeArrowheads="1"/>
          </p:cNvPicPr>
          <p:nvPr/>
        </p:nvPicPr>
        <p:blipFill>
          <a:blip r:embed="rId5" cstate="print"/>
          <a:srcRect l="10272" t="42212" r="25522" b="3888"/>
          <a:stretch>
            <a:fillRect/>
          </a:stretch>
        </p:blipFill>
        <p:spPr bwMode="auto">
          <a:xfrm>
            <a:off x="457200" y="2590800"/>
            <a:ext cx="3124200" cy="2922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9" name="Text Box 10"/>
          <p:cNvSpPr txBox="1">
            <a:spLocks noChangeArrowheads="1"/>
          </p:cNvSpPr>
          <p:nvPr/>
        </p:nvSpPr>
        <p:spPr bwMode="auto">
          <a:xfrm>
            <a:off x="1447800" y="3657600"/>
            <a:ext cx="914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endParaRPr lang="zh-CN" altLang="zh-CN" sz="2400" b="0">
              <a:ea typeface="宋体" pitchFamily="2" charset="-122"/>
            </a:endParaRPr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6324600" y="725488"/>
            <a:ext cx="1447800" cy="1484312"/>
            <a:chOff x="3984" y="457"/>
            <a:chExt cx="912" cy="935"/>
          </a:xfrm>
        </p:grpSpPr>
        <p:sp>
          <p:nvSpPr>
            <p:cNvPr id="15375" name="Line 12"/>
            <p:cNvSpPr>
              <a:spLocks noChangeShapeType="1"/>
            </p:cNvSpPr>
            <p:nvPr/>
          </p:nvSpPr>
          <p:spPr bwMode="auto">
            <a:xfrm flipH="1">
              <a:off x="4320" y="1248"/>
              <a:ext cx="96" cy="144"/>
            </a:xfrm>
            <a:prstGeom prst="lin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376" name="Line 13"/>
            <p:cNvSpPr>
              <a:spLocks noChangeShapeType="1"/>
            </p:cNvSpPr>
            <p:nvPr/>
          </p:nvSpPr>
          <p:spPr bwMode="auto">
            <a:xfrm>
              <a:off x="4320" y="1248"/>
              <a:ext cx="96" cy="144"/>
            </a:xfrm>
            <a:prstGeom prst="lin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377" name="Line 14"/>
            <p:cNvSpPr>
              <a:spLocks noChangeShapeType="1"/>
            </p:cNvSpPr>
            <p:nvPr/>
          </p:nvSpPr>
          <p:spPr bwMode="auto">
            <a:xfrm>
              <a:off x="3984" y="457"/>
              <a:ext cx="240" cy="861"/>
            </a:xfrm>
            <a:prstGeom prst="lin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378" name="Line 15"/>
            <p:cNvSpPr>
              <a:spLocks noChangeShapeType="1"/>
            </p:cNvSpPr>
            <p:nvPr/>
          </p:nvSpPr>
          <p:spPr bwMode="auto">
            <a:xfrm flipH="1">
              <a:off x="4704" y="457"/>
              <a:ext cx="192" cy="551"/>
            </a:xfrm>
            <a:prstGeom prst="lin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379" name="Oval 16"/>
            <p:cNvSpPr>
              <a:spLocks noChangeArrowheads="1"/>
            </p:cNvSpPr>
            <p:nvPr/>
          </p:nvSpPr>
          <p:spPr bwMode="auto">
            <a:xfrm>
              <a:off x="4681" y="963"/>
              <a:ext cx="48" cy="48"/>
            </a:xfrm>
            <a:prstGeom prst="ellipse">
              <a:avLst/>
            </a:prstGeom>
            <a:solidFill>
              <a:srgbClr val="FF3300"/>
            </a:solidFill>
            <a:ln w="19050">
              <a:solidFill>
                <a:srgbClr val="FF33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5380" name="Oval 17"/>
            <p:cNvSpPr>
              <a:spLocks noChangeArrowheads="1"/>
            </p:cNvSpPr>
            <p:nvPr/>
          </p:nvSpPr>
          <p:spPr bwMode="auto">
            <a:xfrm>
              <a:off x="4200" y="1287"/>
              <a:ext cx="48" cy="48"/>
            </a:xfrm>
            <a:prstGeom prst="ellipse">
              <a:avLst/>
            </a:prstGeom>
            <a:solidFill>
              <a:srgbClr val="FF3300"/>
            </a:solidFill>
            <a:ln w="19050">
              <a:solidFill>
                <a:srgbClr val="FF33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15371" name="Rectangle 18"/>
          <p:cNvSpPr>
            <a:spLocks noChangeArrowheads="1"/>
          </p:cNvSpPr>
          <p:nvPr/>
        </p:nvSpPr>
        <p:spPr bwMode="auto">
          <a:xfrm>
            <a:off x="106363" y="935038"/>
            <a:ext cx="6553200" cy="477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r>
              <a:rPr lang="en-US" altLang="zh-CN" sz="2800">
                <a:solidFill>
                  <a:srgbClr val="000066"/>
                </a:solidFill>
              </a:rPr>
              <a:t>10.8.3  </a:t>
            </a:r>
            <a:r>
              <a:rPr lang="zh-CN" altLang="en-US" sz="2800">
                <a:solidFill>
                  <a:srgbClr val="000066"/>
                </a:solidFill>
              </a:rPr>
              <a:t>锯齿波产生电路</a:t>
            </a:r>
          </a:p>
        </p:txBody>
      </p:sp>
      <p:sp>
        <p:nvSpPr>
          <p:cNvPr id="15372" name="Rectangle 19"/>
          <p:cNvSpPr>
            <a:spLocks noChangeArrowheads="1"/>
          </p:cNvSpPr>
          <p:nvPr/>
        </p:nvSpPr>
        <p:spPr bwMode="auto">
          <a:xfrm>
            <a:off x="647700" y="7938"/>
            <a:ext cx="7793038" cy="766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r>
              <a:rPr kumimoji="1" lang="en-US" altLang="zh-CN" sz="3600">
                <a:solidFill>
                  <a:schemeClr val="hlink"/>
                </a:solidFill>
              </a:rPr>
              <a:t>10.8  </a:t>
            </a:r>
            <a:r>
              <a:rPr kumimoji="1" lang="zh-CN" altLang="en-US" sz="3600">
                <a:solidFill>
                  <a:schemeClr val="hlink"/>
                </a:solidFill>
              </a:rPr>
              <a:t>非正弦信号产生电路</a:t>
            </a:r>
          </a:p>
        </p:txBody>
      </p:sp>
      <p:sp>
        <p:nvSpPr>
          <p:cNvPr id="15373" name="AutoShape 20">
            <a:hlinkClick r:id="rId6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179388" y="6308725"/>
            <a:ext cx="360362" cy="376238"/>
          </a:xfrm>
          <a:prstGeom prst="actionButtonHome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15374" name="Picture 21" descr="0032">
            <a:hlinkClick r:id="" action="ppaction://noaction" highlightClick="1"/>
          </p:cNvPr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76263" y="6321425"/>
            <a:ext cx="395287" cy="384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1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5" dur="500"/>
                                        <p:tgtEl>
                                          <p:spTgt spid="6819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6819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7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476250"/>
            <a:ext cx="9144000" cy="957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6739" name="TextBox 4"/>
          <p:cNvSpPr txBox="1">
            <a:spLocks noChangeArrowheads="1"/>
          </p:cNvSpPr>
          <p:nvPr/>
        </p:nvSpPr>
        <p:spPr bwMode="auto">
          <a:xfrm>
            <a:off x="0" y="34925"/>
            <a:ext cx="889317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1800">
                <a:solidFill>
                  <a:srgbClr val="FF0000"/>
                </a:solidFill>
              </a:rPr>
              <a:t>第</a:t>
            </a:r>
            <a:r>
              <a:rPr lang="en-US" altLang="zh-CN" sz="1800">
                <a:solidFill>
                  <a:srgbClr val="FF0000"/>
                </a:solidFill>
              </a:rPr>
              <a:t>12</a:t>
            </a:r>
            <a:r>
              <a:rPr lang="zh-CN" altLang="en-US" sz="1800">
                <a:solidFill>
                  <a:srgbClr val="FF0000"/>
                </a:solidFill>
              </a:rPr>
              <a:t>周练习</a:t>
            </a:r>
            <a:r>
              <a:rPr lang="en-US" altLang="zh-CN" sz="1800">
                <a:solidFill>
                  <a:srgbClr val="FF0000"/>
                </a:solidFill>
              </a:rPr>
              <a:t>——</a:t>
            </a:r>
            <a:r>
              <a:rPr kumimoji="1" lang="zh-CN" altLang="en-US" sz="1800"/>
              <a:t>第</a:t>
            </a:r>
            <a:r>
              <a:rPr kumimoji="1" lang="en-US" altLang="zh-CN" sz="1800"/>
              <a:t>10</a:t>
            </a:r>
            <a:r>
              <a:rPr kumimoji="1" lang="zh-CN" altLang="en-US" sz="1800"/>
              <a:t>章习题</a:t>
            </a:r>
            <a:r>
              <a:rPr kumimoji="1" lang="en-US" altLang="zh-CN" sz="1800"/>
              <a:t>: 10.6.1;10.6.6;10.6.8;;10.8.1;10.8.9;10.8.10 (</a:t>
            </a:r>
            <a:r>
              <a:rPr kumimoji="1" lang="zh-CN" altLang="en-US" sz="1800"/>
              <a:t>共</a:t>
            </a:r>
            <a:r>
              <a:rPr kumimoji="1" lang="en-US" altLang="zh-CN" sz="1800"/>
              <a:t>6</a:t>
            </a:r>
            <a:r>
              <a:rPr kumimoji="1" lang="zh-CN" altLang="en-US" sz="1800"/>
              <a:t>题</a:t>
            </a:r>
            <a:r>
              <a:rPr kumimoji="1" lang="en-US" altLang="zh-CN" sz="1800"/>
              <a:t>) </a:t>
            </a:r>
            <a:endParaRPr lang="zh-CN" altLang="en-US" sz="1800"/>
          </a:p>
        </p:txBody>
      </p:sp>
      <p:pic>
        <p:nvPicPr>
          <p:cNvPr id="116740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925" y="1412875"/>
            <a:ext cx="4392613" cy="1979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6741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3429000"/>
            <a:ext cx="8675688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6742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743450" y="1412875"/>
            <a:ext cx="3573463" cy="1982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6743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0" y="3763963"/>
            <a:ext cx="9144000" cy="601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6744" name="Picture 7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39750" y="4445000"/>
            <a:ext cx="5046663" cy="2079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标题 2"/>
          <p:cNvSpPr>
            <a:spLocks noGrp="1"/>
          </p:cNvSpPr>
          <p:nvPr>
            <p:ph type="title"/>
          </p:nvPr>
        </p:nvSpPr>
        <p:spPr>
          <a:xfrm>
            <a:off x="595313" y="728663"/>
            <a:ext cx="7793037" cy="587375"/>
          </a:xfrm>
        </p:spPr>
        <p:txBody>
          <a:bodyPr/>
          <a:lstStyle/>
          <a:p>
            <a:r>
              <a:rPr lang="zh-CN" altLang="en-US" sz="2400" smtClean="0"/>
              <a:t>直播</a:t>
            </a:r>
            <a:r>
              <a:rPr lang="en-US" altLang="zh-CN" sz="2400" smtClean="0"/>
              <a:t>9-ch10</a:t>
            </a:r>
            <a:r>
              <a:rPr lang="zh-CN" altLang="en-US" sz="2400" smtClean="0"/>
              <a:t>、信号产生</a:t>
            </a:r>
            <a:r>
              <a:rPr lang="en-US" altLang="zh-CN" sz="2400" smtClean="0"/>
              <a:t>-</a:t>
            </a:r>
            <a:r>
              <a:rPr lang="zh-CN" altLang="en-US" sz="2400" smtClean="0"/>
              <a:t>小结与习题课</a:t>
            </a:r>
            <a:r>
              <a:rPr lang="en-US" altLang="zh-CN" sz="2400" smtClean="0"/>
              <a:t>-2020/05/06</a:t>
            </a:r>
            <a:endParaRPr lang="zh-CN" altLang="en-US" sz="2400" smtClean="0"/>
          </a:p>
        </p:txBody>
      </p:sp>
      <p:sp>
        <p:nvSpPr>
          <p:cNvPr id="27651" name="灯片编号占位符 1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403DC543-9A99-4793-99E0-0327AD40A4E5}" type="slidenum">
              <a:rPr lang="en-US" altLang="zh-CN" smtClean="0"/>
              <a:pPr/>
              <a:t>22</a:t>
            </a:fld>
            <a:endParaRPr lang="en-US" altLang="zh-CN" smtClean="0"/>
          </a:p>
        </p:txBody>
      </p:sp>
      <p:sp>
        <p:nvSpPr>
          <p:cNvPr id="27652" name="TextBox 4"/>
          <p:cNvSpPr txBox="1">
            <a:spLocks noChangeArrowheads="1"/>
          </p:cNvSpPr>
          <p:nvPr/>
        </p:nvSpPr>
        <p:spPr bwMode="auto">
          <a:xfrm>
            <a:off x="0" y="6457950"/>
            <a:ext cx="1044575" cy="400050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/>
              <a:t>直播</a:t>
            </a:r>
            <a:r>
              <a:rPr lang="en-US" altLang="zh-CN"/>
              <a:t>9</a:t>
            </a:r>
            <a:endParaRPr lang="zh-CN" altLang="en-US"/>
          </a:p>
        </p:txBody>
      </p:sp>
      <p:sp>
        <p:nvSpPr>
          <p:cNvPr id="27653" name="Line 3"/>
          <p:cNvSpPr>
            <a:spLocks noChangeShapeType="1"/>
          </p:cNvSpPr>
          <p:nvPr/>
        </p:nvSpPr>
        <p:spPr bwMode="auto">
          <a:xfrm>
            <a:off x="395288" y="584200"/>
            <a:ext cx="8029575" cy="0"/>
          </a:xfrm>
          <a:prstGeom prst="line">
            <a:avLst/>
          </a:prstGeom>
          <a:noFill/>
          <a:ln w="76200" cap="sq" cmpd="tri">
            <a:solidFill>
              <a:srgbClr val="006600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标题 2"/>
          <p:cNvSpPr>
            <a:spLocks noGrp="1"/>
          </p:cNvSpPr>
          <p:nvPr>
            <p:ph type="title"/>
          </p:nvPr>
        </p:nvSpPr>
        <p:spPr>
          <a:xfrm>
            <a:off x="0" y="1112838"/>
            <a:ext cx="9144000" cy="587375"/>
          </a:xfrm>
        </p:spPr>
        <p:txBody>
          <a:bodyPr/>
          <a:lstStyle/>
          <a:p>
            <a:r>
              <a:rPr lang="zh-CN" altLang="en-US" sz="2400" smtClean="0"/>
              <a:t>直播</a:t>
            </a:r>
            <a:r>
              <a:rPr lang="en-US" altLang="zh-CN" sz="2400" smtClean="0"/>
              <a:t>9-ch10</a:t>
            </a:r>
            <a:r>
              <a:rPr lang="zh-CN" altLang="en-US" sz="2400" smtClean="0"/>
              <a:t>、信号产生</a:t>
            </a:r>
            <a:r>
              <a:rPr lang="en-US" altLang="zh-CN" sz="2400" smtClean="0"/>
              <a:t>-</a:t>
            </a:r>
            <a:r>
              <a:rPr lang="zh-CN" altLang="en-US" sz="2400" smtClean="0"/>
              <a:t>小结与习题课</a:t>
            </a:r>
            <a:r>
              <a:rPr lang="en-US" altLang="zh-CN" sz="2400" smtClean="0">
                <a:solidFill>
                  <a:srgbClr val="FF0000"/>
                </a:solidFill>
              </a:rPr>
              <a:t>(</a:t>
            </a:r>
            <a:r>
              <a:rPr lang="zh-CN" altLang="en-US" sz="2400" smtClean="0">
                <a:solidFill>
                  <a:srgbClr val="FF0000"/>
                </a:solidFill>
              </a:rPr>
              <a:t>补</a:t>
            </a:r>
            <a:r>
              <a:rPr lang="en-US" altLang="zh-CN" sz="2400" smtClean="0">
                <a:solidFill>
                  <a:srgbClr val="FF0000"/>
                </a:solidFill>
              </a:rPr>
              <a:t>)</a:t>
            </a:r>
            <a:r>
              <a:rPr lang="en-US" altLang="zh-CN" sz="2400" smtClean="0"/>
              <a:t> -2020/</a:t>
            </a:r>
            <a:r>
              <a:rPr lang="en-US" altLang="zh-CN" sz="2400" smtClean="0">
                <a:solidFill>
                  <a:srgbClr val="FF0000"/>
                </a:solidFill>
              </a:rPr>
              <a:t>05/08</a:t>
            </a:r>
            <a:r>
              <a:rPr lang="en-US" altLang="zh-CN" sz="2400" smtClean="0"/>
              <a:t>(</a:t>
            </a:r>
            <a:r>
              <a:rPr lang="zh-CN" altLang="en-US" sz="2400" smtClean="0"/>
              <a:t>周</a:t>
            </a:r>
            <a:r>
              <a:rPr lang="en-US" altLang="zh-CN" sz="2400" smtClean="0"/>
              <a:t>5</a:t>
            </a:r>
            <a:r>
              <a:rPr lang="zh-CN" altLang="en-US" sz="2400" smtClean="0"/>
              <a:t>上午</a:t>
            </a:r>
            <a:r>
              <a:rPr lang="en-US" altLang="zh-CN" sz="2400" smtClean="0"/>
              <a:t>12</a:t>
            </a:r>
            <a:r>
              <a:rPr lang="zh-CN" altLang="en-US" sz="2400" smtClean="0"/>
              <a:t>节</a:t>
            </a:r>
            <a:r>
              <a:rPr lang="en-US" altLang="zh-CN" sz="2400" smtClean="0"/>
              <a:t>)</a:t>
            </a:r>
            <a:endParaRPr lang="zh-CN" altLang="en-US" sz="2400" smtClean="0"/>
          </a:p>
        </p:txBody>
      </p:sp>
      <p:sp>
        <p:nvSpPr>
          <p:cNvPr id="117763" name="灯片编号占位符 1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C69280F7-BC3E-4936-90C2-A340DAC17088}" type="slidenum">
              <a:rPr lang="en-US" altLang="zh-CN" smtClean="0"/>
              <a:pPr/>
              <a:t>23</a:t>
            </a:fld>
            <a:endParaRPr lang="en-US" altLang="zh-CN" smtClean="0"/>
          </a:p>
        </p:txBody>
      </p:sp>
      <p:sp>
        <p:nvSpPr>
          <p:cNvPr id="117764" name="TextBox 4"/>
          <p:cNvSpPr txBox="1">
            <a:spLocks noChangeArrowheads="1"/>
          </p:cNvSpPr>
          <p:nvPr/>
        </p:nvSpPr>
        <p:spPr bwMode="auto">
          <a:xfrm>
            <a:off x="0" y="0"/>
            <a:ext cx="1044575" cy="400050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dirty="0"/>
              <a:t>直播</a:t>
            </a:r>
            <a:r>
              <a:rPr lang="en-US" altLang="zh-CN" dirty="0"/>
              <a:t>9</a:t>
            </a:r>
            <a:endParaRPr lang="zh-CN" altLang="en-US" dirty="0"/>
          </a:p>
        </p:txBody>
      </p:sp>
      <p:sp>
        <p:nvSpPr>
          <p:cNvPr id="117765" name="Line 3"/>
          <p:cNvSpPr>
            <a:spLocks noChangeShapeType="1"/>
          </p:cNvSpPr>
          <p:nvPr/>
        </p:nvSpPr>
        <p:spPr bwMode="auto">
          <a:xfrm>
            <a:off x="395288" y="584200"/>
            <a:ext cx="8029575" cy="0"/>
          </a:xfrm>
          <a:prstGeom prst="line">
            <a:avLst/>
          </a:prstGeom>
          <a:noFill/>
          <a:ln w="76200" cap="sq" cmpd="tri">
            <a:solidFill>
              <a:srgbClr val="006600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7766" name="TextBox 4"/>
          <p:cNvSpPr txBox="1">
            <a:spLocks noChangeArrowheads="1"/>
          </p:cNvSpPr>
          <p:nvPr/>
        </p:nvSpPr>
        <p:spPr bwMode="auto">
          <a:xfrm>
            <a:off x="1331913" y="2133600"/>
            <a:ext cx="6227762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1800">
                <a:solidFill>
                  <a:srgbClr val="FF0000"/>
                </a:solidFill>
              </a:rPr>
              <a:t>第</a:t>
            </a:r>
            <a:r>
              <a:rPr lang="en-US" altLang="zh-CN" sz="1800">
                <a:solidFill>
                  <a:srgbClr val="FF0000"/>
                </a:solidFill>
              </a:rPr>
              <a:t>12</a:t>
            </a:r>
            <a:r>
              <a:rPr lang="zh-CN" altLang="en-US" sz="1800">
                <a:solidFill>
                  <a:srgbClr val="FF0000"/>
                </a:solidFill>
              </a:rPr>
              <a:t>周练习</a:t>
            </a:r>
            <a:r>
              <a:rPr lang="en-US" altLang="zh-CN" sz="1800">
                <a:solidFill>
                  <a:srgbClr val="FF0000"/>
                </a:solidFill>
              </a:rPr>
              <a:t>——</a:t>
            </a:r>
            <a:r>
              <a:rPr kumimoji="1" lang="zh-CN" altLang="en-US" sz="1800"/>
              <a:t>第</a:t>
            </a:r>
            <a:r>
              <a:rPr kumimoji="1" lang="en-US" altLang="zh-CN" sz="1800"/>
              <a:t>10</a:t>
            </a:r>
            <a:r>
              <a:rPr kumimoji="1" lang="zh-CN" altLang="en-US" sz="1800"/>
              <a:t>章习题</a:t>
            </a:r>
            <a:r>
              <a:rPr kumimoji="1" lang="en-US" altLang="zh-CN" sz="1800"/>
              <a:t>: 10.6.6;</a:t>
            </a:r>
            <a:r>
              <a:rPr kumimoji="1" lang="en-US" altLang="zh-CN" sz="1800">
                <a:solidFill>
                  <a:srgbClr val="FF0000"/>
                </a:solidFill>
              </a:rPr>
              <a:t>10.6.8</a:t>
            </a:r>
            <a:r>
              <a:rPr kumimoji="1" lang="en-US" altLang="zh-CN" sz="1800"/>
              <a:t>;   </a:t>
            </a:r>
            <a:r>
              <a:rPr kumimoji="1" lang="zh-CN" altLang="en-US" sz="1800"/>
              <a:t>录屏卡的</a:t>
            </a:r>
            <a:r>
              <a:rPr kumimoji="1" lang="en-US" altLang="zh-CN" sz="1800"/>
              <a:t>2</a:t>
            </a:r>
            <a:r>
              <a:rPr kumimoji="1" lang="zh-CN" altLang="en-US" sz="1800"/>
              <a:t>题</a:t>
            </a:r>
            <a:endParaRPr lang="zh-CN" altLang="en-US" sz="1800"/>
          </a:p>
        </p:txBody>
      </p:sp>
      <p:sp>
        <p:nvSpPr>
          <p:cNvPr id="117767" name="TextBox 4"/>
          <p:cNvSpPr txBox="1">
            <a:spLocks noChangeArrowheads="1"/>
          </p:cNvSpPr>
          <p:nvPr/>
        </p:nvSpPr>
        <p:spPr bwMode="auto">
          <a:xfrm>
            <a:off x="1331913" y="2600325"/>
            <a:ext cx="701992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1800" dirty="0">
                <a:solidFill>
                  <a:srgbClr val="FF0000"/>
                </a:solidFill>
              </a:rPr>
              <a:t>第</a:t>
            </a:r>
            <a:r>
              <a:rPr lang="en-US" altLang="zh-CN" sz="1800" dirty="0">
                <a:solidFill>
                  <a:srgbClr val="FF0000"/>
                </a:solidFill>
              </a:rPr>
              <a:t>12</a:t>
            </a:r>
            <a:r>
              <a:rPr lang="zh-CN" altLang="en-US" sz="1800" dirty="0">
                <a:solidFill>
                  <a:srgbClr val="FF0000"/>
                </a:solidFill>
              </a:rPr>
              <a:t>周练习</a:t>
            </a:r>
            <a:r>
              <a:rPr lang="en-US" altLang="zh-CN" sz="1800" dirty="0">
                <a:solidFill>
                  <a:srgbClr val="FF0000"/>
                </a:solidFill>
              </a:rPr>
              <a:t>——</a:t>
            </a:r>
            <a:r>
              <a:rPr kumimoji="1" lang="zh-CN" altLang="en-US" sz="1800" dirty="0"/>
              <a:t>第</a:t>
            </a:r>
            <a:r>
              <a:rPr kumimoji="1" lang="en-US" altLang="zh-CN" sz="1800" dirty="0"/>
              <a:t>10</a:t>
            </a:r>
            <a:r>
              <a:rPr kumimoji="1" lang="zh-CN" altLang="en-US" sz="1800" dirty="0"/>
              <a:t>章习题</a:t>
            </a:r>
            <a:r>
              <a:rPr kumimoji="1" lang="en-US" altLang="zh-CN" sz="1800" dirty="0"/>
              <a:t>: 10.8.9;10.8.10; </a:t>
            </a:r>
            <a:r>
              <a:rPr kumimoji="1" lang="zh-CN" altLang="en-US" sz="1800" dirty="0"/>
              <a:t>时间不够未讲的</a:t>
            </a:r>
            <a:r>
              <a:rPr kumimoji="1" lang="en-US" altLang="zh-CN" sz="1800" dirty="0"/>
              <a:t>2</a:t>
            </a:r>
            <a:r>
              <a:rPr kumimoji="1" lang="zh-CN" altLang="en-US" sz="1800" dirty="0"/>
              <a:t>题</a:t>
            </a:r>
            <a:endParaRPr lang="zh-CN" altLang="en-US" sz="1800" dirty="0"/>
          </a:p>
        </p:txBody>
      </p:sp>
      <p:sp>
        <p:nvSpPr>
          <p:cNvPr id="117768" name="TextBox 4"/>
          <p:cNvSpPr txBox="1">
            <a:spLocks noChangeArrowheads="1"/>
          </p:cNvSpPr>
          <p:nvPr/>
        </p:nvSpPr>
        <p:spPr bwMode="auto">
          <a:xfrm>
            <a:off x="1331913" y="3105150"/>
            <a:ext cx="496887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1" lang="zh-CN" altLang="en-US" sz="1800"/>
              <a:t>第</a:t>
            </a:r>
            <a:r>
              <a:rPr kumimoji="1" lang="en-US" altLang="zh-CN" sz="1800"/>
              <a:t>10</a:t>
            </a:r>
            <a:r>
              <a:rPr kumimoji="1" lang="zh-CN" altLang="en-US" sz="1800"/>
              <a:t>章考试原题解析</a:t>
            </a:r>
            <a:endParaRPr lang="zh-CN" altLang="en-US" sz="1800"/>
          </a:p>
        </p:txBody>
      </p:sp>
      <p:sp>
        <p:nvSpPr>
          <p:cNvPr id="117769" name="Text Box 39"/>
          <p:cNvSpPr txBox="1">
            <a:spLocks noChangeArrowheads="1"/>
          </p:cNvSpPr>
          <p:nvPr/>
        </p:nvSpPr>
        <p:spPr bwMode="auto">
          <a:xfrm>
            <a:off x="3600450" y="3176972"/>
            <a:ext cx="2160588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1600" dirty="0">
                <a:solidFill>
                  <a:srgbClr val="FF0000"/>
                </a:solidFill>
                <a:ea typeface="华文楷体" pitchFamily="2" charset="-122"/>
              </a:rPr>
              <a:t>2019</a:t>
            </a:r>
            <a:r>
              <a:rPr lang="zh-CN" altLang="en-US" sz="1600" dirty="0">
                <a:solidFill>
                  <a:srgbClr val="FF0000"/>
                </a:solidFill>
                <a:ea typeface="华文楷体" pitchFamily="2" charset="-122"/>
              </a:rPr>
              <a:t>春季模电</a:t>
            </a:r>
            <a:r>
              <a:rPr lang="en-US" altLang="zh-CN" sz="1600" dirty="0">
                <a:solidFill>
                  <a:srgbClr val="FF0000"/>
                </a:solidFill>
                <a:ea typeface="华文楷体" pitchFamily="2" charset="-122"/>
              </a:rPr>
              <a:t>48</a:t>
            </a:r>
            <a:r>
              <a:rPr lang="zh-CN" altLang="en-US" sz="1600" dirty="0">
                <a:solidFill>
                  <a:srgbClr val="FF0000"/>
                </a:solidFill>
                <a:ea typeface="华文楷体" pitchFamily="2" charset="-122"/>
              </a:rPr>
              <a:t>学时</a:t>
            </a:r>
          </a:p>
        </p:txBody>
      </p:sp>
      <p:sp>
        <p:nvSpPr>
          <p:cNvPr id="117770" name="Text Box 39"/>
          <p:cNvSpPr txBox="1">
            <a:spLocks noChangeArrowheads="1"/>
          </p:cNvSpPr>
          <p:nvPr/>
        </p:nvSpPr>
        <p:spPr bwMode="auto">
          <a:xfrm>
            <a:off x="3600450" y="3500822"/>
            <a:ext cx="1871663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1600">
                <a:solidFill>
                  <a:srgbClr val="FF0000"/>
                </a:solidFill>
                <a:ea typeface="华文楷体" pitchFamily="2" charset="-122"/>
              </a:rPr>
              <a:t>2019</a:t>
            </a:r>
            <a:r>
              <a:rPr lang="zh-CN" altLang="en-US" sz="1600">
                <a:solidFill>
                  <a:srgbClr val="FF0000"/>
                </a:solidFill>
                <a:ea typeface="华文楷体" pitchFamily="2" charset="-122"/>
              </a:rPr>
              <a:t>秋季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76" name="标题 1"/>
          <p:cNvSpPr>
            <a:spLocks noGrp="1"/>
          </p:cNvSpPr>
          <p:nvPr>
            <p:ph type="title"/>
          </p:nvPr>
        </p:nvSpPr>
        <p:spPr>
          <a:xfrm>
            <a:off x="379413" y="584200"/>
            <a:ext cx="8261350" cy="766763"/>
          </a:xfrm>
        </p:spPr>
        <p:txBody>
          <a:bodyPr/>
          <a:lstStyle/>
          <a:p>
            <a:r>
              <a:rPr lang="zh-CN" altLang="en-US" sz="2000" smtClean="0">
                <a:solidFill>
                  <a:schemeClr val="tx1"/>
                </a:solidFill>
                <a:ea typeface="华文楷体" pitchFamily="2" charset="-122"/>
              </a:rPr>
              <a:t>基本要求：</a:t>
            </a:r>
            <a:r>
              <a:rPr lang="zh-CN" altLang="en-US" sz="2000" smtClean="0">
                <a:solidFill>
                  <a:schemeClr val="hlink"/>
                </a:solidFill>
                <a:ea typeface="华文楷体" pitchFamily="2" charset="-122"/>
              </a:rPr>
              <a:t>掌握</a:t>
            </a:r>
            <a:r>
              <a:rPr lang="en-US" altLang="zh-CN" sz="2000" i="1" smtClean="0">
                <a:solidFill>
                  <a:srgbClr val="0033CC"/>
                </a:solidFill>
                <a:ea typeface="华文楷体" pitchFamily="2" charset="-122"/>
              </a:rPr>
              <a:t>RC</a:t>
            </a:r>
            <a:r>
              <a:rPr lang="zh-CN" altLang="en-US" sz="2000" smtClean="0">
                <a:solidFill>
                  <a:srgbClr val="0033CC"/>
                </a:solidFill>
                <a:ea typeface="华文楷体" pitchFamily="2" charset="-122"/>
              </a:rPr>
              <a:t>串并联桥式正弦波振荡电路</a:t>
            </a:r>
            <a:r>
              <a:rPr lang="zh-CN" altLang="en-US" sz="2000" smtClean="0">
                <a:ea typeface="华文楷体" pitchFamily="2" charset="-122"/>
              </a:rPr>
              <a:t>的工作原理、起振条件、稳幅原理，以及振荡频率的计算</a:t>
            </a:r>
          </a:p>
        </p:txBody>
      </p:sp>
      <p:sp>
        <p:nvSpPr>
          <p:cNvPr id="19477" name="灯片编号占位符 2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6A08632D-1FC6-4B78-B151-7E03D9993B6F}" type="slidenum">
              <a:rPr lang="en-US" altLang="zh-CN" smtClean="0"/>
              <a:pPr/>
              <a:t>24</a:t>
            </a:fld>
            <a:endParaRPr lang="en-US" altLang="zh-CN" smtClean="0"/>
          </a:p>
        </p:txBody>
      </p:sp>
      <p:sp>
        <p:nvSpPr>
          <p:cNvPr id="19478" name="Line 3"/>
          <p:cNvSpPr>
            <a:spLocks noChangeShapeType="1"/>
          </p:cNvSpPr>
          <p:nvPr/>
        </p:nvSpPr>
        <p:spPr bwMode="auto">
          <a:xfrm>
            <a:off x="395288" y="549275"/>
            <a:ext cx="8029575" cy="0"/>
          </a:xfrm>
          <a:prstGeom prst="line">
            <a:avLst/>
          </a:prstGeom>
          <a:noFill/>
          <a:ln w="76200" cap="sq" cmpd="tri">
            <a:solidFill>
              <a:srgbClr val="006600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9479" name="TextBox 4"/>
          <p:cNvSpPr txBox="1">
            <a:spLocks noChangeArrowheads="1"/>
          </p:cNvSpPr>
          <p:nvPr/>
        </p:nvSpPr>
        <p:spPr bwMode="auto">
          <a:xfrm>
            <a:off x="0" y="0"/>
            <a:ext cx="1044575" cy="400050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/>
              <a:t>直播</a:t>
            </a:r>
            <a:r>
              <a:rPr lang="en-US" altLang="zh-CN"/>
              <a:t>9</a:t>
            </a:r>
            <a:endParaRPr lang="zh-CN" altLang="en-US"/>
          </a:p>
        </p:txBody>
      </p:sp>
      <p:sp>
        <p:nvSpPr>
          <p:cNvPr id="19480" name="Text Box 9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0" y="1376363"/>
            <a:ext cx="3132138" cy="307975"/>
          </a:xfrm>
          <a:prstGeom prst="rect">
            <a:avLst/>
          </a:prstGeom>
          <a:solidFill>
            <a:schemeClr val="accent1"/>
          </a:solidFill>
          <a:ln w="12700" cap="sq">
            <a:noFill/>
            <a:miter lim="800000"/>
            <a:headEnd type="none" w="sm" len="sm"/>
            <a:tailEnd type="none" w="sm" len="sm"/>
          </a:ln>
        </p:spPr>
        <p:txBody>
          <a:bodyPr lIns="0" tIns="0" rIns="0" bIns="0" anchor="ctr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altLang="zh-CN">
                <a:solidFill>
                  <a:srgbClr val="000066"/>
                </a:solidFill>
              </a:rPr>
              <a:t>10.6  </a:t>
            </a:r>
            <a:r>
              <a:rPr kumimoji="1" lang="en-US" altLang="zh-CN" i="1">
                <a:solidFill>
                  <a:srgbClr val="000066"/>
                </a:solidFill>
              </a:rPr>
              <a:t>RC</a:t>
            </a:r>
            <a:r>
              <a:rPr kumimoji="1" lang="zh-CN" altLang="en-US">
                <a:solidFill>
                  <a:srgbClr val="000066"/>
                </a:solidFill>
              </a:rPr>
              <a:t>正弦波振荡电路</a:t>
            </a:r>
          </a:p>
        </p:txBody>
      </p:sp>
      <p:graphicFrame>
        <p:nvGraphicFramePr>
          <p:cNvPr id="19458" name="Object 6"/>
          <p:cNvGraphicFramePr>
            <a:graphicFrameLocks noChangeAspect="1"/>
          </p:cNvGraphicFramePr>
          <p:nvPr/>
        </p:nvGraphicFramePr>
        <p:xfrm>
          <a:off x="5256213" y="1268413"/>
          <a:ext cx="3779837" cy="2266950"/>
        </p:xfrm>
        <a:graphic>
          <a:graphicData uri="http://schemas.openxmlformats.org/presentationml/2006/ole">
            <p:oleObj spid="_x0000_s19458" name="图片" r:id="rId4" imgW="2543040" imgH="1523880" progId="Word.Picture.8">
              <p:embed/>
            </p:oleObj>
          </a:graphicData>
        </a:graphic>
      </p:graphicFrame>
      <p:sp>
        <p:nvSpPr>
          <p:cNvPr id="8" name="Rectangle 15"/>
          <p:cNvSpPr>
            <a:spLocks noChangeArrowheads="1"/>
          </p:cNvSpPr>
          <p:nvPr/>
        </p:nvSpPr>
        <p:spPr bwMode="auto">
          <a:xfrm>
            <a:off x="6218238" y="1963738"/>
            <a:ext cx="622300" cy="493712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ctr">
              <a:lnSpc>
                <a:spcPct val="11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lang="en-US" altLang="zh-CN" sz="2400">
                <a:solidFill>
                  <a:srgbClr val="FF3300"/>
                </a:solidFill>
                <a:sym typeface="Webdings" pitchFamily="18" charset="2"/>
              </a:rPr>
              <a:t></a:t>
            </a:r>
            <a:endParaRPr lang="en-US" altLang="zh-CN" sz="2400">
              <a:solidFill>
                <a:srgbClr val="FF3300"/>
              </a:solidFill>
            </a:endParaRPr>
          </a:p>
        </p:txBody>
      </p:sp>
      <p:sp>
        <p:nvSpPr>
          <p:cNvPr id="9" name="Line 16"/>
          <p:cNvSpPr>
            <a:spLocks noChangeShapeType="1"/>
          </p:cNvSpPr>
          <p:nvPr/>
        </p:nvSpPr>
        <p:spPr bwMode="auto">
          <a:xfrm>
            <a:off x="6732588" y="1989138"/>
            <a:ext cx="0" cy="250825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10" name="Rectangle 17"/>
          <p:cNvSpPr>
            <a:spLocks noChangeArrowheads="1"/>
          </p:cNvSpPr>
          <p:nvPr/>
        </p:nvSpPr>
        <p:spPr bwMode="auto">
          <a:xfrm>
            <a:off x="6624638" y="1865313"/>
            <a:ext cx="622300" cy="376237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ctr">
              <a:lnSpc>
                <a:spcPct val="11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lang="en-US" altLang="zh-CN" sz="1800">
                <a:solidFill>
                  <a:srgbClr val="FF3300"/>
                </a:solidFill>
              </a:rPr>
              <a:t>(+)</a:t>
            </a:r>
          </a:p>
        </p:txBody>
      </p:sp>
      <p:sp>
        <p:nvSpPr>
          <p:cNvPr id="11" name="Rectangle 18"/>
          <p:cNvSpPr>
            <a:spLocks noChangeArrowheads="1"/>
          </p:cNvSpPr>
          <p:nvPr/>
        </p:nvSpPr>
        <p:spPr bwMode="auto">
          <a:xfrm>
            <a:off x="8197850" y="2024063"/>
            <a:ext cx="622300" cy="376237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ctr">
              <a:lnSpc>
                <a:spcPct val="11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lang="en-US" altLang="zh-CN" sz="1800">
                <a:solidFill>
                  <a:srgbClr val="FF3300"/>
                </a:solidFill>
              </a:rPr>
              <a:t>(+)</a:t>
            </a:r>
          </a:p>
        </p:txBody>
      </p:sp>
      <p:sp>
        <p:nvSpPr>
          <p:cNvPr id="12" name="Rectangle 19"/>
          <p:cNvSpPr>
            <a:spLocks noChangeArrowheads="1"/>
          </p:cNvSpPr>
          <p:nvPr/>
        </p:nvSpPr>
        <p:spPr bwMode="auto">
          <a:xfrm>
            <a:off x="6948488" y="944563"/>
            <a:ext cx="622300" cy="37465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ctr">
              <a:lnSpc>
                <a:spcPct val="11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lang="en-US" altLang="zh-CN" sz="1800">
                <a:solidFill>
                  <a:srgbClr val="FF3300"/>
                </a:solidFill>
              </a:rPr>
              <a:t>(+)</a:t>
            </a:r>
          </a:p>
        </p:txBody>
      </p:sp>
      <p:sp>
        <p:nvSpPr>
          <p:cNvPr id="13" name="Rectangle 20"/>
          <p:cNvSpPr>
            <a:spLocks noChangeArrowheads="1"/>
          </p:cNvSpPr>
          <p:nvPr/>
        </p:nvSpPr>
        <p:spPr bwMode="auto">
          <a:xfrm>
            <a:off x="6767513" y="2384425"/>
            <a:ext cx="622300" cy="37465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ctr">
              <a:lnSpc>
                <a:spcPct val="11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lang="en-US" altLang="zh-CN" sz="1800">
                <a:solidFill>
                  <a:srgbClr val="0033CC"/>
                </a:solidFill>
              </a:rPr>
              <a:t>(+)</a:t>
            </a:r>
          </a:p>
        </p:txBody>
      </p:sp>
      <p:sp>
        <p:nvSpPr>
          <p:cNvPr id="14" name="Rectangle 22"/>
          <p:cNvSpPr>
            <a:spLocks noChangeArrowheads="1"/>
          </p:cNvSpPr>
          <p:nvPr/>
        </p:nvSpPr>
        <p:spPr bwMode="auto">
          <a:xfrm>
            <a:off x="5616575" y="2024063"/>
            <a:ext cx="647700" cy="398462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ctr">
              <a:lnSpc>
                <a:spcPct val="11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lang="en-US" altLang="zh-CN" sz="1800">
                <a:solidFill>
                  <a:srgbClr val="FF0000"/>
                </a:solidFill>
              </a:rPr>
              <a:t>(+)?</a:t>
            </a:r>
            <a:endParaRPr lang="zh-CN" altLang="en-US" sz="1800">
              <a:solidFill>
                <a:srgbClr val="FF0000"/>
              </a:solidFill>
            </a:endParaRPr>
          </a:p>
        </p:txBody>
      </p:sp>
      <p:sp>
        <p:nvSpPr>
          <p:cNvPr id="15" name="Rectangle 23"/>
          <p:cNvSpPr>
            <a:spLocks noChangeArrowheads="1"/>
          </p:cNvSpPr>
          <p:nvPr/>
        </p:nvSpPr>
        <p:spPr bwMode="auto">
          <a:xfrm>
            <a:off x="5867400" y="944563"/>
            <a:ext cx="622300" cy="37465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ctr">
              <a:lnSpc>
                <a:spcPct val="11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lang="en-US" altLang="zh-CN" sz="1800">
                <a:solidFill>
                  <a:srgbClr val="FF3300"/>
                </a:solidFill>
              </a:rPr>
              <a:t>(+)</a:t>
            </a:r>
          </a:p>
        </p:txBody>
      </p:sp>
      <p:sp>
        <p:nvSpPr>
          <p:cNvPr id="16" name="Rectangle 24"/>
          <p:cNvSpPr>
            <a:spLocks noChangeArrowheads="1"/>
          </p:cNvSpPr>
          <p:nvPr/>
        </p:nvSpPr>
        <p:spPr bwMode="auto">
          <a:xfrm>
            <a:off x="6408738" y="1649413"/>
            <a:ext cx="622300" cy="37465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ctr">
              <a:lnSpc>
                <a:spcPct val="11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lang="en-US" altLang="zh-CN" sz="1800" i="1">
                <a:solidFill>
                  <a:srgbClr val="FF3300"/>
                </a:solidFill>
              </a:rPr>
              <a:t>v</a:t>
            </a:r>
            <a:r>
              <a:rPr lang="en-US" altLang="zh-CN" sz="1800" baseline="-25000">
                <a:solidFill>
                  <a:srgbClr val="FF3300"/>
                </a:solidFill>
              </a:rPr>
              <a:t>t</a:t>
            </a:r>
          </a:p>
        </p:txBody>
      </p:sp>
      <p:sp>
        <p:nvSpPr>
          <p:cNvPr id="17" name="Line 34"/>
          <p:cNvSpPr>
            <a:spLocks noChangeShapeType="1"/>
          </p:cNvSpPr>
          <p:nvPr/>
        </p:nvSpPr>
        <p:spPr bwMode="auto">
          <a:xfrm>
            <a:off x="7704138" y="2349500"/>
            <a:ext cx="720725" cy="34925"/>
          </a:xfrm>
          <a:prstGeom prst="line">
            <a:avLst/>
          </a:prstGeom>
          <a:noFill/>
          <a:ln w="57150">
            <a:solidFill>
              <a:schemeClr val="hlink"/>
            </a:solidFill>
            <a:round/>
            <a:headEnd/>
            <a:tailEnd type="triangle" w="med" len="lg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" name="Line 35"/>
          <p:cNvSpPr>
            <a:spLocks noChangeShapeType="1"/>
          </p:cNvSpPr>
          <p:nvPr/>
        </p:nvSpPr>
        <p:spPr bwMode="auto">
          <a:xfrm flipH="1" flipV="1">
            <a:off x="7488238" y="1449388"/>
            <a:ext cx="1044575" cy="0"/>
          </a:xfrm>
          <a:prstGeom prst="line">
            <a:avLst/>
          </a:prstGeom>
          <a:noFill/>
          <a:ln w="57150">
            <a:solidFill>
              <a:schemeClr val="hlink"/>
            </a:solidFill>
            <a:round/>
            <a:headEnd/>
            <a:tailEnd type="triangle" w="med" len="lg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9" name="Line 27"/>
          <p:cNvSpPr>
            <a:spLocks noChangeShapeType="1"/>
          </p:cNvSpPr>
          <p:nvPr/>
        </p:nvSpPr>
        <p:spPr bwMode="auto">
          <a:xfrm flipH="1" flipV="1">
            <a:off x="5184775" y="2241550"/>
            <a:ext cx="503238" cy="34925"/>
          </a:xfrm>
          <a:prstGeom prst="line">
            <a:avLst/>
          </a:prstGeom>
          <a:noFill/>
          <a:ln w="38100">
            <a:solidFill>
              <a:srgbClr val="0033CC"/>
            </a:solidFill>
            <a:round/>
            <a:headEnd/>
            <a:tailEnd type="triangle" w="med" len="lg"/>
          </a:ln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640007" name="Object 7"/>
          <p:cNvGraphicFramePr>
            <a:graphicFrameLocks noChangeAspect="1"/>
          </p:cNvGraphicFramePr>
          <p:nvPr/>
        </p:nvGraphicFramePr>
        <p:xfrm>
          <a:off x="47625" y="2816225"/>
          <a:ext cx="2724150" cy="1881188"/>
        </p:xfrm>
        <a:graphic>
          <a:graphicData uri="http://schemas.openxmlformats.org/presentationml/2006/ole">
            <p:oleObj spid="_x0000_s19459" name="图片" r:id="rId5" imgW="2523960" imgH="1743120" progId="Word.Picture.8">
              <p:embed/>
            </p:oleObj>
          </a:graphicData>
        </a:graphic>
      </p:graphicFrame>
      <p:sp>
        <p:nvSpPr>
          <p:cNvPr id="21" name="Rectangle 14"/>
          <p:cNvSpPr>
            <a:spLocks noChangeArrowheads="1"/>
          </p:cNvSpPr>
          <p:nvPr/>
        </p:nvSpPr>
        <p:spPr bwMode="auto">
          <a:xfrm>
            <a:off x="0" y="2346325"/>
            <a:ext cx="1441450" cy="36195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lnSpc>
                <a:spcPct val="11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lang="zh-CN" altLang="en-US" sz="1600">
                <a:solidFill>
                  <a:srgbClr val="FF0000"/>
                </a:solidFill>
                <a:ea typeface="华文楷体" pitchFamily="2" charset="-122"/>
                <a:sym typeface="Symbol" pitchFamily="18" charset="2"/>
              </a:rPr>
              <a:t></a:t>
            </a:r>
            <a:r>
              <a:rPr lang="zh-CN" altLang="en-US" sz="1600">
                <a:ea typeface="华文楷体" pitchFamily="2" charset="-122"/>
                <a:sym typeface="Symbol" pitchFamily="18" charset="2"/>
              </a:rPr>
              <a:t> </a:t>
            </a:r>
            <a:r>
              <a:rPr lang="zh-CN" altLang="en-US" sz="1600">
                <a:ea typeface="华文楷体" pitchFamily="2" charset="-122"/>
              </a:rPr>
              <a:t>工作原理</a:t>
            </a:r>
            <a:endParaRPr lang="zh-CN" altLang="en-US" sz="1600">
              <a:solidFill>
                <a:srgbClr val="FF0000"/>
              </a:solidFill>
            </a:endParaRPr>
          </a:p>
        </p:txBody>
      </p:sp>
      <p:sp>
        <p:nvSpPr>
          <p:cNvPr id="22" name="Rectangle 14"/>
          <p:cNvSpPr>
            <a:spLocks noChangeArrowheads="1"/>
          </p:cNvSpPr>
          <p:nvPr/>
        </p:nvSpPr>
        <p:spPr bwMode="auto">
          <a:xfrm>
            <a:off x="5722938" y="3644900"/>
            <a:ext cx="1441450" cy="34925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lnSpc>
                <a:spcPct val="11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lang="zh-CN" altLang="en-US" sz="1600">
                <a:solidFill>
                  <a:srgbClr val="FF0000"/>
                </a:solidFill>
                <a:ea typeface="华文楷体" pitchFamily="2" charset="-122"/>
                <a:sym typeface="Symbol" pitchFamily="18" charset="2"/>
              </a:rPr>
              <a:t></a:t>
            </a:r>
            <a:r>
              <a:rPr lang="zh-CN" altLang="en-US" sz="1600">
                <a:ea typeface="华文楷体" pitchFamily="2" charset="-122"/>
                <a:sym typeface="Symbol" pitchFamily="18" charset="2"/>
              </a:rPr>
              <a:t> </a:t>
            </a:r>
            <a:r>
              <a:rPr lang="zh-CN" altLang="en-US" sz="1600">
                <a:ea typeface="华文楷体" pitchFamily="2" charset="-122"/>
              </a:rPr>
              <a:t>振荡频率</a:t>
            </a:r>
            <a:endParaRPr lang="zh-CN" altLang="en-US" sz="1600">
              <a:solidFill>
                <a:srgbClr val="FF0000"/>
              </a:solidFill>
            </a:endParaRPr>
          </a:p>
        </p:txBody>
      </p:sp>
      <p:sp>
        <p:nvSpPr>
          <p:cNvPr id="23" name="Rectangle 14"/>
          <p:cNvSpPr>
            <a:spLocks noChangeArrowheads="1"/>
          </p:cNvSpPr>
          <p:nvPr/>
        </p:nvSpPr>
        <p:spPr bwMode="auto">
          <a:xfrm>
            <a:off x="5722938" y="3978275"/>
            <a:ext cx="1441450" cy="350838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lnSpc>
                <a:spcPct val="11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lang="zh-CN" altLang="en-US" sz="1600">
                <a:solidFill>
                  <a:srgbClr val="FF0000"/>
                </a:solidFill>
                <a:ea typeface="华文楷体" pitchFamily="2" charset="-122"/>
                <a:sym typeface="Symbol" pitchFamily="18" charset="2"/>
              </a:rPr>
              <a:t></a:t>
            </a:r>
            <a:r>
              <a:rPr lang="zh-CN" altLang="en-US" sz="1600">
                <a:ea typeface="华文楷体" pitchFamily="2" charset="-122"/>
                <a:sym typeface="Symbol" pitchFamily="18" charset="2"/>
              </a:rPr>
              <a:t> </a:t>
            </a:r>
            <a:r>
              <a:rPr lang="zh-CN" altLang="en-US" sz="1600">
                <a:ea typeface="华文楷体" pitchFamily="2" charset="-122"/>
              </a:rPr>
              <a:t>稳幅原理</a:t>
            </a:r>
            <a:endParaRPr lang="zh-CN" altLang="en-US" sz="1600">
              <a:solidFill>
                <a:srgbClr val="FF0000"/>
              </a:solidFill>
            </a:endParaRPr>
          </a:p>
        </p:txBody>
      </p:sp>
      <p:sp>
        <p:nvSpPr>
          <p:cNvPr id="24" name="Rectangle 14"/>
          <p:cNvSpPr>
            <a:spLocks noChangeArrowheads="1"/>
          </p:cNvSpPr>
          <p:nvPr/>
        </p:nvSpPr>
        <p:spPr bwMode="auto">
          <a:xfrm>
            <a:off x="0" y="1700213"/>
            <a:ext cx="1441450" cy="34925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lnSpc>
                <a:spcPct val="11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lang="zh-CN" altLang="en-US" sz="1600">
                <a:solidFill>
                  <a:srgbClr val="FF0000"/>
                </a:solidFill>
                <a:ea typeface="华文楷体" pitchFamily="2" charset="-122"/>
                <a:sym typeface="Symbol" pitchFamily="18" charset="2"/>
              </a:rPr>
              <a:t></a:t>
            </a:r>
            <a:r>
              <a:rPr lang="zh-CN" altLang="en-US" sz="1600">
                <a:ea typeface="华文楷体" pitchFamily="2" charset="-122"/>
                <a:sym typeface="Symbol" pitchFamily="18" charset="2"/>
              </a:rPr>
              <a:t> </a:t>
            </a:r>
            <a:r>
              <a:rPr lang="zh-CN" altLang="en-US" sz="1600">
                <a:ea typeface="华文楷体" pitchFamily="2" charset="-122"/>
              </a:rPr>
              <a:t>电路识别</a:t>
            </a:r>
            <a:endParaRPr lang="zh-CN" altLang="en-US" sz="1600">
              <a:solidFill>
                <a:srgbClr val="FF0000"/>
              </a:solidFill>
            </a:endParaRPr>
          </a:p>
        </p:txBody>
      </p:sp>
      <p:sp>
        <p:nvSpPr>
          <p:cNvPr id="25" name="Rectangle 24"/>
          <p:cNvSpPr>
            <a:spLocks noChangeArrowheads="1"/>
          </p:cNvSpPr>
          <p:nvPr/>
        </p:nvSpPr>
        <p:spPr bwMode="auto">
          <a:xfrm>
            <a:off x="1150938" y="1700213"/>
            <a:ext cx="4608512" cy="33972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just"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kumimoji="1" lang="zh-CN" altLang="en-US" sz="1600">
                <a:solidFill>
                  <a:srgbClr val="0033CC"/>
                </a:solidFill>
                <a:latin typeface="楷体_GB2312" pitchFamily="49" charset="-122"/>
              </a:rPr>
              <a:t>特征①</a:t>
            </a:r>
            <a:r>
              <a:rPr lang="en-US" altLang="zh-CN" sz="1600">
                <a:solidFill>
                  <a:srgbClr val="990033"/>
                </a:solidFill>
                <a:ea typeface="华文楷体" pitchFamily="2" charset="-122"/>
                <a:sym typeface="Symbol" pitchFamily="18" charset="2"/>
              </a:rPr>
              <a:t> </a:t>
            </a:r>
            <a:r>
              <a:rPr lang="zh-CN" altLang="en-US" sz="1600">
                <a:ea typeface="华文楷体" pitchFamily="2" charset="-122"/>
                <a:sym typeface="Symbol" pitchFamily="18" charset="2"/>
              </a:rPr>
              <a:t>没有输入；</a:t>
            </a:r>
            <a:r>
              <a:rPr kumimoji="1" lang="zh-CN" altLang="en-US" sz="1600">
                <a:solidFill>
                  <a:srgbClr val="0033CC"/>
                </a:solidFill>
                <a:latin typeface="楷体_GB2312" pitchFamily="49" charset="-122"/>
              </a:rPr>
              <a:t>特征②</a:t>
            </a:r>
            <a:r>
              <a:rPr kumimoji="1" lang="zh-CN" altLang="en-US" sz="1600">
                <a:solidFill>
                  <a:srgbClr val="FF0000"/>
                </a:solidFill>
                <a:latin typeface="楷体_GB2312" pitchFamily="49" charset="-122"/>
              </a:rPr>
              <a:t>正</a:t>
            </a:r>
            <a:r>
              <a:rPr kumimoji="1" lang="en-US" altLang="zh-CN" sz="1600">
                <a:latin typeface="楷体_GB2312" pitchFamily="49" charset="-122"/>
              </a:rPr>
              <a:t>,</a:t>
            </a:r>
            <a:r>
              <a:rPr kumimoji="1" lang="zh-CN" altLang="en-US" sz="1600">
                <a:solidFill>
                  <a:srgbClr val="0033CC"/>
                </a:solidFill>
                <a:latin typeface="楷体_GB2312" pitchFamily="49" charset="-122"/>
              </a:rPr>
              <a:t>负</a:t>
            </a:r>
            <a:r>
              <a:rPr kumimoji="1" lang="zh-CN" altLang="en-US" sz="1600">
                <a:latin typeface="楷体_GB2312" pitchFamily="49" charset="-122"/>
              </a:rPr>
              <a:t>反馈</a:t>
            </a:r>
            <a:r>
              <a:rPr kumimoji="1" lang="en-US" altLang="zh-CN" sz="1600">
                <a:latin typeface="楷体_GB2312" pitchFamily="49" charset="-122"/>
              </a:rPr>
              <a:t>2</a:t>
            </a:r>
            <a:r>
              <a:rPr kumimoji="1" lang="zh-CN" altLang="en-US" sz="1600">
                <a:latin typeface="楷体_GB2312" pitchFamily="49" charset="-122"/>
              </a:rPr>
              <a:t>个</a:t>
            </a:r>
            <a:r>
              <a:rPr lang="zh-CN" altLang="en-US" sz="1600">
                <a:solidFill>
                  <a:srgbClr val="000000"/>
                </a:solidFill>
              </a:rPr>
              <a:t>闭环</a:t>
            </a:r>
            <a:endParaRPr lang="en-US" altLang="zh-CN" sz="1600">
              <a:solidFill>
                <a:srgbClr val="000000"/>
              </a:solidFill>
              <a:ea typeface="华文楷体" pitchFamily="2" charset="-122"/>
            </a:endParaRPr>
          </a:p>
        </p:txBody>
      </p:sp>
      <p:sp>
        <p:nvSpPr>
          <p:cNvPr id="26" name="Rectangle 24"/>
          <p:cNvSpPr>
            <a:spLocks noChangeArrowheads="1"/>
          </p:cNvSpPr>
          <p:nvPr/>
        </p:nvSpPr>
        <p:spPr bwMode="auto">
          <a:xfrm>
            <a:off x="1150938" y="2024063"/>
            <a:ext cx="4176712" cy="33972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just">
              <a:buClr>
                <a:schemeClr val="folHlink"/>
              </a:buClr>
              <a:buSzPct val="60000"/>
              <a:buFont typeface="Wingdings" pitchFamily="2" charset="2"/>
              <a:buNone/>
              <a:defRPr/>
            </a:pPr>
            <a:r>
              <a:rPr kumimoji="1" lang="zh-CN" altLang="en-US" sz="1600" dirty="0">
                <a:solidFill>
                  <a:srgbClr val="0033CC"/>
                </a:solidFill>
                <a:latin typeface="+mn-ea"/>
                <a:ea typeface="+mn-ea"/>
              </a:rPr>
              <a:t>特征</a:t>
            </a:r>
            <a:r>
              <a:rPr kumimoji="1" lang="zh-CN" altLang="en-US" sz="1600" dirty="0">
                <a:solidFill>
                  <a:srgbClr val="0033CC"/>
                </a:solidFill>
                <a:latin typeface="华文宋体" pitchFamily="2" charset="-122"/>
                <a:ea typeface="华文宋体" pitchFamily="2" charset="-122"/>
              </a:rPr>
              <a:t>③</a:t>
            </a:r>
            <a:r>
              <a:rPr lang="en-US" altLang="zh-CN" sz="1600" dirty="0">
                <a:solidFill>
                  <a:srgbClr val="990033"/>
                </a:solidFill>
                <a:ea typeface="华文楷体" pitchFamily="2" charset="-122"/>
                <a:sym typeface="Symbol" pitchFamily="18" charset="2"/>
              </a:rPr>
              <a:t> </a:t>
            </a:r>
            <a:r>
              <a:rPr lang="zh-CN" altLang="en-US" sz="1600" dirty="0">
                <a:solidFill>
                  <a:srgbClr val="000000"/>
                </a:solidFill>
                <a:ea typeface="华文楷体" pitchFamily="2" charset="-122"/>
              </a:rPr>
              <a:t>选频网络</a:t>
            </a:r>
            <a:r>
              <a:rPr kumimoji="1" lang="zh-CN" altLang="en-US" sz="1600" dirty="0">
                <a:latin typeface="楷体_GB2312" pitchFamily="49" charset="-122"/>
              </a:rPr>
              <a:t> </a:t>
            </a:r>
            <a:r>
              <a:rPr kumimoji="1" lang="en-US" altLang="zh-CN" sz="1600" dirty="0">
                <a:latin typeface="楷体_GB2312" pitchFamily="49" charset="-122"/>
              </a:rPr>
              <a:t>—</a:t>
            </a:r>
            <a:r>
              <a:rPr kumimoji="1" lang="en-US" altLang="zh-CN" sz="1600" i="1" dirty="0">
                <a:latin typeface="楷体_GB2312" pitchFamily="49" charset="-122"/>
              </a:rPr>
              <a:t>RC</a:t>
            </a:r>
            <a:r>
              <a:rPr kumimoji="1" lang="zh-CN" altLang="en-US" sz="1600" dirty="0">
                <a:latin typeface="楷体_GB2312" pitchFamily="49" charset="-122"/>
              </a:rPr>
              <a:t>串并联网络</a:t>
            </a:r>
            <a:r>
              <a:rPr kumimoji="1" lang="en-US" altLang="zh-CN" sz="1400" dirty="0">
                <a:solidFill>
                  <a:srgbClr val="FF0000"/>
                </a:solidFill>
                <a:latin typeface="楷体_GB2312" pitchFamily="49" charset="-122"/>
              </a:rPr>
              <a:t>(</a:t>
            </a:r>
            <a:r>
              <a:rPr kumimoji="1" lang="zh-CN" altLang="en-US" sz="1400" dirty="0">
                <a:solidFill>
                  <a:srgbClr val="FF0000"/>
                </a:solidFill>
                <a:latin typeface="楷体_GB2312" pitchFamily="49" charset="-122"/>
              </a:rPr>
              <a:t>重要特征</a:t>
            </a:r>
            <a:r>
              <a:rPr kumimoji="1" lang="en-US" altLang="zh-CN" sz="1400" dirty="0">
                <a:solidFill>
                  <a:srgbClr val="FF0000"/>
                </a:solidFill>
                <a:latin typeface="楷体_GB2312" pitchFamily="49" charset="-122"/>
              </a:rPr>
              <a:t>)</a:t>
            </a:r>
            <a:endParaRPr lang="en-US" altLang="zh-CN" sz="1600" dirty="0">
              <a:solidFill>
                <a:srgbClr val="FF0000"/>
              </a:solidFill>
              <a:ea typeface="华文楷体" pitchFamily="2" charset="-122"/>
            </a:endParaRPr>
          </a:p>
        </p:txBody>
      </p:sp>
      <p:sp>
        <p:nvSpPr>
          <p:cNvPr id="27" name="AutoShape 21"/>
          <p:cNvSpPr>
            <a:spLocks noChangeArrowheads="1"/>
          </p:cNvSpPr>
          <p:nvPr/>
        </p:nvSpPr>
        <p:spPr bwMode="auto">
          <a:xfrm>
            <a:off x="7920038" y="2708275"/>
            <a:ext cx="1223962" cy="865188"/>
          </a:xfrm>
          <a:prstGeom prst="wedgeRoundRectCallout">
            <a:avLst>
              <a:gd name="adj1" fmla="val -99727"/>
              <a:gd name="adj2" fmla="val -62250"/>
              <a:gd name="adj3" fmla="val 16667"/>
            </a:avLst>
          </a:prstGeom>
          <a:solidFill>
            <a:schemeClr val="accent1"/>
          </a:solidFill>
          <a:ln w="9525">
            <a:solidFill>
              <a:srgbClr val="0033CC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kumimoji="1" lang="zh-CN" altLang="en-US" sz="1600">
                <a:solidFill>
                  <a:srgbClr val="CC0000"/>
                </a:solidFill>
              </a:rPr>
              <a:t>电压串联</a:t>
            </a:r>
          </a:p>
          <a:p>
            <a:pPr algn="ctr"/>
            <a:r>
              <a:rPr kumimoji="1" lang="zh-CN" altLang="en-US" sz="1600">
                <a:solidFill>
                  <a:srgbClr val="CC0000"/>
                </a:solidFill>
              </a:rPr>
              <a:t>负反馈</a:t>
            </a:r>
          </a:p>
          <a:p>
            <a:pPr algn="ctr"/>
            <a:r>
              <a:rPr kumimoji="1" lang="en-US" altLang="zh-CN" sz="1600">
                <a:solidFill>
                  <a:srgbClr val="CC0000"/>
                </a:solidFill>
              </a:rPr>
              <a:t>(</a:t>
            </a:r>
            <a:r>
              <a:rPr kumimoji="1" lang="zh-CN" altLang="en-US" sz="1600">
                <a:solidFill>
                  <a:srgbClr val="CC0000"/>
                </a:solidFill>
              </a:rPr>
              <a:t>同相比例</a:t>
            </a:r>
            <a:r>
              <a:rPr kumimoji="1" lang="en-US" altLang="zh-CN" sz="1600">
                <a:solidFill>
                  <a:srgbClr val="CC0000"/>
                </a:solidFill>
              </a:rPr>
              <a:t>)</a:t>
            </a:r>
          </a:p>
        </p:txBody>
      </p:sp>
      <p:sp>
        <p:nvSpPr>
          <p:cNvPr id="28" name="Rectangle 24"/>
          <p:cNvSpPr>
            <a:spLocks noChangeArrowheads="1"/>
          </p:cNvSpPr>
          <p:nvPr/>
        </p:nvSpPr>
        <p:spPr bwMode="auto">
          <a:xfrm>
            <a:off x="1116013" y="2420938"/>
            <a:ext cx="4105275" cy="33972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just"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kumimoji="1" lang="zh-CN" altLang="en-US" sz="1600">
                <a:solidFill>
                  <a:srgbClr val="FF0000"/>
                </a:solidFill>
                <a:latin typeface="楷体_GB2312" pitchFamily="49" charset="-122"/>
              </a:rPr>
              <a:t>正</a:t>
            </a:r>
            <a:r>
              <a:rPr kumimoji="1" lang="zh-CN" altLang="en-US" sz="1600">
                <a:latin typeface="楷体_GB2312" pitchFamily="49" charset="-122"/>
              </a:rPr>
              <a:t>反馈</a:t>
            </a:r>
            <a:r>
              <a:rPr lang="zh-CN" altLang="en-US" sz="1600">
                <a:solidFill>
                  <a:srgbClr val="000000"/>
                </a:solidFill>
              </a:rPr>
              <a:t>闭环</a:t>
            </a:r>
            <a:r>
              <a:rPr lang="en-US" altLang="zh-CN" sz="1600">
                <a:solidFill>
                  <a:srgbClr val="000000"/>
                </a:solidFill>
              </a:rPr>
              <a:t>: </a:t>
            </a:r>
            <a:r>
              <a:rPr lang="zh-CN" altLang="en-US" sz="1600">
                <a:solidFill>
                  <a:srgbClr val="000000"/>
                </a:solidFill>
              </a:rPr>
              <a:t>同相放大 </a:t>
            </a:r>
            <a:r>
              <a:rPr lang="en-US" altLang="zh-CN" sz="1600">
                <a:solidFill>
                  <a:srgbClr val="000000"/>
                </a:solidFill>
              </a:rPr>
              <a:t>+</a:t>
            </a:r>
            <a:r>
              <a:rPr kumimoji="1" lang="en-US" altLang="zh-CN" sz="1600" i="1">
                <a:latin typeface="楷体_GB2312" pitchFamily="49" charset="-122"/>
              </a:rPr>
              <a:t> RC</a:t>
            </a:r>
            <a:r>
              <a:rPr kumimoji="1" lang="zh-CN" altLang="en-US" sz="1600">
                <a:latin typeface="楷体_GB2312" pitchFamily="49" charset="-122"/>
              </a:rPr>
              <a:t>串并联网络</a:t>
            </a:r>
            <a:endParaRPr lang="en-US" altLang="zh-CN" sz="1600">
              <a:solidFill>
                <a:srgbClr val="000000"/>
              </a:solidFill>
              <a:ea typeface="华文楷体" pitchFamily="2" charset="-122"/>
            </a:endParaRPr>
          </a:p>
        </p:txBody>
      </p:sp>
      <p:pic>
        <p:nvPicPr>
          <p:cNvPr id="30" name="Picture 28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735263" y="2708275"/>
            <a:ext cx="2133600" cy="1468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" name="Picture 27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919413" y="4113213"/>
            <a:ext cx="1765300" cy="1395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" name="Rectangle 30"/>
          <p:cNvSpPr>
            <a:spLocks noChangeArrowheads="1"/>
          </p:cNvSpPr>
          <p:nvPr/>
        </p:nvSpPr>
        <p:spPr bwMode="auto">
          <a:xfrm>
            <a:off x="3706813" y="2708275"/>
            <a:ext cx="2125662" cy="363538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lnSpc>
                <a:spcPct val="11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lang="zh-CN" altLang="en-US" sz="1600">
                <a:solidFill>
                  <a:srgbClr val="CC0000"/>
                </a:solidFill>
              </a:rPr>
              <a:t>结论</a:t>
            </a:r>
            <a:r>
              <a:rPr lang="en-US" altLang="zh-CN" sz="1600">
                <a:solidFill>
                  <a:srgbClr val="CC0000"/>
                </a:solidFill>
              </a:rPr>
              <a:t>: </a:t>
            </a:r>
            <a:r>
              <a:rPr lang="zh-CN" altLang="en-US" sz="1600">
                <a:solidFill>
                  <a:srgbClr val="CC0000"/>
                </a:solidFill>
              </a:rPr>
              <a:t>具有选频特性</a:t>
            </a:r>
          </a:p>
        </p:txBody>
      </p:sp>
      <p:sp>
        <p:nvSpPr>
          <p:cNvPr id="32" name="Text Box 31"/>
          <p:cNvSpPr txBox="1">
            <a:spLocks noChangeArrowheads="1"/>
          </p:cNvSpPr>
          <p:nvPr/>
        </p:nvSpPr>
        <p:spPr bwMode="auto">
          <a:xfrm>
            <a:off x="4103688" y="4278313"/>
            <a:ext cx="1368425" cy="338137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1600"/>
              <a:t>相移</a:t>
            </a:r>
            <a:r>
              <a:rPr lang="zh-CN" altLang="en-US" sz="1600" i="1">
                <a:sym typeface="Symbol" pitchFamily="18" charset="2"/>
              </a:rPr>
              <a:t></a:t>
            </a:r>
            <a:r>
              <a:rPr lang="en-US" altLang="zh-CN" sz="1600" baseline="-25000">
                <a:sym typeface="Symbol" pitchFamily="18" charset="2"/>
              </a:rPr>
              <a:t>F</a:t>
            </a:r>
            <a:r>
              <a:rPr lang="en-US" altLang="zh-CN" sz="1600" baseline="-25000"/>
              <a:t> </a:t>
            </a:r>
            <a:r>
              <a:rPr lang="en-US" altLang="zh-CN" sz="1600"/>
              <a:t>= 0° </a:t>
            </a:r>
          </a:p>
        </p:txBody>
      </p:sp>
      <p:graphicFrame>
        <p:nvGraphicFramePr>
          <p:cNvPr id="33" name="Object 32"/>
          <p:cNvGraphicFramePr>
            <a:graphicFrameLocks noChangeAspect="1"/>
          </p:cNvGraphicFramePr>
          <p:nvPr/>
        </p:nvGraphicFramePr>
        <p:xfrm>
          <a:off x="4356100" y="3500438"/>
          <a:ext cx="1116013" cy="454025"/>
        </p:xfrm>
        <a:graphic>
          <a:graphicData uri="http://schemas.openxmlformats.org/presentationml/2006/ole">
            <p:oleObj spid="_x0000_s19460" name="公式" r:id="rId8" imgW="990360" imgH="406080" progId="Equation.3">
              <p:embed/>
            </p:oleObj>
          </a:graphicData>
        </a:graphic>
      </p:graphicFrame>
      <p:graphicFrame>
        <p:nvGraphicFramePr>
          <p:cNvPr id="34" name="Object 34"/>
          <p:cNvGraphicFramePr>
            <a:graphicFrameLocks noChangeAspect="1"/>
          </p:cNvGraphicFramePr>
          <p:nvPr/>
        </p:nvGraphicFramePr>
        <p:xfrm>
          <a:off x="4198938" y="3059113"/>
          <a:ext cx="1273175" cy="441325"/>
        </p:xfrm>
        <a:graphic>
          <a:graphicData uri="http://schemas.openxmlformats.org/presentationml/2006/ole">
            <p:oleObj spid="_x0000_s19461" name="Equation" r:id="rId9" imgW="1168200" imgH="406080" progId="Equation.DSMT4">
              <p:embed/>
            </p:oleObj>
          </a:graphicData>
        </a:graphic>
      </p:graphicFrame>
      <p:sp>
        <p:nvSpPr>
          <p:cNvPr id="35" name="Line 27"/>
          <p:cNvSpPr>
            <a:spLocks noChangeShapeType="1"/>
          </p:cNvSpPr>
          <p:nvPr/>
        </p:nvSpPr>
        <p:spPr bwMode="auto">
          <a:xfrm flipH="1" flipV="1">
            <a:off x="5472113" y="3357563"/>
            <a:ext cx="576262" cy="358775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lg"/>
          </a:ln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643085" name="Object 13"/>
          <p:cNvGraphicFramePr>
            <a:graphicFrameLocks noChangeAspect="1"/>
          </p:cNvGraphicFramePr>
          <p:nvPr/>
        </p:nvGraphicFramePr>
        <p:xfrm>
          <a:off x="1619250" y="3284538"/>
          <a:ext cx="627063" cy="285750"/>
        </p:xfrm>
        <a:graphic>
          <a:graphicData uri="http://schemas.openxmlformats.org/presentationml/2006/ole">
            <p:oleObj spid="_x0000_s19462" name="Equation" r:id="rId10" imgW="495000" imgH="228600" progId="Equation.3">
              <p:embed/>
            </p:oleObj>
          </a:graphicData>
        </a:graphic>
      </p:graphicFrame>
      <p:graphicFrame>
        <p:nvGraphicFramePr>
          <p:cNvPr id="643088" name="Object 16"/>
          <p:cNvGraphicFramePr>
            <a:graphicFrameLocks noChangeAspect="1"/>
          </p:cNvGraphicFramePr>
          <p:nvPr/>
        </p:nvGraphicFramePr>
        <p:xfrm>
          <a:off x="47625" y="4652963"/>
          <a:ext cx="1397000" cy="433387"/>
        </p:xfrm>
        <a:graphic>
          <a:graphicData uri="http://schemas.openxmlformats.org/presentationml/2006/ole">
            <p:oleObj spid="_x0000_s19463" name="Equation" r:id="rId11" imgW="1180800" imgH="406080" progId="Equation.DSMT4">
              <p:embed/>
            </p:oleObj>
          </a:graphicData>
        </a:graphic>
      </p:graphicFrame>
      <p:graphicFrame>
        <p:nvGraphicFramePr>
          <p:cNvPr id="643089" name="Object 17"/>
          <p:cNvGraphicFramePr>
            <a:graphicFrameLocks noChangeAspect="1"/>
          </p:cNvGraphicFramePr>
          <p:nvPr/>
        </p:nvGraphicFramePr>
        <p:xfrm>
          <a:off x="1443038" y="4764088"/>
          <a:ext cx="933450" cy="285750"/>
        </p:xfrm>
        <a:graphic>
          <a:graphicData uri="http://schemas.openxmlformats.org/presentationml/2006/ole">
            <p:oleObj spid="_x0000_s19464" name="Equation" r:id="rId12" imgW="736560" imgH="228600" progId="Equation.DSMT4">
              <p:embed/>
            </p:oleObj>
          </a:graphicData>
        </a:graphic>
      </p:graphicFrame>
      <p:sp>
        <p:nvSpPr>
          <p:cNvPr id="39" name="Rectangle 15"/>
          <p:cNvSpPr>
            <a:spLocks noChangeArrowheads="1"/>
          </p:cNvSpPr>
          <p:nvPr/>
        </p:nvSpPr>
        <p:spPr bwMode="auto">
          <a:xfrm>
            <a:off x="719138" y="3344863"/>
            <a:ext cx="622300" cy="407987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ctr">
              <a:lnSpc>
                <a:spcPct val="11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lang="en-US" altLang="zh-CN">
                <a:solidFill>
                  <a:srgbClr val="FF3300"/>
                </a:solidFill>
                <a:sym typeface="Webdings" pitchFamily="18" charset="2"/>
              </a:rPr>
              <a:t></a:t>
            </a:r>
            <a:endParaRPr lang="en-US" altLang="zh-CN">
              <a:solidFill>
                <a:srgbClr val="FF3300"/>
              </a:solidFill>
            </a:endParaRPr>
          </a:p>
        </p:txBody>
      </p:sp>
      <p:sp>
        <p:nvSpPr>
          <p:cNvPr id="40" name="Line 16"/>
          <p:cNvSpPr>
            <a:spLocks noChangeShapeType="1"/>
          </p:cNvSpPr>
          <p:nvPr/>
        </p:nvSpPr>
        <p:spPr bwMode="auto">
          <a:xfrm>
            <a:off x="1187450" y="3321050"/>
            <a:ext cx="0" cy="250825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41" name="Rectangle 24"/>
          <p:cNvSpPr>
            <a:spLocks noChangeArrowheads="1"/>
          </p:cNvSpPr>
          <p:nvPr/>
        </p:nvSpPr>
        <p:spPr bwMode="auto">
          <a:xfrm>
            <a:off x="863600" y="2981325"/>
            <a:ext cx="622300" cy="376238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ctr">
              <a:lnSpc>
                <a:spcPct val="11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lang="en-US" altLang="zh-CN" sz="1800" i="1">
                <a:solidFill>
                  <a:srgbClr val="FF3300"/>
                </a:solidFill>
              </a:rPr>
              <a:t>v</a:t>
            </a:r>
            <a:r>
              <a:rPr lang="en-US" altLang="zh-CN" sz="1800" baseline="-25000">
                <a:solidFill>
                  <a:srgbClr val="FF3300"/>
                </a:solidFill>
              </a:rPr>
              <a:t>t</a:t>
            </a:r>
          </a:p>
        </p:txBody>
      </p:sp>
      <p:sp>
        <p:nvSpPr>
          <p:cNvPr id="42" name="Rectangle 17"/>
          <p:cNvSpPr>
            <a:spLocks noChangeArrowheads="1"/>
          </p:cNvSpPr>
          <p:nvPr/>
        </p:nvSpPr>
        <p:spPr bwMode="auto">
          <a:xfrm>
            <a:off x="1042988" y="3249613"/>
            <a:ext cx="622300" cy="37465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ctr">
              <a:lnSpc>
                <a:spcPct val="11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lang="en-US" altLang="zh-CN" sz="1800">
                <a:solidFill>
                  <a:srgbClr val="FF3300"/>
                </a:solidFill>
              </a:rPr>
              <a:t>(+)</a:t>
            </a:r>
          </a:p>
        </p:txBody>
      </p:sp>
      <p:sp>
        <p:nvSpPr>
          <p:cNvPr id="43" name="Rectangle 18"/>
          <p:cNvSpPr>
            <a:spLocks noChangeArrowheads="1"/>
          </p:cNvSpPr>
          <p:nvPr/>
        </p:nvSpPr>
        <p:spPr bwMode="auto">
          <a:xfrm>
            <a:off x="1979613" y="3414713"/>
            <a:ext cx="622300" cy="37465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ctr">
              <a:lnSpc>
                <a:spcPct val="11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lang="en-US" altLang="zh-CN" sz="1800">
                <a:solidFill>
                  <a:srgbClr val="FF3300"/>
                </a:solidFill>
              </a:rPr>
              <a:t>(+)</a:t>
            </a:r>
          </a:p>
        </p:txBody>
      </p:sp>
      <p:sp>
        <p:nvSpPr>
          <p:cNvPr id="44" name="Rectangle 23"/>
          <p:cNvSpPr>
            <a:spLocks noChangeArrowheads="1"/>
          </p:cNvSpPr>
          <p:nvPr/>
        </p:nvSpPr>
        <p:spPr bwMode="auto">
          <a:xfrm>
            <a:off x="250825" y="2528888"/>
            <a:ext cx="622300" cy="37465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ctr">
              <a:lnSpc>
                <a:spcPct val="11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lang="en-US" altLang="zh-CN" sz="1800">
                <a:solidFill>
                  <a:srgbClr val="FF3300"/>
                </a:solidFill>
              </a:rPr>
              <a:t>(+)</a:t>
            </a:r>
          </a:p>
        </p:txBody>
      </p:sp>
      <p:sp>
        <p:nvSpPr>
          <p:cNvPr id="45" name="Rectangle 22"/>
          <p:cNvSpPr>
            <a:spLocks noChangeArrowheads="1"/>
          </p:cNvSpPr>
          <p:nvPr/>
        </p:nvSpPr>
        <p:spPr bwMode="auto">
          <a:xfrm>
            <a:off x="0" y="3357563"/>
            <a:ext cx="647700" cy="39687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ctr">
              <a:lnSpc>
                <a:spcPct val="11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lang="en-US" altLang="zh-CN" sz="1800">
                <a:solidFill>
                  <a:srgbClr val="FF0000"/>
                </a:solidFill>
              </a:rPr>
              <a:t>(+)?</a:t>
            </a:r>
            <a:endParaRPr lang="zh-CN" altLang="en-US" sz="1800">
              <a:solidFill>
                <a:srgbClr val="FF0000"/>
              </a:solidFill>
            </a:endParaRPr>
          </a:p>
        </p:txBody>
      </p:sp>
      <p:graphicFrame>
        <p:nvGraphicFramePr>
          <p:cNvPr id="643090" name="Object 18"/>
          <p:cNvGraphicFramePr>
            <a:graphicFrameLocks noChangeAspect="1"/>
          </p:cNvGraphicFramePr>
          <p:nvPr/>
        </p:nvGraphicFramePr>
        <p:xfrm>
          <a:off x="34925" y="5121275"/>
          <a:ext cx="2970213" cy="320675"/>
        </p:xfrm>
        <a:graphic>
          <a:graphicData uri="http://schemas.openxmlformats.org/presentationml/2006/ole">
            <p:oleObj spid="_x0000_s19465" name="Equation" r:id="rId13" imgW="2095200" imgH="228600" progId="Equation.DSMT4">
              <p:embed/>
            </p:oleObj>
          </a:graphicData>
        </a:graphic>
      </p:graphicFrame>
      <p:graphicFrame>
        <p:nvGraphicFramePr>
          <p:cNvPr id="643111" name="Object 39"/>
          <p:cNvGraphicFramePr>
            <a:graphicFrameLocks noChangeAspect="1"/>
          </p:cNvGraphicFramePr>
          <p:nvPr/>
        </p:nvGraphicFramePr>
        <p:xfrm>
          <a:off x="34925" y="5481638"/>
          <a:ext cx="3008313" cy="314325"/>
        </p:xfrm>
        <a:graphic>
          <a:graphicData uri="http://schemas.openxmlformats.org/presentationml/2006/ole">
            <p:oleObj spid="_x0000_s19466" name="Equation" r:id="rId14" imgW="1904760" imgH="228600" progId="Equation.DSMT4">
              <p:embed/>
            </p:oleObj>
          </a:graphicData>
        </a:graphic>
      </p:graphicFrame>
      <p:sp>
        <p:nvSpPr>
          <p:cNvPr id="48" name="Rectangle 24"/>
          <p:cNvSpPr>
            <a:spLocks noChangeArrowheads="1"/>
          </p:cNvSpPr>
          <p:nvPr/>
        </p:nvSpPr>
        <p:spPr bwMode="auto">
          <a:xfrm>
            <a:off x="0" y="5791200"/>
            <a:ext cx="3167063" cy="338138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just"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kumimoji="1" lang="zh-CN" altLang="en-US" sz="1600"/>
              <a:t>所以</a:t>
            </a:r>
            <a:r>
              <a:rPr kumimoji="1" lang="en-US" altLang="zh-CN" sz="1600"/>
              <a:t>, </a:t>
            </a:r>
            <a:r>
              <a:rPr kumimoji="1" lang="zh-CN" altLang="en-US" sz="1600"/>
              <a:t>需要</a:t>
            </a:r>
            <a:r>
              <a:rPr kumimoji="1" lang="en-US" altLang="zh-CN" sz="1600"/>
              <a:t>1</a:t>
            </a:r>
            <a:r>
              <a:rPr kumimoji="1" lang="zh-CN" altLang="en-US" sz="1600"/>
              <a:t>个 </a:t>
            </a:r>
            <a:r>
              <a:rPr kumimoji="1" lang="en-US" altLang="zh-CN" sz="1600" i="1">
                <a:solidFill>
                  <a:srgbClr val="FF0000"/>
                </a:solidFill>
              </a:rPr>
              <a:t>A</a:t>
            </a:r>
            <a:r>
              <a:rPr kumimoji="1" lang="en-US" altLang="zh-CN" sz="1600" i="1" baseline="-25000">
                <a:solidFill>
                  <a:srgbClr val="FF0000"/>
                </a:solidFill>
              </a:rPr>
              <a:t>v</a:t>
            </a:r>
            <a:r>
              <a:rPr kumimoji="1" lang="en-US" altLang="zh-CN" sz="1600">
                <a:solidFill>
                  <a:srgbClr val="FF0000"/>
                </a:solidFill>
              </a:rPr>
              <a:t>=+3</a:t>
            </a:r>
            <a:r>
              <a:rPr kumimoji="1" lang="en-US" altLang="zh-CN" sz="1600"/>
              <a:t> </a:t>
            </a:r>
            <a:r>
              <a:rPr kumimoji="1" lang="zh-CN" altLang="en-US" sz="1600"/>
              <a:t>的</a:t>
            </a:r>
            <a:r>
              <a:rPr lang="zh-CN" altLang="en-US" sz="1600">
                <a:solidFill>
                  <a:srgbClr val="000000"/>
                </a:solidFill>
              </a:rPr>
              <a:t>同相放大</a:t>
            </a:r>
            <a:endParaRPr lang="en-US" altLang="zh-CN" sz="1600">
              <a:solidFill>
                <a:srgbClr val="000000"/>
              </a:solidFill>
              <a:ea typeface="华文楷体" pitchFamily="2" charset="-122"/>
            </a:endParaRPr>
          </a:p>
        </p:txBody>
      </p:sp>
      <p:sp>
        <p:nvSpPr>
          <p:cNvPr id="49" name="Oval 30"/>
          <p:cNvSpPr>
            <a:spLocks noChangeArrowheads="1"/>
          </p:cNvSpPr>
          <p:nvPr/>
        </p:nvSpPr>
        <p:spPr bwMode="auto">
          <a:xfrm rot="5400000">
            <a:off x="5004594" y="1953419"/>
            <a:ext cx="2376487" cy="936625"/>
          </a:xfrm>
          <a:prstGeom prst="ellipse">
            <a:avLst/>
          </a:prstGeom>
          <a:noFill/>
          <a:ln w="38100">
            <a:solidFill>
              <a:srgbClr val="0066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0" name="Line 35"/>
          <p:cNvSpPr>
            <a:spLocks noChangeShapeType="1"/>
          </p:cNvSpPr>
          <p:nvPr/>
        </p:nvSpPr>
        <p:spPr bwMode="auto">
          <a:xfrm flipH="1" flipV="1">
            <a:off x="755650" y="2960688"/>
            <a:ext cx="1547813" cy="0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headEnd/>
            <a:tailEnd type="triangle" w="med" len="lg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1" name="Rectangle 24"/>
          <p:cNvSpPr>
            <a:spLocks noChangeArrowheads="1"/>
          </p:cNvSpPr>
          <p:nvPr/>
        </p:nvSpPr>
        <p:spPr bwMode="auto">
          <a:xfrm>
            <a:off x="5543550" y="4284663"/>
            <a:ext cx="3600450" cy="584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just"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kumimoji="1" lang="zh-CN" altLang="en-US" sz="1600"/>
              <a:t>当输出电压幅值</a:t>
            </a:r>
            <a:r>
              <a:rPr kumimoji="1" lang="en-US" altLang="zh-CN" sz="1600"/>
              <a:t>=0</a:t>
            </a:r>
            <a:r>
              <a:rPr kumimoji="1" lang="zh-CN" altLang="en-US" sz="1600"/>
              <a:t>或较小时</a:t>
            </a:r>
            <a:r>
              <a:rPr kumimoji="1" lang="en-US" altLang="zh-CN" sz="1600"/>
              <a:t>, </a:t>
            </a:r>
            <a:r>
              <a:rPr kumimoji="1" lang="zh-CN" altLang="en-US" sz="1600"/>
              <a:t>需要</a:t>
            </a:r>
            <a:r>
              <a:rPr lang="zh-CN" altLang="en-US" sz="1600">
                <a:solidFill>
                  <a:srgbClr val="000000"/>
                </a:solidFill>
              </a:rPr>
              <a:t>同相放大的</a:t>
            </a:r>
            <a:r>
              <a:rPr kumimoji="1" lang="zh-CN" altLang="en-US" sz="1600"/>
              <a:t> </a:t>
            </a:r>
            <a:r>
              <a:rPr kumimoji="1" lang="en-US" altLang="zh-CN" sz="1600" i="1">
                <a:solidFill>
                  <a:srgbClr val="FF0000"/>
                </a:solidFill>
              </a:rPr>
              <a:t>A</a:t>
            </a:r>
            <a:r>
              <a:rPr kumimoji="1" lang="en-US" altLang="zh-CN" sz="1600" i="1" baseline="-25000">
                <a:solidFill>
                  <a:srgbClr val="FF0000"/>
                </a:solidFill>
              </a:rPr>
              <a:t>v </a:t>
            </a:r>
            <a:r>
              <a:rPr kumimoji="1" lang="en-US" altLang="zh-CN" sz="1600">
                <a:solidFill>
                  <a:srgbClr val="FF0000"/>
                </a:solidFill>
              </a:rPr>
              <a:t>&gt;+3</a:t>
            </a:r>
            <a:r>
              <a:rPr kumimoji="1" lang="en-US" altLang="zh-CN" sz="1600"/>
              <a:t>, </a:t>
            </a:r>
            <a:r>
              <a:rPr kumimoji="1" lang="zh-CN" altLang="en-US" sz="1600"/>
              <a:t>使</a:t>
            </a:r>
            <a:r>
              <a:rPr kumimoji="1" lang="en-US" altLang="zh-CN" sz="1600" i="1">
                <a:solidFill>
                  <a:srgbClr val="FF0000"/>
                </a:solidFill>
              </a:rPr>
              <a:t>A</a:t>
            </a:r>
            <a:r>
              <a:rPr kumimoji="1" lang="en-US" altLang="zh-CN" sz="1600" i="1" baseline="-25000">
                <a:solidFill>
                  <a:srgbClr val="FF0000"/>
                </a:solidFill>
              </a:rPr>
              <a:t>v</a:t>
            </a:r>
            <a:r>
              <a:rPr kumimoji="1" lang="en-US" altLang="zh-CN" sz="1600" i="1">
                <a:solidFill>
                  <a:srgbClr val="FF0000"/>
                </a:solidFill>
              </a:rPr>
              <a:t>F</a:t>
            </a:r>
            <a:r>
              <a:rPr kumimoji="1" lang="en-US" altLang="zh-CN" sz="1600" i="1" baseline="-25000">
                <a:solidFill>
                  <a:srgbClr val="FF0000"/>
                </a:solidFill>
              </a:rPr>
              <a:t>v </a:t>
            </a:r>
            <a:r>
              <a:rPr kumimoji="1" lang="en-US" altLang="zh-CN" sz="1600"/>
              <a:t>&gt;1</a:t>
            </a:r>
            <a:r>
              <a:rPr kumimoji="1" lang="zh-CN" altLang="en-US" sz="1600"/>
              <a:t>有利</a:t>
            </a:r>
            <a:r>
              <a:rPr kumimoji="1" lang="zh-CN" altLang="en-US" sz="1600">
                <a:solidFill>
                  <a:srgbClr val="FF0000"/>
                </a:solidFill>
              </a:rPr>
              <a:t>起振</a:t>
            </a:r>
            <a:endParaRPr lang="en-US" altLang="zh-CN" sz="1600">
              <a:solidFill>
                <a:srgbClr val="FF0000"/>
              </a:solidFill>
              <a:ea typeface="华文楷体" pitchFamily="2" charset="-122"/>
            </a:endParaRPr>
          </a:p>
        </p:txBody>
      </p:sp>
      <p:sp>
        <p:nvSpPr>
          <p:cNvPr id="52" name="Rectangle 24"/>
          <p:cNvSpPr>
            <a:spLocks noChangeArrowheads="1"/>
          </p:cNvSpPr>
          <p:nvPr/>
        </p:nvSpPr>
        <p:spPr bwMode="auto">
          <a:xfrm>
            <a:off x="5543550" y="4860925"/>
            <a:ext cx="3600450" cy="584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just"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kumimoji="1" lang="zh-CN" altLang="en-US" sz="1600"/>
              <a:t>当输出电压幅值满足要求时</a:t>
            </a:r>
            <a:r>
              <a:rPr kumimoji="1" lang="en-US" altLang="zh-CN" sz="1600"/>
              <a:t>, </a:t>
            </a:r>
            <a:r>
              <a:rPr kumimoji="1" lang="zh-CN" altLang="en-US" sz="1600"/>
              <a:t>需要</a:t>
            </a:r>
            <a:r>
              <a:rPr lang="zh-CN" altLang="en-US" sz="1600">
                <a:solidFill>
                  <a:srgbClr val="000000"/>
                </a:solidFill>
              </a:rPr>
              <a:t>同相放大的</a:t>
            </a:r>
            <a:r>
              <a:rPr kumimoji="1" lang="zh-CN" altLang="en-US" sz="1600"/>
              <a:t> </a:t>
            </a:r>
            <a:r>
              <a:rPr kumimoji="1" lang="en-US" altLang="zh-CN" sz="1600" i="1">
                <a:solidFill>
                  <a:srgbClr val="FF0000"/>
                </a:solidFill>
              </a:rPr>
              <a:t>A</a:t>
            </a:r>
            <a:r>
              <a:rPr kumimoji="1" lang="en-US" altLang="zh-CN" sz="1600" i="1" baseline="-25000">
                <a:solidFill>
                  <a:srgbClr val="FF0000"/>
                </a:solidFill>
              </a:rPr>
              <a:t>v</a:t>
            </a:r>
            <a:r>
              <a:rPr kumimoji="1" lang="en-US" altLang="zh-CN" sz="1600">
                <a:solidFill>
                  <a:srgbClr val="FF0000"/>
                </a:solidFill>
                <a:sym typeface="Symbol" pitchFamily="18" charset="2"/>
              </a:rPr>
              <a:t></a:t>
            </a:r>
            <a:r>
              <a:rPr kumimoji="1" lang="en-US" altLang="zh-CN" sz="1600">
                <a:solidFill>
                  <a:srgbClr val="FF0000"/>
                </a:solidFill>
              </a:rPr>
              <a:t>=+3</a:t>
            </a:r>
            <a:r>
              <a:rPr kumimoji="1" lang="en-US" altLang="zh-CN" sz="1600"/>
              <a:t>, </a:t>
            </a:r>
            <a:r>
              <a:rPr kumimoji="1" lang="zh-CN" altLang="en-US" sz="1600"/>
              <a:t>使</a:t>
            </a:r>
            <a:r>
              <a:rPr kumimoji="1" lang="en-US" altLang="zh-CN" sz="1600" i="1">
                <a:solidFill>
                  <a:srgbClr val="FF0000"/>
                </a:solidFill>
              </a:rPr>
              <a:t>A</a:t>
            </a:r>
            <a:r>
              <a:rPr kumimoji="1" lang="en-US" altLang="zh-CN" sz="1600" i="1" baseline="-25000">
                <a:solidFill>
                  <a:srgbClr val="FF0000"/>
                </a:solidFill>
              </a:rPr>
              <a:t>v</a:t>
            </a:r>
            <a:r>
              <a:rPr kumimoji="1" lang="en-US" altLang="zh-CN" sz="1600" i="1">
                <a:solidFill>
                  <a:srgbClr val="FF0000"/>
                </a:solidFill>
              </a:rPr>
              <a:t>F</a:t>
            </a:r>
            <a:r>
              <a:rPr kumimoji="1" lang="en-US" altLang="zh-CN" sz="1600" i="1" baseline="-25000">
                <a:solidFill>
                  <a:srgbClr val="FF0000"/>
                </a:solidFill>
              </a:rPr>
              <a:t>v </a:t>
            </a:r>
            <a:r>
              <a:rPr kumimoji="1" lang="en-US" altLang="zh-CN" sz="1600"/>
              <a:t>=1</a:t>
            </a:r>
            <a:r>
              <a:rPr kumimoji="1" lang="zh-CN" altLang="en-US" sz="1600"/>
              <a:t>建立</a:t>
            </a:r>
            <a:r>
              <a:rPr kumimoji="1" lang="zh-CN" altLang="en-US" sz="1600">
                <a:solidFill>
                  <a:srgbClr val="FF0000"/>
                </a:solidFill>
              </a:rPr>
              <a:t>平衡</a:t>
            </a:r>
            <a:endParaRPr lang="en-US" altLang="zh-CN" sz="1600">
              <a:solidFill>
                <a:srgbClr val="FF0000"/>
              </a:solidFill>
              <a:ea typeface="华文楷体" pitchFamily="2" charset="-122"/>
            </a:endParaRPr>
          </a:p>
        </p:txBody>
      </p:sp>
      <p:sp>
        <p:nvSpPr>
          <p:cNvPr id="53" name="Rectangle 20"/>
          <p:cNvSpPr>
            <a:spLocks noChangeArrowheads="1"/>
          </p:cNvSpPr>
          <p:nvPr/>
        </p:nvSpPr>
        <p:spPr bwMode="auto">
          <a:xfrm>
            <a:off x="3167063" y="5408613"/>
            <a:ext cx="3241675" cy="363537"/>
          </a:xfrm>
          <a:prstGeom prst="rect">
            <a:avLst/>
          </a:prstGeom>
          <a:solidFill>
            <a:schemeClr val="accent1"/>
          </a:solidFill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just" fontAlgn="t">
              <a:lnSpc>
                <a:spcPct val="110000"/>
              </a:lnSpc>
              <a:spcBef>
                <a:spcPct val="20000"/>
              </a:spcBef>
              <a:buClr>
                <a:srgbClr val="FF3300"/>
              </a:buClr>
              <a:buSzPct val="60000"/>
              <a:buFont typeface="Marlett" pitchFamily="2" charset="2"/>
              <a:buNone/>
            </a:pPr>
            <a:r>
              <a:rPr lang="zh-CN" altLang="en-US" sz="1600">
                <a:ea typeface="华文楷体" pitchFamily="2" charset="-122"/>
              </a:rPr>
              <a:t>常用稳幅</a:t>
            </a:r>
            <a:r>
              <a:rPr lang="zh-CN" altLang="en-US" sz="1600">
                <a:solidFill>
                  <a:srgbClr val="CC0000"/>
                </a:solidFill>
                <a:ea typeface="华文楷体" pitchFamily="2" charset="-122"/>
              </a:rPr>
              <a:t>非线性</a:t>
            </a:r>
            <a:r>
              <a:rPr lang="zh-CN" altLang="en-US" sz="1600">
                <a:ea typeface="华文楷体" pitchFamily="2" charset="-122"/>
              </a:rPr>
              <a:t>元件</a:t>
            </a:r>
            <a:r>
              <a:rPr lang="en-US" altLang="zh-CN" sz="1600">
                <a:ea typeface="华文楷体" pitchFamily="2" charset="-122"/>
              </a:rPr>
              <a:t>1—</a:t>
            </a:r>
            <a:r>
              <a:rPr lang="zh-CN" altLang="en-US" sz="1600">
                <a:solidFill>
                  <a:srgbClr val="CC0000"/>
                </a:solidFill>
                <a:ea typeface="华文楷体" pitchFamily="2" charset="-122"/>
              </a:rPr>
              <a:t>热敏电阻</a:t>
            </a:r>
          </a:p>
        </p:txBody>
      </p:sp>
      <p:graphicFrame>
        <p:nvGraphicFramePr>
          <p:cNvPr id="8248" name="Object 56"/>
          <p:cNvGraphicFramePr>
            <a:graphicFrameLocks noChangeAspect="1"/>
          </p:cNvGraphicFramePr>
          <p:nvPr/>
        </p:nvGraphicFramePr>
        <p:xfrm>
          <a:off x="6516688" y="5408613"/>
          <a:ext cx="2238375" cy="269875"/>
        </p:xfrm>
        <a:graphic>
          <a:graphicData uri="http://schemas.openxmlformats.org/presentationml/2006/ole">
            <p:oleObj spid="_x0000_s19467" name="Equation" r:id="rId15" imgW="1879560" imgH="228600" progId="Equation.DSMT4">
              <p:embed/>
            </p:oleObj>
          </a:graphicData>
        </a:graphic>
      </p:graphicFrame>
      <p:graphicFrame>
        <p:nvGraphicFramePr>
          <p:cNvPr id="55" name="Object 33"/>
          <p:cNvGraphicFramePr>
            <a:graphicFrameLocks noChangeAspect="1"/>
          </p:cNvGraphicFramePr>
          <p:nvPr/>
        </p:nvGraphicFramePr>
        <p:xfrm>
          <a:off x="6526213" y="5624513"/>
          <a:ext cx="2222500" cy="269875"/>
        </p:xfrm>
        <a:graphic>
          <a:graphicData uri="http://schemas.openxmlformats.org/presentationml/2006/ole">
            <p:oleObj spid="_x0000_s19468" name="Equation" r:id="rId16" imgW="1866600" imgH="228600" progId="Equation.DSMT4">
              <p:embed/>
            </p:oleObj>
          </a:graphicData>
        </a:graphic>
      </p:graphicFrame>
      <p:graphicFrame>
        <p:nvGraphicFramePr>
          <p:cNvPr id="57" name="Object 51"/>
          <p:cNvGraphicFramePr>
            <a:graphicFrameLocks noChangeAspect="1"/>
          </p:cNvGraphicFramePr>
          <p:nvPr/>
        </p:nvGraphicFramePr>
        <p:xfrm>
          <a:off x="1079500" y="6067425"/>
          <a:ext cx="900113" cy="530225"/>
        </p:xfrm>
        <a:graphic>
          <a:graphicData uri="http://schemas.openxmlformats.org/presentationml/2006/ole">
            <p:oleObj spid="_x0000_s19469" name="Equation" r:id="rId17" imgW="749160" imgH="444240" progId="Equation.DSMT4">
              <p:embed/>
            </p:oleObj>
          </a:graphicData>
        </a:graphic>
      </p:graphicFrame>
      <p:graphicFrame>
        <p:nvGraphicFramePr>
          <p:cNvPr id="59" name="Object 27"/>
          <p:cNvGraphicFramePr>
            <a:graphicFrameLocks noChangeAspect="1"/>
          </p:cNvGraphicFramePr>
          <p:nvPr/>
        </p:nvGraphicFramePr>
        <p:xfrm>
          <a:off x="3348038" y="6062663"/>
          <a:ext cx="503237" cy="390525"/>
        </p:xfrm>
        <a:graphic>
          <a:graphicData uri="http://schemas.openxmlformats.org/presentationml/2006/ole">
            <p:oleObj spid="_x0000_s19470" name="公式" r:id="rId18" imgW="342720" imgH="266400" progId="Equation.3">
              <p:embed/>
            </p:oleObj>
          </a:graphicData>
        </a:graphic>
      </p:graphicFrame>
      <p:sp>
        <p:nvSpPr>
          <p:cNvPr id="61" name="Line 32"/>
          <p:cNvSpPr>
            <a:spLocks noChangeShapeType="1"/>
          </p:cNvSpPr>
          <p:nvPr/>
        </p:nvSpPr>
        <p:spPr bwMode="auto">
          <a:xfrm rot="-5400000">
            <a:off x="3975100" y="6135688"/>
            <a:ext cx="0" cy="24765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</p:spPr>
        <p:txBody>
          <a:bodyPr>
            <a:spAutoFit/>
          </a:bodyPr>
          <a:lstStyle/>
          <a:p>
            <a:endParaRPr lang="zh-CN" altLang="en-US"/>
          </a:p>
        </p:txBody>
      </p:sp>
      <p:graphicFrame>
        <p:nvGraphicFramePr>
          <p:cNvPr id="62" name="Object 15"/>
          <p:cNvGraphicFramePr>
            <a:graphicFrameLocks noChangeAspect="1"/>
          </p:cNvGraphicFramePr>
          <p:nvPr/>
        </p:nvGraphicFramePr>
        <p:xfrm>
          <a:off x="4125913" y="6116638"/>
          <a:ext cx="625475" cy="260350"/>
        </p:xfrm>
        <a:graphic>
          <a:graphicData uri="http://schemas.openxmlformats.org/presentationml/2006/ole">
            <p:oleObj spid="_x0000_s19471" name="Equation" r:id="rId19" imgW="482400" imgH="203040" progId="Equation.DSMT4">
              <p:embed/>
            </p:oleObj>
          </a:graphicData>
        </a:graphic>
      </p:graphicFrame>
      <p:graphicFrame>
        <p:nvGraphicFramePr>
          <p:cNvPr id="64" name="Object 35"/>
          <p:cNvGraphicFramePr>
            <a:graphicFrameLocks noChangeAspect="1"/>
          </p:cNvGraphicFramePr>
          <p:nvPr/>
        </p:nvGraphicFramePr>
        <p:xfrm>
          <a:off x="5040313" y="5972175"/>
          <a:ext cx="933450" cy="625475"/>
        </p:xfrm>
        <a:graphic>
          <a:graphicData uri="http://schemas.openxmlformats.org/presentationml/2006/ole">
            <p:oleObj spid="_x0000_s19472" name="Equation" r:id="rId20" imgW="660240" imgH="444240" progId="Equation.3">
              <p:embed/>
            </p:oleObj>
          </a:graphicData>
        </a:graphic>
      </p:graphicFrame>
      <p:sp>
        <p:nvSpPr>
          <p:cNvPr id="65" name="Line 36"/>
          <p:cNvSpPr>
            <a:spLocks noChangeShapeType="1"/>
          </p:cNvSpPr>
          <p:nvPr/>
        </p:nvSpPr>
        <p:spPr bwMode="auto">
          <a:xfrm rot="-5400000">
            <a:off x="4895851" y="6115050"/>
            <a:ext cx="0" cy="288925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</p:spPr>
        <p:txBody>
          <a:bodyPr>
            <a:spAutoFit/>
          </a:bodyPr>
          <a:lstStyle/>
          <a:p>
            <a:endParaRPr lang="zh-CN" altLang="en-US"/>
          </a:p>
        </p:txBody>
      </p:sp>
      <p:graphicFrame>
        <p:nvGraphicFramePr>
          <p:cNvPr id="66" name="Object 38"/>
          <p:cNvGraphicFramePr>
            <a:graphicFrameLocks noChangeAspect="1"/>
          </p:cNvGraphicFramePr>
          <p:nvPr/>
        </p:nvGraphicFramePr>
        <p:xfrm>
          <a:off x="6249988" y="5938838"/>
          <a:ext cx="1536700" cy="276225"/>
        </p:xfrm>
        <a:graphic>
          <a:graphicData uri="http://schemas.openxmlformats.org/presentationml/2006/ole">
            <p:oleObj spid="_x0000_s19473" name="Equation" r:id="rId21" imgW="1231560" imgH="228600" progId="Equation.3">
              <p:embed/>
            </p:oleObj>
          </a:graphicData>
        </a:graphic>
      </p:graphicFrame>
      <p:sp>
        <p:nvSpPr>
          <p:cNvPr id="67" name="Line 39"/>
          <p:cNvSpPr>
            <a:spLocks noChangeShapeType="1"/>
          </p:cNvSpPr>
          <p:nvPr/>
        </p:nvSpPr>
        <p:spPr bwMode="auto">
          <a:xfrm rot="-5400000">
            <a:off x="6048375" y="6021388"/>
            <a:ext cx="144463" cy="287337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</p:spPr>
        <p:txBody>
          <a:bodyPr>
            <a:spAutoFit/>
          </a:bodyPr>
          <a:lstStyle/>
          <a:p>
            <a:endParaRPr lang="zh-CN" altLang="en-US"/>
          </a:p>
        </p:txBody>
      </p:sp>
      <p:graphicFrame>
        <p:nvGraphicFramePr>
          <p:cNvPr id="68" name="Object 41"/>
          <p:cNvGraphicFramePr>
            <a:graphicFrameLocks noChangeAspect="1"/>
          </p:cNvGraphicFramePr>
          <p:nvPr/>
        </p:nvGraphicFramePr>
        <p:xfrm>
          <a:off x="6238875" y="6273800"/>
          <a:ext cx="1547813" cy="276225"/>
        </p:xfrm>
        <a:graphic>
          <a:graphicData uri="http://schemas.openxmlformats.org/presentationml/2006/ole">
            <p:oleObj spid="_x0000_s19474" name="Equation" r:id="rId22" imgW="1269720" imgH="228600" progId="Equation.3">
              <p:embed/>
            </p:oleObj>
          </a:graphicData>
        </a:graphic>
      </p:graphicFrame>
      <p:sp>
        <p:nvSpPr>
          <p:cNvPr id="69" name="Line 42"/>
          <p:cNvSpPr>
            <a:spLocks noChangeShapeType="1"/>
          </p:cNvSpPr>
          <p:nvPr/>
        </p:nvSpPr>
        <p:spPr bwMode="auto">
          <a:xfrm rot="5400000" flipV="1">
            <a:off x="6090444" y="6206331"/>
            <a:ext cx="82550" cy="338138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70" name="Line 43"/>
          <p:cNvSpPr>
            <a:spLocks noChangeShapeType="1"/>
          </p:cNvSpPr>
          <p:nvPr/>
        </p:nvSpPr>
        <p:spPr bwMode="auto">
          <a:xfrm rot="5400000" flipV="1">
            <a:off x="7847806" y="6020594"/>
            <a:ext cx="180975" cy="325438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71" name="Line 44"/>
          <p:cNvSpPr>
            <a:spLocks noChangeShapeType="1"/>
          </p:cNvSpPr>
          <p:nvPr/>
        </p:nvSpPr>
        <p:spPr bwMode="auto">
          <a:xfrm rot="-5400000">
            <a:off x="7901781" y="6219032"/>
            <a:ext cx="73025" cy="325438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</p:spPr>
        <p:txBody>
          <a:bodyPr>
            <a:spAutoFit/>
          </a:bodyPr>
          <a:lstStyle/>
          <a:p>
            <a:endParaRPr lang="zh-CN" altLang="en-US"/>
          </a:p>
        </p:txBody>
      </p:sp>
      <p:graphicFrame>
        <p:nvGraphicFramePr>
          <p:cNvPr id="72" name="Object 45"/>
          <p:cNvGraphicFramePr>
            <a:graphicFrameLocks noChangeAspect="1"/>
          </p:cNvGraphicFramePr>
          <p:nvPr/>
        </p:nvGraphicFramePr>
        <p:xfrm>
          <a:off x="8101013" y="6129338"/>
          <a:ext cx="471487" cy="304800"/>
        </p:xfrm>
        <a:graphic>
          <a:graphicData uri="http://schemas.openxmlformats.org/presentationml/2006/ole">
            <p:oleObj spid="_x0000_s19475" name="公式" r:id="rId23" imgW="330120" imgH="215640" progId="Equation.3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7" name="TextBox 4"/>
          <p:cNvSpPr txBox="1">
            <a:spLocks noChangeArrowheads="1"/>
          </p:cNvSpPr>
          <p:nvPr/>
        </p:nvSpPr>
        <p:spPr bwMode="auto">
          <a:xfrm>
            <a:off x="4392613" y="584200"/>
            <a:ext cx="827087" cy="400050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20488" name="Line 3"/>
          <p:cNvSpPr>
            <a:spLocks noChangeShapeType="1"/>
          </p:cNvSpPr>
          <p:nvPr/>
        </p:nvSpPr>
        <p:spPr bwMode="auto">
          <a:xfrm>
            <a:off x="395288" y="549275"/>
            <a:ext cx="8029575" cy="0"/>
          </a:xfrm>
          <a:prstGeom prst="line">
            <a:avLst/>
          </a:prstGeom>
          <a:noFill/>
          <a:ln w="76200" cap="sq" cmpd="tri">
            <a:solidFill>
              <a:srgbClr val="006600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0489" name="TextBox 4"/>
          <p:cNvSpPr txBox="1">
            <a:spLocks noChangeArrowheads="1"/>
          </p:cNvSpPr>
          <p:nvPr/>
        </p:nvSpPr>
        <p:spPr bwMode="auto">
          <a:xfrm>
            <a:off x="0" y="0"/>
            <a:ext cx="1044575" cy="400050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/>
              <a:t>直播</a:t>
            </a:r>
            <a:r>
              <a:rPr lang="en-US" altLang="zh-CN"/>
              <a:t>9</a:t>
            </a:r>
            <a:endParaRPr lang="zh-CN" altLang="en-US"/>
          </a:p>
        </p:txBody>
      </p:sp>
      <p:sp>
        <p:nvSpPr>
          <p:cNvPr id="20490" name="TextBox 4"/>
          <p:cNvSpPr txBox="1">
            <a:spLocks noChangeArrowheads="1"/>
          </p:cNvSpPr>
          <p:nvPr/>
        </p:nvSpPr>
        <p:spPr bwMode="auto">
          <a:xfrm>
            <a:off x="250825" y="611188"/>
            <a:ext cx="817403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1800">
                <a:solidFill>
                  <a:srgbClr val="FF0000"/>
                </a:solidFill>
              </a:rPr>
              <a:t>第</a:t>
            </a:r>
            <a:r>
              <a:rPr lang="en-US" altLang="zh-CN" sz="1800">
                <a:solidFill>
                  <a:srgbClr val="FF0000"/>
                </a:solidFill>
              </a:rPr>
              <a:t>12</a:t>
            </a:r>
            <a:r>
              <a:rPr lang="zh-CN" altLang="en-US" sz="1800">
                <a:solidFill>
                  <a:srgbClr val="FF0000"/>
                </a:solidFill>
              </a:rPr>
              <a:t>周练习</a:t>
            </a:r>
            <a:r>
              <a:rPr lang="en-US" altLang="zh-CN" sz="1800">
                <a:solidFill>
                  <a:srgbClr val="FF0000"/>
                </a:solidFill>
              </a:rPr>
              <a:t>——</a:t>
            </a:r>
            <a:r>
              <a:rPr kumimoji="1" lang="zh-CN" altLang="en-US" sz="1800"/>
              <a:t>第</a:t>
            </a:r>
            <a:r>
              <a:rPr kumimoji="1" lang="en-US" altLang="zh-CN" sz="1800"/>
              <a:t>10</a:t>
            </a:r>
            <a:r>
              <a:rPr kumimoji="1" lang="zh-CN" altLang="en-US" sz="1800"/>
              <a:t>章习题</a:t>
            </a:r>
            <a:r>
              <a:rPr kumimoji="1" lang="en-US" altLang="zh-CN" sz="1800"/>
              <a:t>: 10.6.1;10.6.6;</a:t>
            </a:r>
            <a:r>
              <a:rPr kumimoji="1" lang="en-US" altLang="zh-CN" sz="1800">
                <a:solidFill>
                  <a:srgbClr val="FF0000"/>
                </a:solidFill>
              </a:rPr>
              <a:t>10.6.8</a:t>
            </a:r>
            <a:r>
              <a:rPr kumimoji="1" lang="en-US" altLang="zh-CN" sz="1800"/>
              <a:t>;;10.8.1;10.8.9;10.8.10 (</a:t>
            </a:r>
            <a:r>
              <a:rPr kumimoji="1" lang="zh-CN" altLang="en-US" sz="1800"/>
              <a:t>共</a:t>
            </a:r>
            <a:r>
              <a:rPr kumimoji="1" lang="en-US" altLang="zh-CN" sz="1800"/>
              <a:t>6</a:t>
            </a:r>
            <a:r>
              <a:rPr kumimoji="1" lang="zh-CN" altLang="en-US" sz="1800"/>
              <a:t>题</a:t>
            </a:r>
            <a:r>
              <a:rPr kumimoji="1" lang="en-US" altLang="zh-CN" sz="1800"/>
              <a:t>) </a:t>
            </a:r>
            <a:endParaRPr lang="zh-CN" altLang="en-US" sz="1800"/>
          </a:p>
        </p:txBody>
      </p:sp>
      <p:pic>
        <p:nvPicPr>
          <p:cNvPr id="20491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1475" y="2133600"/>
            <a:ext cx="2886075" cy="2663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492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908050"/>
            <a:ext cx="9144000" cy="1263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493" name="Picture 10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6240463"/>
            <a:ext cx="9144000" cy="573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494" name="灯片编号占位符 1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FEFC6FEB-1F2C-4F9B-A031-A6E4D68579D2}" type="slidenum">
              <a:rPr lang="en-US" altLang="zh-CN" smtClean="0"/>
              <a:pPr/>
              <a:t>25</a:t>
            </a:fld>
            <a:endParaRPr lang="en-US" altLang="zh-CN" smtClean="0"/>
          </a:p>
        </p:txBody>
      </p:sp>
      <p:pic>
        <p:nvPicPr>
          <p:cNvPr id="20495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0" y="4508500"/>
            <a:ext cx="1503363" cy="1728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496" name="Picture 5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303463" y="4581525"/>
            <a:ext cx="1547812" cy="1695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497" name="Picture 6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240088" y="6057900"/>
            <a:ext cx="8636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Oval 30"/>
          <p:cNvSpPr>
            <a:spLocks noChangeArrowheads="1"/>
          </p:cNvSpPr>
          <p:nvPr/>
        </p:nvSpPr>
        <p:spPr bwMode="auto">
          <a:xfrm>
            <a:off x="827088" y="3644900"/>
            <a:ext cx="2268537" cy="900113"/>
          </a:xfrm>
          <a:prstGeom prst="ellipse">
            <a:avLst/>
          </a:prstGeom>
          <a:noFill/>
          <a:ln w="38100">
            <a:solidFill>
              <a:srgbClr val="0066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643088" name="Object 16"/>
          <p:cNvGraphicFramePr>
            <a:graphicFrameLocks noChangeAspect="1"/>
          </p:cNvGraphicFramePr>
          <p:nvPr/>
        </p:nvGraphicFramePr>
        <p:xfrm>
          <a:off x="0" y="3392488"/>
          <a:ext cx="1397000" cy="433387"/>
        </p:xfrm>
        <a:graphic>
          <a:graphicData uri="http://schemas.openxmlformats.org/presentationml/2006/ole">
            <p:oleObj spid="_x0000_s20482" name="Equation" r:id="rId9" imgW="1180800" imgH="406080" progId="Equation.DSMT4">
              <p:embed/>
            </p:oleObj>
          </a:graphicData>
        </a:graphic>
      </p:graphicFrame>
      <p:graphicFrame>
        <p:nvGraphicFramePr>
          <p:cNvPr id="643089" name="Object 17"/>
          <p:cNvGraphicFramePr>
            <a:graphicFrameLocks noChangeAspect="1"/>
          </p:cNvGraphicFramePr>
          <p:nvPr/>
        </p:nvGraphicFramePr>
        <p:xfrm>
          <a:off x="0" y="3824288"/>
          <a:ext cx="933450" cy="285750"/>
        </p:xfrm>
        <a:graphic>
          <a:graphicData uri="http://schemas.openxmlformats.org/presentationml/2006/ole">
            <p:oleObj spid="_x0000_s20483" name="Equation" r:id="rId10" imgW="736560" imgH="228600" progId="Equation.DSMT4">
              <p:embed/>
            </p:oleObj>
          </a:graphicData>
        </a:graphic>
      </p:graphicFrame>
      <p:sp>
        <p:nvSpPr>
          <p:cNvPr id="18" name="Oval 30"/>
          <p:cNvSpPr>
            <a:spLocks noChangeArrowheads="1"/>
          </p:cNvSpPr>
          <p:nvPr/>
        </p:nvSpPr>
        <p:spPr bwMode="auto">
          <a:xfrm>
            <a:off x="1800225" y="3392488"/>
            <a:ext cx="503238" cy="323850"/>
          </a:xfrm>
          <a:prstGeom prst="ellips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643085" name="Object 4"/>
          <p:cNvGraphicFramePr>
            <a:graphicFrameLocks noChangeAspect="1"/>
          </p:cNvGraphicFramePr>
          <p:nvPr/>
        </p:nvGraphicFramePr>
        <p:xfrm>
          <a:off x="2324100" y="3430588"/>
          <a:ext cx="627063" cy="285750"/>
        </p:xfrm>
        <a:graphic>
          <a:graphicData uri="http://schemas.openxmlformats.org/presentationml/2006/ole">
            <p:oleObj spid="_x0000_s20484" name="Equation" r:id="rId11" imgW="495000" imgH="228600" progId="Equation.DSMT4">
              <p:embed/>
            </p:oleObj>
          </a:graphicData>
        </a:graphic>
      </p:graphicFrame>
      <p:sp>
        <p:nvSpPr>
          <p:cNvPr id="20" name="Rectangle 24"/>
          <p:cNvSpPr>
            <a:spLocks noChangeArrowheads="1"/>
          </p:cNvSpPr>
          <p:nvPr/>
        </p:nvSpPr>
        <p:spPr bwMode="auto">
          <a:xfrm>
            <a:off x="3095625" y="2154238"/>
            <a:ext cx="4321175" cy="338137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just"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kumimoji="1" lang="zh-CN" altLang="en-US" sz="1600"/>
              <a:t>所以可以振荡</a:t>
            </a:r>
            <a:r>
              <a:rPr kumimoji="1" lang="en-US" altLang="zh-CN" sz="1600"/>
              <a:t>, </a:t>
            </a:r>
            <a:r>
              <a:rPr kumimoji="1" lang="zh-CN" altLang="en-US" sz="1600"/>
              <a:t>但需要</a:t>
            </a:r>
            <a:r>
              <a:rPr kumimoji="1" lang="en-US" altLang="zh-CN" sz="1600"/>
              <a:t>1</a:t>
            </a:r>
            <a:r>
              <a:rPr kumimoji="1" lang="zh-CN" altLang="en-US" sz="1600"/>
              <a:t>个 </a:t>
            </a:r>
            <a:r>
              <a:rPr kumimoji="1" lang="en-US" altLang="zh-CN" sz="1600" i="1">
                <a:solidFill>
                  <a:srgbClr val="FF0000"/>
                </a:solidFill>
              </a:rPr>
              <a:t>A</a:t>
            </a:r>
            <a:r>
              <a:rPr kumimoji="1" lang="en-US" altLang="zh-CN" sz="1600" i="1" baseline="-25000">
                <a:solidFill>
                  <a:srgbClr val="FF0000"/>
                </a:solidFill>
              </a:rPr>
              <a:t>v</a:t>
            </a:r>
            <a:r>
              <a:rPr kumimoji="1" lang="en-US" altLang="zh-CN" sz="1600">
                <a:solidFill>
                  <a:srgbClr val="FF0000"/>
                </a:solidFill>
              </a:rPr>
              <a:t>=+3</a:t>
            </a:r>
            <a:r>
              <a:rPr kumimoji="1" lang="en-US" altLang="zh-CN" sz="1600"/>
              <a:t> </a:t>
            </a:r>
            <a:r>
              <a:rPr kumimoji="1" lang="zh-CN" altLang="en-US" sz="1600"/>
              <a:t>的</a:t>
            </a:r>
            <a:r>
              <a:rPr lang="zh-CN" altLang="en-US" sz="1600">
                <a:solidFill>
                  <a:srgbClr val="000000"/>
                </a:solidFill>
              </a:rPr>
              <a:t>同相放大</a:t>
            </a:r>
            <a:endParaRPr lang="en-US" altLang="zh-CN" sz="1600">
              <a:solidFill>
                <a:srgbClr val="000000"/>
              </a:solidFill>
              <a:ea typeface="华文楷体" pitchFamily="2" charset="-122"/>
            </a:endParaRPr>
          </a:p>
        </p:txBody>
      </p:sp>
      <p:graphicFrame>
        <p:nvGraphicFramePr>
          <p:cNvPr id="645132" name="Object 12"/>
          <p:cNvGraphicFramePr>
            <a:graphicFrameLocks noChangeAspect="1"/>
          </p:cNvGraphicFramePr>
          <p:nvPr/>
        </p:nvGraphicFramePr>
        <p:xfrm>
          <a:off x="3167063" y="2517775"/>
          <a:ext cx="1620837" cy="550863"/>
        </p:xfrm>
        <a:graphic>
          <a:graphicData uri="http://schemas.openxmlformats.org/presentationml/2006/ole">
            <p:oleObj spid="_x0000_s20485" name="Equation" r:id="rId12" imgW="1295280" imgH="444240" progId="Equation.DSMT4">
              <p:embed/>
            </p:oleObj>
          </a:graphicData>
        </a:graphic>
      </p:graphicFrame>
      <p:graphicFrame>
        <p:nvGraphicFramePr>
          <p:cNvPr id="645125" name="Object 5"/>
          <p:cNvGraphicFramePr>
            <a:graphicFrameLocks noChangeAspect="1"/>
          </p:cNvGraphicFramePr>
          <p:nvPr/>
        </p:nvGraphicFramePr>
        <p:xfrm>
          <a:off x="6946900" y="2492375"/>
          <a:ext cx="2197100" cy="565150"/>
        </p:xfrm>
        <a:graphic>
          <a:graphicData uri="http://schemas.openxmlformats.org/presentationml/2006/ole">
            <p:oleObj spid="_x0000_s20486" name="Equation" r:id="rId13" imgW="1714320" imgH="444240" progId="Equation.DSMT4">
              <p:embed/>
            </p:oleObj>
          </a:graphicData>
        </a:graphic>
      </p:graphicFrame>
      <p:sp>
        <p:nvSpPr>
          <p:cNvPr id="23" name="Rectangle 24"/>
          <p:cNvSpPr>
            <a:spLocks noChangeArrowheads="1"/>
          </p:cNvSpPr>
          <p:nvPr/>
        </p:nvSpPr>
        <p:spPr bwMode="auto">
          <a:xfrm>
            <a:off x="3527425" y="3033713"/>
            <a:ext cx="5616575" cy="306387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just"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kumimoji="1" lang="zh-CN" altLang="en-US" sz="1400"/>
              <a:t>当输出电压幅值</a:t>
            </a:r>
            <a:r>
              <a:rPr kumimoji="1" lang="en-US" altLang="zh-CN" sz="1400"/>
              <a:t>=0</a:t>
            </a:r>
            <a:r>
              <a:rPr kumimoji="1" lang="zh-CN" altLang="en-US" sz="1400"/>
              <a:t>或较小时</a:t>
            </a:r>
            <a:r>
              <a:rPr kumimoji="1" lang="en-US" altLang="zh-CN" sz="1400"/>
              <a:t>, D</a:t>
            </a:r>
            <a:r>
              <a:rPr kumimoji="1" lang="zh-CN" altLang="en-US" sz="1400"/>
              <a:t>截止开路 </a:t>
            </a:r>
            <a:r>
              <a:rPr kumimoji="1" lang="en-US" altLang="zh-CN" sz="1400" i="1">
                <a:solidFill>
                  <a:srgbClr val="FF0000"/>
                </a:solidFill>
              </a:rPr>
              <a:t>A</a:t>
            </a:r>
            <a:r>
              <a:rPr kumimoji="1" lang="en-US" altLang="zh-CN" sz="1400" i="1" baseline="-25000">
                <a:solidFill>
                  <a:srgbClr val="FF0000"/>
                </a:solidFill>
              </a:rPr>
              <a:t>v </a:t>
            </a:r>
            <a:r>
              <a:rPr kumimoji="1" lang="en-US" altLang="zh-CN" sz="1400">
                <a:solidFill>
                  <a:srgbClr val="FF0000"/>
                </a:solidFill>
              </a:rPr>
              <a:t>&gt;+3</a:t>
            </a:r>
            <a:r>
              <a:rPr kumimoji="1" lang="en-US" altLang="zh-CN" sz="1400"/>
              <a:t>, </a:t>
            </a:r>
            <a:r>
              <a:rPr kumimoji="1" lang="zh-CN" altLang="en-US" sz="1400"/>
              <a:t>使</a:t>
            </a:r>
            <a:r>
              <a:rPr kumimoji="1" lang="en-US" altLang="zh-CN" sz="1400" i="1">
                <a:solidFill>
                  <a:srgbClr val="FF0000"/>
                </a:solidFill>
              </a:rPr>
              <a:t>A</a:t>
            </a:r>
            <a:r>
              <a:rPr kumimoji="1" lang="en-US" altLang="zh-CN" sz="1400" i="1" baseline="-25000">
                <a:solidFill>
                  <a:srgbClr val="FF0000"/>
                </a:solidFill>
              </a:rPr>
              <a:t>v</a:t>
            </a:r>
            <a:r>
              <a:rPr kumimoji="1" lang="en-US" altLang="zh-CN" sz="1400" i="1">
                <a:solidFill>
                  <a:srgbClr val="FF0000"/>
                </a:solidFill>
              </a:rPr>
              <a:t>F</a:t>
            </a:r>
            <a:r>
              <a:rPr kumimoji="1" lang="en-US" altLang="zh-CN" sz="1400" i="1" baseline="-25000">
                <a:solidFill>
                  <a:srgbClr val="FF0000"/>
                </a:solidFill>
              </a:rPr>
              <a:t>v </a:t>
            </a:r>
            <a:r>
              <a:rPr kumimoji="1" lang="en-US" altLang="zh-CN" sz="1400"/>
              <a:t>&gt;1</a:t>
            </a:r>
            <a:r>
              <a:rPr kumimoji="1" lang="zh-CN" altLang="en-US" sz="1400"/>
              <a:t>有利</a:t>
            </a:r>
            <a:r>
              <a:rPr kumimoji="1" lang="zh-CN" altLang="en-US" sz="1400">
                <a:solidFill>
                  <a:srgbClr val="FF0000"/>
                </a:solidFill>
              </a:rPr>
              <a:t>起振</a:t>
            </a:r>
            <a:endParaRPr lang="en-US" altLang="zh-CN" sz="1400">
              <a:solidFill>
                <a:srgbClr val="FF0000"/>
              </a:solidFill>
              <a:ea typeface="华文楷体" pitchFamily="2" charset="-122"/>
            </a:endParaRPr>
          </a:p>
        </p:txBody>
      </p:sp>
      <p:sp>
        <p:nvSpPr>
          <p:cNvPr id="24" name="Rectangle 24"/>
          <p:cNvSpPr>
            <a:spLocks noChangeArrowheads="1"/>
          </p:cNvSpPr>
          <p:nvPr/>
        </p:nvSpPr>
        <p:spPr bwMode="auto">
          <a:xfrm>
            <a:off x="3527425" y="3321050"/>
            <a:ext cx="5616575" cy="30797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just"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kumimoji="1" lang="zh-CN" altLang="en-US" sz="1400"/>
              <a:t>当输出电压幅值较大时</a:t>
            </a:r>
            <a:r>
              <a:rPr kumimoji="1" lang="en-US" altLang="zh-CN" sz="1400"/>
              <a:t>, D</a:t>
            </a:r>
            <a:r>
              <a:rPr kumimoji="1" lang="zh-CN" altLang="en-US" sz="1400"/>
              <a:t>导通使 </a:t>
            </a:r>
            <a:r>
              <a:rPr kumimoji="1" lang="en-US" altLang="zh-CN" sz="1400" i="1">
                <a:solidFill>
                  <a:srgbClr val="FF0000"/>
                </a:solidFill>
              </a:rPr>
              <a:t>A</a:t>
            </a:r>
            <a:r>
              <a:rPr kumimoji="1" lang="en-US" altLang="zh-CN" sz="1400" i="1" baseline="-25000">
                <a:solidFill>
                  <a:srgbClr val="FF0000"/>
                </a:solidFill>
              </a:rPr>
              <a:t>v </a:t>
            </a:r>
            <a:r>
              <a:rPr kumimoji="1" lang="en-US" altLang="zh-CN" sz="1400">
                <a:solidFill>
                  <a:srgbClr val="FF0000"/>
                </a:solidFill>
                <a:sym typeface="Symbol" pitchFamily="18" charset="2"/>
              </a:rPr>
              <a:t> </a:t>
            </a:r>
            <a:r>
              <a:rPr kumimoji="1" lang="en-US" altLang="zh-CN" sz="1400"/>
              <a:t>, </a:t>
            </a:r>
            <a:r>
              <a:rPr kumimoji="1" lang="en-US" altLang="zh-CN" sz="1400" i="1">
                <a:solidFill>
                  <a:srgbClr val="FF0000"/>
                </a:solidFill>
              </a:rPr>
              <a:t>A</a:t>
            </a:r>
            <a:r>
              <a:rPr kumimoji="1" lang="en-US" altLang="zh-CN" sz="1400" i="1" baseline="-25000">
                <a:solidFill>
                  <a:srgbClr val="FF0000"/>
                </a:solidFill>
              </a:rPr>
              <a:t>v</a:t>
            </a:r>
            <a:r>
              <a:rPr kumimoji="1" lang="en-US" altLang="zh-CN" sz="1400" i="1">
                <a:solidFill>
                  <a:srgbClr val="FF0000"/>
                </a:solidFill>
              </a:rPr>
              <a:t>F</a:t>
            </a:r>
            <a:r>
              <a:rPr kumimoji="1" lang="en-US" altLang="zh-CN" sz="1400" i="1" baseline="-25000">
                <a:solidFill>
                  <a:srgbClr val="FF0000"/>
                </a:solidFill>
              </a:rPr>
              <a:t>v </a:t>
            </a:r>
            <a:r>
              <a:rPr kumimoji="1" lang="en-US" altLang="zh-CN" sz="1400">
                <a:solidFill>
                  <a:srgbClr val="FF0000"/>
                </a:solidFill>
                <a:sym typeface="Symbol" pitchFamily="18" charset="2"/>
              </a:rPr>
              <a:t> </a:t>
            </a:r>
            <a:r>
              <a:rPr kumimoji="1" lang="en-US" altLang="zh-CN" sz="1400"/>
              <a:t>1, </a:t>
            </a:r>
            <a:r>
              <a:rPr kumimoji="1" lang="zh-CN" altLang="en-US" sz="1400"/>
              <a:t>趋于</a:t>
            </a:r>
            <a:r>
              <a:rPr kumimoji="1" lang="zh-CN" altLang="en-US" sz="1400">
                <a:solidFill>
                  <a:srgbClr val="FF0000"/>
                </a:solidFill>
              </a:rPr>
              <a:t>平衡</a:t>
            </a:r>
            <a:endParaRPr lang="en-US" altLang="zh-CN" sz="1400">
              <a:solidFill>
                <a:srgbClr val="FF0000"/>
              </a:solidFill>
              <a:ea typeface="华文楷体" pitchFamily="2" charset="-122"/>
            </a:endParaRPr>
          </a:p>
        </p:txBody>
      </p:sp>
      <p:sp>
        <p:nvSpPr>
          <p:cNvPr id="26" name="Rectangle 24"/>
          <p:cNvSpPr>
            <a:spLocks noChangeArrowheads="1"/>
          </p:cNvSpPr>
          <p:nvPr/>
        </p:nvSpPr>
        <p:spPr bwMode="auto">
          <a:xfrm>
            <a:off x="3816350" y="4581525"/>
            <a:ext cx="5111750" cy="52387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just"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kumimoji="1" lang="en-US" altLang="zh-CN" sz="1400" dirty="0">
                <a:solidFill>
                  <a:srgbClr val="0033CC"/>
                </a:solidFill>
              </a:rPr>
              <a:t>(4)  </a:t>
            </a:r>
            <a:r>
              <a:rPr kumimoji="1" lang="en-US" altLang="zh-CN" sz="1400" i="1" dirty="0"/>
              <a:t>R</a:t>
            </a:r>
            <a:r>
              <a:rPr kumimoji="1" lang="en-US" altLang="zh-CN" sz="1400" baseline="-25000" dirty="0"/>
              <a:t>2</a:t>
            </a:r>
            <a:r>
              <a:rPr kumimoji="1" lang="zh-CN" altLang="en-US" sz="1400" dirty="0"/>
              <a:t>断开</a:t>
            </a:r>
            <a:r>
              <a:rPr kumimoji="1" lang="en-US" altLang="zh-CN" sz="1400" dirty="0"/>
              <a:t>, </a:t>
            </a:r>
            <a:r>
              <a:rPr kumimoji="1" lang="zh-CN" altLang="en-US" sz="1400" dirty="0"/>
              <a:t>则</a:t>
            </a:r>
            <a:r>
              <a:rPr kumimoji="1" lang="en-US" altLang="zh-CN" sz="1400" i="1" dirty="0">
                <a:solidFill>
                  <a:srgbClr val="FF0000"/>
                </a:solidFill>
              </a:rPr>
              <a:t>A</a:t>
            </a:r>
            <a:r>
              <a:rPr kumimoji="1" lang="en-US" altLang="zh-CN" sz="1400" i="1" baseline="-25000" dirty="0">
                <a:solidFill>
                  <a:srgbClr val="FF0000"/>
                </a:solidFill>
              </a:rPr>
              <a:t>v</a:t>
            </a:r>
            <a:r>
              <a:rPr kumimoji="1" lang="en-US" altLang="zh-CN" sz="1400" dirty="0">
                <a:solidFill>
                  <a:srgbClr val="FF0000"/>
                </a:solidFill>
              </a:rPr>
              <a:t>=</a:t>
            </a:r>
            <a:r>
              <a:rPr kumimoji="1" lang="en-US" altLang="zh-CN" sz="1400" dirty="0">
                <a:solidFill>
                  <a:srgbClr val="FF0000"/>
                </a:solidFill>
                <a:sym typeface="Symbol" pitchFamily="18" charset="2"/>
              </a:rPr>
              <a:t></a:t>
            </a:r>
            <a:r>
              <a:rPr kumimoji="1" lang="en-US" altLang="zh-CN" sz="1400" dirty="0"/>
              <a:t>, </a:t>
            </a:r>
            <a:r>
              <a:rPr kumimoji="1" lang="zh-CN" altLang="en-US" sz="1400" dirty="0"/>
              <a:t>可起振但无稳幅</a:t>
            </a:r>
            <a:r>
              <a:rPr kumimoji="1" lang="en-US" altLang="zh-CN" sz="1400" dirty="0"/>
              <a:t>, </a:t>
            </a:r>
            <a:r>
              <a:rPr kumimoji="1" lang="en-US" altLang="zh-CN" sz="1400" i="1" dirty="0">
                <a:solidFill>
                  <a:srgbClr val="FF0000"/>
                </a:solidFill>
              </a:rPr>
              <a:t> A</a:t>
            </a:r>
            <a:r>
              <a:rPr kumimoji="1" lang="en-US" altLang="zh-CN" sz="1400" i="1" baseline="-25000" dirty="0">
                <a:solidFill>
                  <a:srgbClr val="FF0000"/>
                </a:solidFill>
              </a:rPr>
              <a:t>v </a:t>
            </a:r>
            <a:r>
              <a:rPr kumimoji="1" lang="en-US" altLang="zh-CN" sz="1400" i="1" dirty="0">
                <a:solidFill>
                  <a:srgbClr val="FF0000"/>
                </a:solidFill>
              </a:rPr>
              <a:t>F</a:t>
            </a:r>
            <a:r>
              <a:rPr kumimoji="1" lang="en-US" altLang="zh-CN" sz="1400" i="1" baseline="-25000" dirty="0">
                <a:solidFill>
                  <a:srgbClr val="FF0000"/>
                </a:solidFill>
              </a:rPr>
              <a:t>v </a:t>
            </a:r>
            <a:r>
              <a:rPr kumimoji="1" lang="en-US" altLang="zh-CN" sz="1400" dirty="0"/>
              <a:t>&gt;1</a:t>
            </a:r>
            <a:r>
              <a:rPr lang="zh-CN" altLang="en-US" sz="1400" dirty="0">
                <a:solidFill>
                  <a:srgbClr val="000000"/>
                </a:solidFill>
              </a:rPr>
              <a:t>总是成立。</a:t>
            </a:r>
            <a:endParaRPr lang="en-US" altLang="zh-CN" sz="1400" dirty="0">
              <a:solidFill>
                <a:srgbClr val="000000"/>
              </a:solidFill>
            </a:endParaRPr>
          </a:p>
          <a:p>
            <a:pPr algn="just"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lang="zh-CN" altLang="en-US" sz="1400" dirty="0">
                <a:solidFill>
                  <a:srgbClr val="000000"/>
                </a:solidFill>
              </a:rPr>
              <a:t>           输出为近似方波，幅值为最大不失真输出幅值</a:t>
            </a:r>
            <a:r>
              <a:rPr lang="en-US" altLang="zh-CN" sz="1400" dirty="0">
                <a:solidFill>
                  <a:srgbClr val="000000"/>
                </a:solidFill>
              </a:rPr>
              <a:t>,  ±14V</a:t>
            </a:r>
            <a:endParaRPr lang="en-US" altLang="zh-CN" sz="1400" dirty="0">
              <a:solidFill>
                <a:srgbClr val="000000"/>
              </a:solidFill>
              <a:ea typeface="华文楷体" pitchFamily="2" charset="-122"/>
            </a:endParaRPr>
          </a:p>
        </p:txBody>
      </p:sp>
      <p:sp>
        <p:nvSpPr>
          <p:cNvPr id="27" name="Rectangle 24"/>
          <p:cNvSpPr>
            <a:spLocks noChangeArrowheads="1"/>
          </p:cNvSpPr>
          <p:nvPr/>
        </p:nvSpPr>
        <p:spPr bwMode="auto">
          <a:xfrm>
            <a:off x="3816350" y="4076700"/>
            <a:ext cx="5111750" cy="52387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just"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kumimoji="1" lang="en-US" altLang="zh-CN" sz="1400">
                <a:solidFill>
                  <a:srgbClr val="0033CC"/>
                </a:solidFill>
              </a:rPr>
              <a:t>(3)</a:t>
            </a:r>
            <a:r>
              <a:rPr kumimoji="1" lang="en-US" altLang="zh-CN" sz="1400"/>
              <a:t> </a:t>
            </a:r>
            <a:r>
              <a:rPr kumimoji="1" lang="en-US" altLang="zh-CN" sz="1400" i="1"/>
              <a:t>R</a:t>
            </a:r>
            <a:r>
              <a:rPr kumimoji="1" lang="en-US" altLang="zh-CN" sz="1400" baseline="-25000"/>
              <a:t>2</a:t>
            </a:r>
            <a:r>
              <a:rPr kumimoji="1" lang="zh-CN" altLang="en-US" sz="1400"/>
              <a:t>短路</a:t>
            </a:r>
            <a:r>
              <a:rPr kumimoji="1" lang="en-US" altLang="zh-CN" sz="1400"/>
              <a:t>, </a:t>
            </a:r>
            <a:r>
              <a:rPr kumimoji="1" lang="zh-CN" altLang="en-US" sz="1400"/>
              <a:t>则</a:t>
            </a:r>
            <a:r>
              <a:rPr kumimoji="1" lang="en-US" altLang="zh-CN" sz="1400" i="1">
                <a:solidFill>
                  <a:srgbClr val="FF0000"/>
                </a:solidFill>
              </a:rPr>
              <a:t>A</a:t>
            </a:r>
            <a:r>
              <a:rPr kumimoji="1" lang="en-US" altLang="zh-CN" sz="1400" i="1" baseline="-25000">
                <a:solidFill>
                  <a:srgbClr val="FF0000"/>
                </a:solidFill>
              </a:rPr>
              <a:t>v</a:t>
            </a:r>
            <a:r>
              <a:rPr kumimoji="1" lang="en-US" altLang="zh-CN" sz="1400">
                <a:solidFill>
                  <a:srgbClr val="FF0000"/>
                </a:solidFill>
                <a:sym typeface="Symbol" pitchFamily="18" charset="2"/>
              </a:rPr>
              <a:t> </a:t>
            </a:r>
            <a:r>
              <a:rPr kumimoji="1" lang="en-US" altLang="zh-CN" sz="1400"/>
              <a:t>, </a:t>
            </a:r>
            <a:r>
              <a:rPr kumimoji="1" lang="zh-CN" altLang="en-US" sz="1400"/>
              <a:t>可能不起振</a:t>
            </a:r>
            <a:r>
              <a:rPr kumimoji="1" lang="en-US" altLang="zh-CN" sz="1400"/>
              <a:t>,  </a:t>
            </a:r>
            <a:r>
              <a:rPr kumimoji="1" lang="zh-CN" altLang="en-US" sz="1400"/>
              <a:t>计算表明</a:t>
            </a:r>
            <a:r>
              <a:rPr kumimoji="1" lang="en-US" altLang="zh-CN" sz="1400" i="1">
                <a:solidFill>
                  <a:srgbClr val="FF0000"/>
                </a:solidFill>
              </a:rPr>
              <a:t>A</a:t>
            </a:r>
            <a:r>
              <a:rPr kumimoji="1" lang="en-US" altLang="zh-CN" sz="1400" i="1" baseline="-25000">
                <a:solidFill>
                  <a:srgbClr val="FF0000"/>
                </a:solidFill>
              </a:rPr>
              <a:t>v </a:t>
            </a:r>
            <a:r>
              <a:rPr kumimoji="1" lang="en-US" altLang="zh-CN" sz="1400">
                <a:solidFill>
                  <a:srgbClr val="FF0000"/>
                </a:solidFill>
              </a:rPr>
              <a:t>&lt;+3</a:t>
            </a:r>
            <a:r>
              <a:rPr lang="zh-CN" altLang="en-US" sz="1400">
                <a:solidFill>
                  <a:srgbClr val="000000"/>
                </a:solidFill>
              </a:rPr>
              <a:t>。</a:t>
            </a:r>
            <a:endParaRPr lang="en-US" altLang="zh-CN" sz="1400">
              <a:solidFill>
                <a:srgbClr val="000000"/>
              </a:solidFill>
            </a:endParaRPr>
          </a:p>
          <a:p>
            <a:pPr algn="just"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lang="en-US" altLang="zh-CN" sz="1400">
                <a:solidFill>
                  <a:srgbClr val="000000"/>
                </a:solidFill>
              </a:rPr>
              <a:t>           </a:t>
            </a:r>
            <a:r>
              <a:rPr lang="zh-CN" altLang="en-US" sz="1400">
                <a:solidFill>
                  <a:srgbClr val="000000"/>
                </a:solidFill>
              </a:rPr>
              <a:t>输出波形为一条</a:t>
            </a:r>
            <a:r>
              <a:rPr lang="en-US" altLang="zh-CN" sz="1400">
                <a:solidFill>
                  <a:srgbClr val="000000"/>
                </a:solidFill>
              </a:rPr>
              <a:t>0V</a:t>
            </a:r>
            <a:r>
              <a:rPr lang="zh-CN" altLang="en-US" sz="1400">
                <a:solidFill>
                  <a:srgbClr val="000000"/>
                </a:solidFill>
              </a:rPr>
              <a:t>直线。</a:t>
            </a:r>
            <a:endParaRPr lang="en-US" altLang="zh-CN" sz="1400">
              <a:solidFill>
                <a:srgbClr val="000000"/>
              </a:solidFill>
            </a:endParaRPr>
          </a:p>
        </p:txBody>
      </p:sp>
      <p:sp>
        <p:nvSpPr>
          <p:cNvPr id="28" name="Rectangle 24"/>
          <p:cNvSpPr>
            <a:spLocks noChangeArrowheads="1"/>
          </p:cNvSpPr>
          <p:nvPr/>
        </p:nvSpPr>
        <p:spPr bwMode="auto">
          <a:xfrm>
            <a:off x="3816350" y="3644900"/>
            <a:ext cx="5111750" cy="30797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just"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kumimoji="1" lang="en-US" altLang="zh-CN" sz="1400">
                <a:solidFill>
                  <a:srgbClr val="0033CC"/>
                </a:solidFill>
              </a:rPr>
              <a:t>(2)</a:t>
            </a:r>
            <a:r>
              <a:rPr kumimoji="1" lang="en-US" altLang="zh-CN" sz="1400"/>
              <a:t> </a:t>
            </a:r>
            <a:r>
              <a:rPr kumimoji="1" lang="zh-CN" altLang="en-US" sz="1400"/>
              <a:t>与习题</a:t>
            </a:r>
            <a:r>
              <a:rPr kumimoji="1" lang="en-US" altLang="zh-CN" sz="1400"/>
              <a:t>10.6.6</a:t>
            </a:r>
            <a:r>
              <a:rPr kumimoji="1" lang="zh-CN" altLang="en-US" sz="1400"/>
              <a:t>一起解析</a:t>
            </a:r>
            <a:r>
              <a:rPr lang="zh-CN" altLang="en-US" sz="1400">
                <a:solidFill>
                  <a:srgbClr val="000000"/>
                </a:solidFill>
              </a:rPr>
              <a:t>。按</a:t>
            </a:r>
            <a:r>
              <a:rPr kumimoji="1" lang="en-US" altLang="zh-CN" sz="1400" i="1">
                <a:solidFill>
                  <a:srgbClr val="FF0000"/>
                </a:solidFill>
              </a:rPr>
              <a:t> A</a:t>
            </a:r>
            <a:r>
              <a:rPr kumimoji="1" lang="en-US" altLang="zh-CN" sz="1400" i="1" baseline="-25000">
                <a:solidFill>
                  <a:srgbClr val="FF0000"/>
                </a:solidFill>
              </a:rPr>
              <a:t>v</a:t>
            </a:r>
            <a:r>
              <a:rPr kumimoji="1" lang="en-US" altLang="zh-CN" sz="1400" i="1">
                <a:solidFill>
                  <a:srgbClr val="FF0000"/>
                </a:solidFill>
              </a:rPr>
              <a:t>F</a:t>
            </a:r>
            <a:r>
              <a:rPr kumimoji="1" lang="en-US" altLang="zh-CN" sz="1400" i="1" baseline="-25000">
                <a:solidFill>
                  <a:srgbClr val="FF0000"/>
                </a:solidFill>
              </a:rPr>
              <a:t>v </a:t>
            </a:r>
            <a:r>
              <a:rPr kumimoji="1" lang="en-US" altLang="zh-CN" sz="1400">
                <a:solidFill>
                  <a:srgbClr val="FF0000"/>
                </a:solidFill>
                <a:sym typeface="Symbol" pitchFamily="18" charset="2"/>
              </a:rPr>
              <a:t>=</a:t>
            </a:r>
            <a:r>
              <a:rPr kumimoji="1" lang="en-US" altLang="zh-CN" sz="1400">
                <a:solidFill>
                  <a:srgbClr val="FF0000"/>
                </a:solidFill>
              </a:rPr>
              <a:t>1</a:t>
            </a:r>
            <a:r>
              <a:rPr kumimoji="1" lang="zh-CN" altLang="en-US" sz="1400"/>
              <a:t>求解</a:t>
            </a:r>
            <a:endParaRPr lang="en-US" altLang="zh-CN" sz="1400">
              <a:solidFill>
                <a:srgbClr val="000000"/>
              </a:solidFill>
            </a:endParaRPr>
          </a:p>
        </p:txBody>
      </p:sp>
      <p:sp>
        <p:nvSpPr>
          <p:cNvPr id="29" name="Oval 30"/>
          <p:cNvSpPr>
            <a:spLocks noChangeArrowheads="1"/>
          </p:cNvSpPr>
          <p:nvPr/>
        </p:nvSpPr>
        <p:spPr bwMode="auto">
          <a:xfrm>
            <a:off x="1979613" y="1557338"/>
            <a:ext cx="2555875" cy="323850"/>
          </a:xfrm>
          <a:prstGeom prst="ellips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0" name="Oval 30"/>
          <p:cNvSpPr>
            <a:spLocks noChangeArrowheads="1"/>
          </p:cNvSpPr>
          <p:nvPr/>
        </p:nvSpPr>
        <p:spPr bwMode="auto">
          <a:xfrm>
            <a:off x="2195513" y="6489700"/>
            <a:ext cx="3168650" cy="368300"/>
          </a:xfrm>
          <a:prstGeom prst="ellips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1" name="Line 27"/>
          <p:cNvSpPr>
            <a:spLocks noChangeShapeType="1"/>
          </p:cNvSpPr>
          <p:nvPr/>
        </p:nvSpPr>
        <p:spPr bwMode="auto">
          <a:xfrm flipV="1">
            <a:off x="7488324" y="2852934"/>
            <a:ext cx="252028" cy="1260141"/>
          </a:xfrm>
          <a:prstGeom prst="line">
            <a:avLst/>
          </a:prstGeom>
          <a:noFill/>
          <a:ln w="38100">
            <a:solidFill>
              <a:srgbClr val="0033CC"/>
            </a:solidFill>
            <a:round/>
            <a:headEnd/>
            <a:tailEnd type="triangle" w="med" len="lg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2" name="Rectangle 20"/>
          <p:cNvSpPr>
            <a:spLocks noChangeArrowheads="1"/>
          </p:cNvSpPr>
          <p:nvPr/>
        </p:nvSpPr>
        <p:spPr bwMode="auto">
          <a:xfrm>
            <a:off x="4211638" y="5553075"/>
            <a:ext cx="3529012" cy="363538"/>
          </a:xfrm>
          <a:prstGeom prst="rect">
            <a:avLst/>
          </a:prstGeom>
          <a:solidFill>
            <a:schemeClr val="accent1"/>
          </a:solidFill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just" fontAlgn="t">
              <a:lnSpc>
                <a:spcPct val="110000"/>
              </a:lnSpc>
              <a:spcBef>
                <a:spcPct val="20000"/>
              </a:spcBef>
              <a:buClr>
                <a:srgbClr val="FF3300"/>
              </a:buClr>
              <a:buSzPct val="60000"/>
              <a:buFont typeface="Marlett" pitchFamily="2" charset="2"/>
              <a:buNone/>
            </a:pPr>
            <a:r>
              <a:rPr lang="zh-CN" altLang="en-US" sz="1600">
                <a:ea typeface="华文楷体" pitchFamily="2" charset="-122"/>
              </a:rPr>
              <a:t>常用稳幅</a:t>
            </a:r>
            <a:r>
              <a:rPr lang="zh-CN" altLang="en-US" sz="1600">
                <a:solidFill>
                  <a:srgbClr val="CC0000"/>
                </a:solidFill>
                <a:ea typeface="华文楷体" pitchFamily="2" charset="-122"/>
              </a:rPr>
              <a:t>非线性</a:t>
            </a:r>
            <a:r>
              <a:rPr lang="zh-CN" altLang="en-US" sz="1600">
                <a:ea typeface="华文楷体" pitchFamily="2" charset="-122"/>
              </a:rPr>
              <a:t>元件</a:t>
            </a:r>
            <a:r>
              <a:rPr lang="en-US" altLang="zh-CN" sz="1600">
                <a:ea typeface="华文楷体" pitchFamily="2" charset="-122"/>
              </a:rPr>
              <a:t>2—</a:t>
            </a:r>
            <a:r>
              <a:rPr lang="zh-CN" altLang="en-US" sz="1600">
                <a:solidFill>
                  <a:srgbClr val="CC0000"/>
                </a:solidFill>
                <a:ea typeface="华文楷体" pitchFamily="2" charset="-122"/>
              </a:rPr>
              <a:t>二极管</a:t>
            </a:r>
          </a:p>
        </p:txBody>
      </p:sp>
      <p:sp>
        <p:nvSpPr>
          <p:cNvPr id="33" name="Oval 30"/>
          <p:cNvSpPr>
            <a:spLocks noChangeArrowheads="1"/>
          </p:cNvSpPr>
          <p:nvPr/>
        </p:nvSpPr>
        <p:spPr bwMode="auto">
          <a:xfrm>
            <a:off x="503238" y="4905375"/>
            <a:ext cx="503237" cy="323850"/>
          </a:xfrm>
          <a:prstGeom prst="ellips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6430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4" dur="500"/>
                                        <p:tgtEl>
                                          <p:spTgt spid="6430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3" dur="500"/>
                                        <p:tgtEl>
                                          <p:spTgt spid="6430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2" dur="500"/>
                                        <p:tgtEl>
                                          <p:spTgt spid="645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52" dur="500"/>
                                        <p:tgtEl>
                                          <p:spTgt spid="645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5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6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000"/>
                            </p:stCondLst>
                            <p:childTnLst>
                              <p:par>
                                <p:cTn id="7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8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500"/>
                            </p:stCondLst>
                            <p:childTnLst>
                              <p:par>
                                <p:cTn id="8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8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8" grpId="0" animBg="1"/>
      <p:bldP spid="20" grpId="0" autoUpdateAnimBg="0"/>
      <p:bldP spid="23" grpId="0" autoUpdateAnimBg="0"/>
      <p:bldP spid="24" grpId="0" autoUpdateAnimBg="0"/>
      <p:bldP spid="26" grpId="0" autoUpdateAnimBg="0"/>
      <p:bldP spid="27" grpId="0" autoUpdateAnimBg="0"/>
      <p:bldP spid="28" grpId="0" autoUpdateAnimBg="0"/>
      <p:bldP spid="29" grpId="0" animBg="1"/>
      <p:bldP spid="30" grpId="0" animBg="1"/>
      <p:bldP spid="31" grpId="0" animBg="1"/>
      <p:bldP spid="32" grpId="0" animBg="1" autoUpdateAnimBg="0"/>
      <p:bldP spid="3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14" name="TextBox 4"/>
          <p:cNvSpPr txBox="1">
            <a:spLocks noChangeArrowheads="1"/>
          </p:cNvSpPr>
          <p:nvPr/>
        </p:nvSpPr>
        <p:spPr bwMode="auto">
          <a:xfrm>
            <a:off x="3779838" y="584200"/>
            <a:ext cx="828675" cy="400050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21515" name="灯片编号占位符 1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9422E1E4-AD0E-4920-A219-18A5310F5427}" type="slidenum">
              <a:rPr lang="en-US" altLang="zh-CN" smtClean="0"/>
              <a:pPr/>
              <a:t>26</a:t>
            </a:fld>
            <a:endParaRPr lang="en-US" altLang="zh-CN" smtClean="0"/>
          </a:p>
        </p:txBody>
      </p:sp>
      <p:sp>
        <p:nvSpPr>
          <p:cNvPr id="21516" name="Line 3"/>
          <p:cNvSpPr>
            <a:spLocks noChangeShapeType="1"/>
          </p:cNvSpPr>
          <p:nvPr/>
        </p:nvSpPr>
        <p:spPr bwMode="auto">
          <a:xfrm>
            <a:off x="395288" y="549275"/>
            <a:ext cx="8029575" cy="0"/>
          </a:xfrm>
          <a:prstGeom prst="line">
            <a:avLst/>
          </a:prstGeom>
          <a:noFill/>
          <a:ln w="76200" cap="sq" cmpd="tri">
            <a:solidFill>
              <a:srgbClr val="006600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1517" name="TextBox 4"/>
          <p:cNvSpPr txBox="1">
            <a:spLocks noChangeArrowheads="1"/>
          </p:cNvSpPr>
          <p:nvPr/>
        </p:nvSpPr>
        <p:spPr bwMode="auto">
          <a:xfrm>
            <a:off x="0" y="0"/>
            <a:ext cx="1044575" cy="400050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/>
              <a:t>直播</a:t>
            </a:r>
            <a:r>
              <a:rPr lang="en-US" altLang="zh-CN"/>
              <a:t>9</a:t>
            </a:r>
            <a:endParaRPr lang="zh-CN" altLang="en-US"/>
          </a:p>
        </p:txBody>
      </p:sp>
      <p:sp>
        <p:nvSpPr>
          <p:cNvPr id="21518" name="TextBox 4"/>
          <p:cNvSpPr txBox="1">
            <a:spLocks noChangeArrowheads="1"/>
          </p:cNvSpPr>
          <p:nvPr/>
        </p:nvSpPr>
        <p:spPr bwMode="auto">
          <a:xfrm>
            <a:off x="250825" y="611188"/>
            <a:ext cx="817403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1800">
                <a:solidFill>
                  <a:srgbClr val="FF0000"/>
                </a:solidFill>
              </a:rPr>
              <a:t>第</a:t>
            </a:r>
            <a:r>
              <a:rPr lang="en-US" altLang="zh-CN" sz="1800">
                <a:solidFill>
                  <a:srgbClr val="FF0000"/>
                </a:solidFill>
              </a:rPr>
              <a:t>12</a:t>
            </a:r>
            <a:r>
              <a:rPr lang="zh-CN" altLang="en-US" sz="1800">
                <a:solidFill>
                  <a:srgbClr val="FF0000"/>
                </a:solidFill>
              </a:rPr>
              <a:t>周练习</a:t>
            </a:r>
            <a:r>
              <a:rPr lang="en-US" altLang="zh-CN" sz="1800">
                <a:solidFill>
                  <a:srgbClr val="FF0000"/>
                </a:solidFill>
              </a:rPr>
              <a:t>——</a:t>
            </a:r>
            <a:r>
              <a:rPr kumimoji="1" lang="zh-CN" altLang="en-US" sz="1800"/>
              <a:t>第</a:t>
            </a:r>
            <a:r>
              <a:rPr kumimoji="1" lang="en-US" altLang="zh-CN" sz="1800"/>
              <a:t>10</a:t>
            </a:r>
            <a:r>
              <a:rPr kumimoji="1" lang="zh-CN" altLang="en-US" sz="1800"/>
              <a:t>章习题</a:t>
            </a:r>
            <a:r>
              <a:rPr kumimoji="1" lang="en-US" altLang="zh-CN" sz="1800"/>
              <a:t>: 10.6.1;</a:t>
            </a:r>
            <a:r>
              <a:rPr kumimoji="1" lang="en-US" altLang="zh-CN" sz="1800">
                <a:solidFill>
                  <a:srgbClr val="FF0000"/>
                </a:solidFill>
              </a:rPr>
              <a:t>10.6.6</a:t>
            </a:r>
            <a:r>
              <a:rPr kumimoji="1" lang="en-US" altLang="zh-CN" sz="1800"/>
              <a:t>;10.6.8;;10.8.1;10.8.9;10.8.10 (</a:t>
            </a:r>
            <a:r>
              <a:rPr kumimoji="1" lang="zh-CN" altLang="en-US" sz="1800"/>
              <a:t>共</a:t>
            </a:r>
            <a:r>
              <a:rPr kumimoji="1" lang="en-US" altLang="zh-CN" sz="1800"/>
              <a:t>6</a:t>
            </a:r>
            <a:r>
              <a:rPr kumimoji="1" lang="zh-CN" altLang="en-US" sz="1800"/>
              <a:t>题</a:t>
            </a:r>
            <a:r>
              <a:rPr kumimoji="1" lang="en-US" altLang="zh-CN" sz="1800"/>
              <a:t>) </a:t>
            </a:r>
            <a:endParaRPr lang="zh-CN" altLang="en-US" sz="1800"/>
          </a:p>
        </p:txBody>
      </p:sp>
      <p:pic>
        <p:nvPicPr>
          <p:cNvPr id="2151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844675"/>
            <a:ext cx="3492500" cy="2247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20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4113213"/>
            <a:ext cx="2886075" cy="2663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21" name="Picture 11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944563"/>
            <a:ext cx="9144000" cy="885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22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067175" y="1493838"/>
            <a:ext cx="1543050" cy="522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 Box 88"/>
          <p:cNvSpPr txBox="1">
            <a:spLocks noChangeArrowheads="1"/>
          </p:cNvSpPr>
          <p:nvPr/>
        </p:nvSpPr>
        <p:spPr bwMode="auto">
          <a:xfrm>
            <a:off x="1258888" y="2363788"/>
            <a:ext cx="360362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ctr">
              <a:spcBef>
                <a:spcPct val="50000"/>
              </a:spcBef>
            </a:pPr>
            <a:r>
              <a:rPr kumimoji="1" lang="en-US" altLang="zh-CN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+</a:t>
            </a:r>
            <a:endParaRPr kumimoji="1" lang="en-US" altLang="zh-CN" sz="2800">
              <a:solidFill>
                <a:srgbClr val="FF0000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12" name="Text Box 88"/>
          <p:cNvSpPr txBox="1">
            <a:spLocks noChangeArrowheads="1"/>
          </p:cNvSpPr>
          <p:nvPr/>
        </p:nvSpPr>
        <p:spPr bwMode="auto">
          <a:xfrm>
            <a:off x="1258888" y="2652713"/>
            <a:ext cx="360362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ctr">
              <a:spcBef>
                <a:spcPct val="50000"/>
              </a:spcBef>
            </a:pPr>
            <a:r>
              <a:rPr kumimoji="1" lang="en-US" altLang="zh-CN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-</a:t>
            </a:r>
            <a:endParaRPr kumimoji="1" lang="en-US" altLang="zh-CN" sz="2800">
              <a:solidFill>
                <a:srgbClr val="FF0000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13" name="Rectangle 24"/>
          <p:cNvSpPr>
            <a:spLocks noChangeArrowheads="1"/>
          </p:cNvSpPr>
          <p:nvPr/>
        </p:nvSpPr>
        <p:spPr bwMode="auto">
          <a:xfrm>
            <a:off x="3311525" y="2005013"/>
            <a:ext cx="5616575" cy="30797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just"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kumimoji="1" lang="en-US" altLang="zh-CN" sz="1400">
                <a:solidFill>
                  <a:srgbClr val="0033CC"/>
                </a:solidFill>
              </a:rPr>
              <a:t>(2)</a:t>
            </a:r>
            <a:r>
              <a:rPr kumimoji="1" lang="zh-CN" altLang="en-US" sz="1400">
                <a:solidFill>
                  <a:srgbClr val="FF0000"/>
                </a:solidFill>
              </a:rPr>
              <a:t>起振</a:t>
            </a:r>
            <a:r>
              <a:rPr kumimoji="1" lang="en-US" altLang="zh-CN" sz="1400"/>
              <a:t>: </a:t>
            </a:r>
            <a:r>
              <a:rPr kumimoji="1" lang="zh-CN" altLang="en-US" sz="1400"/>
              <a:t>则</a:t>
            </a:r>
            <a:r>
              <a:rPr kumimoji="1" lang="en-US" altLang="zh-CN" sz="1400" i="1">
                <a:solidFill>
                  <a:srgbClr val="FF0000"/>
                </a:solidFill>
              </a:rPr>
              <a:t>A</a:t>
            </a:r>
            <a:r>
              <a:rPr kumimoji="1" lang="en-US" altLang="zh-CN" sz="1400" i="1" baseline="-25000">
                <a:solidFill>
                  <a:srgbClr val="FF0000"/>
                </a:solidFill>
              </a:rPr>
              <a:t>v </a:t>
            </a:r>
            <a:r>
              <a:rPr kumimoji="1" lang="en-US" altLang="zh-CN" sz="1400">
                <a:solidFill>
                  <a:srgbClr val="FF0000"/>
                </a:solidFill>
              </a:rPr>
              <a:t>&gt;+3</a:t>
            </a:r>
            <a:r>
              <a:rPr kumimoji="1" lang="en-US" altLang="zh-CN" sz="1400"/>
              <a:t>, </a:t>
            </a:r>
            <a:r>
              <a:rPr kumimoji="1" lang="zh-CN" altLang="en-US" sz="1400"/>
              <a:t>使</a:t>
            </a:r>
            <a:r>
              <a:rPr kumimoji="1" lang="en-US" altLang="zh-CN" sz="1400" i="1">
                <a:solidFill>
                  <a:srgbClr val="FF0000"/>
                </a:solidFill>
              </a:rPr>
              <a:t>A</a:t>
            </a:r>
            <a:r>
              <a:rPr kumimoji="1" lang="en-US" altLang="zh-CN" sz="1400" i="1" baseline="-25000">
                <a:solidFill>
                  <a:srgbClr val="FF0000"/>
                </a:solidFill>
              </a:rPr>
              <a:t>v</a:t>
            </a:r>
            <a:r>
              <a:rPr kumimoji="1" lang="en-US" altLang="zh-CN" sz="1400" i="1">
                <a:solidFill>
                  <a:srgbClr val="FF0000"/>
                </a:solidFill>
              </a:rPr>
              <a:t>F</a:t>
            </a:r>
            <a:r>
              <a:rPr kumimoji="1" lang="en-US" altLang="zh-CN" sz="1400" i="1" baseline="-25000">
                <a:solidFill>
                  <a:srgbClr val="FF0000"/>
                </a:solidFill>
              </a:rPr>
              <a:t>v </a:t>
            </a:r>
            <a:r>
              <a:rPr kumimoji="1" lang="en-US" altLang="zh-CN" sz="1400"/>
              <a:t>&gt;1</a:t>
            </a:r>
            <a:r>
              <a:rPr kumimoji="1" lang="zh-CN" altLang="en-US" sz="1400"/>
              <a:t>有利</a:t>
            </a:r>
            <a:r>
              <a:rPr kumimoji="1" lang="zh-CN" altLang="en-US" sz="1400">
                <a:solidFill>
                  <a:srgbClr val="FF0000"/>
                </a:solidFill>
              </a:rPr>
              <a:t>起振</a:t>
            </a:r>
            <a:r>
              <a:rPr kumimoji="1" lang="zh-CN" altLang="en-US" sz="1400"/>
              <a:t>。此时</a:t>
            </a:r>
            <a:r>
              <a:rPr kumimoji="1" lang="en-US" altLang="zh-CN" sz="1400"/>
              <a:t>, D</a:t>
            </a:r>
            <a:r>
              <a:rPr kumimoji="1" lang="en-US" altLang="zh-CN" sz="1400" baseline="-25000"/>
              <a:t>Z</a:t>
            </a:r>
            <a:r>
              <a:rPr kumimoji="1" lang="zh-CN" altLang="en-US" sz="1400"/>
              <a:t>为截止开路。</a:t>
            </a:r>
            <a:endParaRPr lang="en-US" altLang="zh-CN" sz="1400">
              <a:solidFill>
                <a:srgbClr val="FF0000"/>
              </a:solidFill>
              <a:ea typeface="华文楷体" pitchFamily="2" charset="-122"/>
            </a:endParaRPr>
          </a:p>
        </p:txBody>
      </p:sp>
      <p:graphicFrame>
        <p:nvGraphicFramePr>
          <p:cNvPr id="645125" name="Object 5"/>
          <p:cNvGraphicFramePr>
            <a:graphicFrameLocks noChangeAspect="1"/>
          </p:cNvGraphicFramePr>
          <p:nvPr/>
        </p:nvGraphicFramePr>
        <p:xfrm>
          <a:off x="3795713" y="2305050"/>
          <a:ext cx="1660525" cy="581025"/>
        </p:xfrm>
        <a:graphic>
          <a:graphicData uri="http://schemas.openxmlformats.org/presentationml/2006/ole">
            <p:oleObj spid="_x0000_s21506" name="Equation" r:id="rId7" imgW="1295280" imgH="457200" progId="Equation.DSMT4">
              <p:embed/>
            </p:oleObj>
          </a:graphicData>
        </a:graphic>
      </p:graphicFrame>
      <p:graphicFrame>
        <p:nvGraphicFramePr>
          <p:cNvPr id="15" name="Object 3"/>
          <p:cNvGraphicFramePr>
            <a:graphicFrameLocks noChangeAspect="1"/>
          </p:cNvGraphicFramePr>
          <p:nvPr/>
        </p:nvGraphicFramePr>
        <p:xfrm>
          <a:off x="6002338" y="2420938"/>
          <a:ext cx="1954212" cy="306387"/>
        </p:xfrm>
        <a:graphic>
          <a:graphicData uri="http://schemas.openxmlformats.org/presentationml/2006/ole">
            <p:oleObj spid="_x0000_s21507" name="Equation" r:id="rId8" imgW="1523880" imgH="241200" progId="Equation.DSMT4">
              <p:embed/>
            </p:oleObj>
          </a:graphicData>
        </a:graphic>
      </p:graphicFrame>
      <p:sp>
        <p:nvSpPr>
          <p:cNvPr id="16" name="Rectangle 24"/>
          <p:cNvSpPr>
            <a:spLocks noChangeArrowheads="1"/>
          </p:cNvSpPr>
          <p:nvPr/>
        </p:nvSpPr>
        <p:spPr bwMode="auto">
          <a:xfrm>
            <a:off x="6732588" y="1609725"/>
            <a:ext cx="1476375" cy="306388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just"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kumimoji="1" lang="en-US" altLang="zh-CN" sz="1400">
                <a:solidFill>
                  <a:srgbClr val="0033CC"/>
                </a:solidFill>
              </a:rPr>
              <a:t>(3)</a:t>
            </a:r>
            <a:r>
              <a:rPr kumimoji="1" lang="zh-CN" altLang="en-US" sz="1400">
                <a:solidFill>
                  <a:srgbClr val="FF0000"/>
                </a:solidFill>
              </a:rPr>
              <a:t> </a:t>
            </a:r>
            <a:r>
              <a:rPr kumimoji="1" lang="zh-CN" altLang="en-US" sz="1400"/>
              <a:t>振荡频率</a:t>
            </a:r>
            <a:endParaRPr lang="en-US" altLang="zh-CN" sz="1400">
              <a:solidFill>
                <a:srgbClr val="FF0000"/>
              </a:solidFill>
              <a:ea typeface="华文楷体" pitchFamily="2" charset="-122"/>
            </a:endParaRPr>
          </a:p>
        </p:txBody>
      </p:sp>
      <p:graphicFrame>
        <p:nvGraphicFramePr>
          <p:cNvPr id="643088" name="Object 4"/>
          <p:cNvGraphicFramePr>
            <a:graphicFrameLocks noChangeAspect="1"/>
          </p:cNvGraphicFramePr>
          <p:nvPr/>
        </p:nvGraphicFramePr>
        <p:xfrm>
          <a:off x="7848600" y="1484313"/>
          <a:ext cx="1123950" cy="539750"/>
        </p:xfrm>
        <a:graphic>
          <a:graphicData uri="http://schemas.openxmlformats.org/presentationml/2006/ole">
            <p:oleObj spid="_x0000_s21508" name="Equation" r:id="rId9" imgW="761760" imgH="406080" progId="Equation.DSMT4">
              <p:embed/>
            </p:oleObj>
          </a:graphicData>
        </a:graphic>
      </p:graphicFrame>
      <p:sp>
        <p:nvSpPr>
          <p:cNvPr id="19" name="Rectangle 24"/>
          <p:cNvSpPr>
            <a:spLocks noChangeArrowheads="1"/>
          </p:cNvSpPr>
          <p:nvPr/>
        </p:nvSpPr>
        <p:spPr bwMode="auto">
          <a:xfrm>
            <a:off x="3384550" y="2797175"/>
            <a:ext cx="5759450" cy="30797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just"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kumimoji="1" lang="en-US" altLang="zh-CN" sz="1400">
                <a:solidFill>
                  <a:srgbClr val="0033CC"/>
                </a:solidFill>
              </a:rPr>
              <a:t>(4)</a:t>
            </a:r>
            <a:r>
              <a:rPr kumimoji="1" lang="zh-CN" altLang="en-US" sz="1400"/>
              <a:t>振荡</a:t>
            </a:r>
            <a:r>
              <a:rPr kumimoji="1" lang="zh-CN" altLang="en-US" sz="1400">
                <a:solidFill>
                  <a:srgbClr val="FF0000"/>
                </a:solidFill>
              </a:rPr>
              <a:t>稳定</a:t>
            </a:r>
            <a:r>
              <a:rPr kumimoji="1" lang="en-US" altLang="zh-CN" sz="1400"/>
              <a:t>: </a:t>
            </a:r>
            <a:r>
              <a:rPr kumimoji="1" lang="zh-CN" altLang="en-US" sz="1400"/>
              <a:t>则</a:t>
            </a:r>
            <a:r>
              <a:rPr kumimoji="1" lang="en-US" altLang="zh-CN" sz="1400" i="1">
                <a:solidFill>
                  <a:srgbClr val="FF0000"/>
                </a:solidFill>
              </a:rPr>
              <a:t>A</a:t>
            </a:r>
            <a:r>
              <a:rPr kumimoji="1" lang="en-US" altLang="zh-CN" sz="1400" i="1" baseline="-25000">
                <a:solidFill>
                  <a:srgbClr val="FF0000"/>
                </a:solidFill>
              </a:rPr>
              <a:t>v </a:t>
            </a:r>
            <a:r>
              <a:rPr kumimoji="1" lang="en-US" altLang="zh-CN" sz="1400">
                <a:solidFill>
                  <a:srgbClr val="FF0000"/>
                </a:solidFill>
              </a:rPr>
              <a:t>=+3</a:t>
            </a:r>
            <a:r>
              <a:rPr kumimoji="1" lang="en-US" altLang="zh-CN" sz="1400"/>
              <a:t>, </a:t>
            </a:r>
            <a:r>
              <a:rPr kumimoji="1" lang="zh-CN" altLang="en-US" sz="1400"/>
              <a:t>使</a:t>
            </a:r>
            <a:r>
              <a:rPr kumimoji="1" lang="en-US" altLang="zh-CN" sz="1400" i="1">
                <a:solidFill>
                  <a:srgbClr val="FF0000"/>
                </a:solidFill>
              </a:rPr>
              <a:t>A</a:t>
            </a:r>
            <a:r>
              <a:rPr kumimoji="1" lang="en-US" altLang="zh-CN" sz="1400" i="1" baseline="-25000">
                <a:solidFill>
                  <a:srgbClr val="FF0000"/>
                </a:solidFill>
              </a:rPr>
              <a:t>v</a:t>
            </a:r>
            <a:r>
              <a:rPr kumimoji="1" lang="en-US" altLang="zh-CN" sz="1400" i="1">
                <a:solidFill>
                  <a:srgbClr val="FF0000"/>
                </a:solidFill>
              </a:rPr>
              <a:t>F</a:t>
            </a:r>
            <a:r>
              <a:rPr kumimoji="1" lang="en-US" altLang="zh-CN" sz="1400" i="1" baseline="-25000">
                <a:solidFill>
                  <a:srgbClr val="FF0000"/>
                </a:solidFill>
              </a:rPr>
              <a:t>v </a:t>
            </a:r>
            <a:r>
              <a:rPr kumimoji="1" lang="en-US" altLang="zh-CN" sz="1400"/>
              <a:t>=1, </a:t>
            </a:r>
            <a:r>
              <a:rPr kumimoji="1" lang="zh-CN" altLang="en-US" sz="1400">
                <a:solidFill>
                  <a:srgbClr val="FF0000"/>
                </a:solidFill>
              </a:rPr>
              <a:t>振荡平衡</a:t>
            </a:r>
            <a:r>
              <a:rPr kumimoji="1" lang="zh-CN" altLang="en-US" sz="1400"/>
              <a:t>。此时</a:t>
            </a:r>
            <a:r>
              <a:rPr kumimoji="1" lang="en-US" altLang="zh-CN" sz="1400"/>
              <a:t>, D</a:t>
            </a:r>
            <a:r>
              <a:rPr kumimoji="1" lang="en-US" altLang="zh-CN" sz="1400" baseline="-25000"/>
              <a:t>Z</a:t>
            </a:r>
            <a:r>
              <a:rPr kumimoji="1" lang="zh-CN" altLang="en-US" sz="1400"/>
              <a:t>为反向击穿状态。</a:t>
            </a:r>
            <a:endParaRPr lang="en-US" altLang="zh-CN" sz="1400">
              <a:solidFill>
                <a:srgbClr val="FF0000"/>
              </a:solidFill>
              <a:ea typeface="华文楷体" pitchFamily="2" charset="-122"/>
            </a:endParaRPr>
          </a:p>
        </p:txBody>
      </p:sp>
      <p:sp>
        <p:nvSpPr>
          <p:cNvPr id="20" name="Rectangle 24"/>
          <p:cNvSpPr>
            <a:spLocks noChangeArrowheads="1"/>
          </p:cNvSpPr>
          <p:nvPr/>
        </p:nvSpPr>
        <p:spPr bwMode="auto">
          <a:xfrm>
            <a:off x="3671888" y="3176588"/>
            <a:ext cx="3455987" cy="30797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just"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kumimoji="1" lang="zh-CN" altLang="en-US" sz="1400">
                <a:solidFill>
                  <a:srgbClr val="FF0000"/>
                </a:solidFill>
              </a:rPr>
              <a:t>要点</a:t>
            </a:r>
            <a:r>
              <a:rPr kumimoji="1" lang="en-US" altLang="zh-CN" sz="1400"/>
              <a:t>: </a:t>
            </a:r>
            <a:r>
              <a:rPr kumimoji="1" lang="zh-CN" altLang="en-US" sz="1400"/>
              <a:t>正、负反馈平衡，虚短成立。</a:t>
            </a:r>
            <a:endParaRPr lang="en-US" altLang="zh-CN" sz="1400">
              <a:solidFill>
                <a:srgbClr val="FF0000"/>
              </a:solidFill>
              <a:ea typeface="华文楷体" pitchFamily="2" charset="-122"/>
            </a:endParaRPr>
          </a:p>
        </p:txBody>
      </p:sp>
      <p:sp>
        <p:nvSpPr>
          <p:cNvPr id="21" name="Rectangle 24"/>
          <p:cNvSpPr>
            <a:spLocks noChangeArrowheads="1"/>
          </p:cNvSpPr>
          <p:nvPr/>
        </p:nvSpPr>
        <p:spPr bwMode="auto">
          <a:xfrm>
            <a:off x="4211638" y="3500438"/>
            <a:ext cx="2305050" cy="30797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just"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kumimoji="1" lang="zh-CN" altLang="en-US" sz="1400"/>
              <a:t>由</a:t>
            </a:r>
            <a:r>
              <a:rPr kumimoji="1" lang="en-US" altLang="zh-CN" sz="1400" i="1"/>
              <a:t>RC</a:t>
            </a:r>
            <a:r>
              <a:rPr kumimoji="1" lang="zh-CN" altLang="en-US" sz="1400"/>
              <a:t>串并联网络结论</a:t>
            </a:r>
            <a:r>
              <a:rPr kumimoji="1" lang="en-US" altLang="zh-CN" sz="1400"/>
              <a:t>:</a:t>
            </a:r>
            <a:endParaRPr lang="en-US" altLang="zh-CN" sz="1400">
              <a:solidFill>
                <a:srgbClr val="FF0000"/>
              </a:solidFill>
              <a:ea typeface="华文楷体" pitchFamily="2" charset="-122"/>
            </a:endParaRPr>
          </a:p>
        </p:txBody>
      </p:sp>
      <p:graphicFrame>
        <p:nvGraphicFramePr>
          <p:cNvPr id="22" name="Object 5"/>
          <p:cNvGraphicFramePr>
            <a:graphicFrameLocks noChangeAspect="1"/>
          </p:cNvGraphicFramePr>
          <p:nvPr/>
        </p:nvGraphicFramePr>
        <p:xfrm>
          <a:off x="6242050" y="3381375"/>
          <a:ext cx="1217613" cy="515938"/>
        </p:xfrm>
        <a:graphic>
          <a:graphicData uri="http://schemas.openxmlformats.org/presentationml/2006/ole">
            <p:oleObj spid="_x0000_s21509" name="Equation" r:id="rId10" imgW="952200" imgH="406080" progId="Equation.DSMT4">
              <p:embed/>
            </p:oleObj>
          </a:graphicData>
        </a:graphic>
      </p:graphicFrame>
      <p:sp>
        <p:nvSpPr>
          <p:cNvPr id="23" name="Rectangle 24"/>
          <p:cNvSpPr>
            <a:spLocks noChangeArrowheads="1"/>
          </p:cNvSpPr>
          <p:nvPr/>
        </p:nvSpPr>
        <p:spPr bwMode="auto">
          <a:xfrm>
            <a:off x="3492500" y="3933825"/>
            <a:ext cx="1943100" cy="306388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just"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kumimoji="1" lang="zh-CN" altLang="en-US" sz="1400"/>
              <a:t>由负反馈网络可得</a:t>
            </a:r>
            <a:r>
              <a:rPr kumimoji="1" lang="en-US" altLang="zh-CN" sz="1400"/>
              <a:t>:</a:t>
            </a:r>
            <a:endParaRPr lang="en-US" altLang="zh-CN" sz="1400">
              <a:solidFill>
                <a:srgbClr val="FF0000"/>
              </a:solidFill>
              <a:ea typeface="华文楷体" pitchFamily="2" charset="-122"/>
            </a:endParaRPr>
          </a:p>
        </p:txBody>
      </p:sp>
      <p:graphicFrame>
        <p:nvGraphicFramePr>
          <p:cNvPr id="24" name="Object 6"/>
          <p:cNvGraphicFramePr>
            <a:graphicFrameLocks noChangeAspect="1"/>
          </p:cNvGraphicFramePr>
          <p:nvPr/>
        </p:nvGraphicFramePr>
        <p:xfrm>
          <a:off x="2987675" y="5265738"/>
          <a:ext cx="3173413" cy="565150"/>
        </p:xfrm>
        <a:graphic>
          <a:graphicData uri="http://schemas.openxmlformats.org/presentationml/2006/ole">
            <p:oleObj spid="_x0000_s21510" name="Equation" r:id="rId11" imgW="2476440" imgH="444240" progId="Equation.DSMT4">
              <p:embed/>
            </p:oleObj>
          </a:graphicData>
        </a:graphic>
      </p:graphicFrame>
      <p:graphicFrame>
        <p:nvGraphicFramePr>
          <p:cNvPr id="25" name="Object 7"/>
          <p:cNvGraphicFramePr>
            <a:graphicFrameLocks noChangeAspect="1"/>
          </p:cNvGraphicFramePr>
          <p:nvPr/>
        </p:nvGraphicFramePr>
        <p:xfrm>
          <a:off x="3995738" y="5805488"/>
          <a:ext cx="3405187" cy="806450"/>
        </p:xfrm>
        <a:graphic>
          <a:graphicData uri="http://schemas.openxmlformats.org/presentationml/2006/ole">
            <p:oleObj spid="_x0000_s21511" name="Equation" r:id="rId12" imgW="2654280" imgH="634680" progId="Equation.DSMT4">
              <p:embed/>
            </p:oleObj>
          </a:graphicData>
        </a:graphic>
      </p:graphicFrame>
      <p:graphicFrame>
        <p:nvGraphicFramePr>
          <p:cNvPr id="26" name="Object 8"/>
          <p:cNvGraphicFramePr>
            <a:graphicFrameLocks noChangeAspect="1"/>
          </p:cNvGraphicFramePr>
          <p:nvPr/>
        </p:nvGraphicFramePr>
        <p:xfrm>
          <a:off x="5256213" y="3824288"/>
          <a:ext cx="2994025" cy="581025"/>
        </p:xfrm>
        <a:graphic>
          <a:graphicData uri="http://schemas.openxmlformats.org/presentationml/2006/ole">
            <p:oleObj spid="_x0000_s21512" name="Equation" r:id="rId13" imgW="2336760" imgH="457200" progId="Equation.DSMT4">
              <p:embed/>
            </p:oleObj>
          </a:graphicData>
        </a:graphic>
      </p:graphicFrame>
      <p:graphicFrame>
        <p:nvGraphicFramePr>
          <p:cNvPr id="27" name="Object 9"/>
          <p:cNvGraphicFramePr>
            <a:graphicFrameLocks noChangeAspect="1"/>
          </p:cNvGraphicFramePr>
          <p:nvPr/>
        </p:nvGraphicFramePr>
        <p:xfrm>
          <a:off x="4352925" y="4354513"/>
          <a:ext cx="4791075" cy="838200"/>
        </p:xfrm>
        <a:graphic>
          <a:graphicData uri="http://schemas.openxmlformats.org/presentationml/2006/ole">
            <p:oleObj spid="_x0000_s21513" name="Equation" r:id="rId14" imgW="3733560" imgH="660240" progId="Equation.DSMT4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430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1" dur="500"/>
                                        <p:tgtEl>
                                          <p:spTgt spid="645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5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5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6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6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8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 autoUpdateAnimBg="0"/>
      <p:bldP spid="16" grpId="0" autoUpdateAnimBg="0"/>
      <p:bldP spid="19" grpId="0" autoUpdateAnimBg="0"/>
      <p:bldP spid="20" grpId="0" autoUpdateAnimBg="0"/>
      <p:bldP spid="21" grpId="0" autoUpdateAnimBg="0"/>
      <p:bldP spid="23" grpId="0" autoUpdateAnimBg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7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925" y="657225"/>
            <a:ext cx="6084888" cy="368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8787" name="Text Box 39"/>
          <p:cNvSpPr txBox="1">
            <a:spLocks noChangeArrowheads="1"/>
          </p:cNvSpPr>
          <p:nvPr/>
        </p:nvSpPr>
        <p:spPr bwMode="auto">
          <a:xfrm>
            <a:off x="2051050" y="657225"/>
            <a:ext cx="2160588" cy="338138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1600">
                <a:solidFill>
                  <a:srgbClr val="FF0000"/>
                </a:solidFill>
                <a:ea typeface="华文楷体" pitchFamily="2" charset="-122"/>
              </a:rPr>
              <a:t>2019</a:t>
            </a:r>
            <a:r>
              <a:rPr lang="zh-CN" altLang="en-US" sz="1600">
                <a:solidFill>
                  <a:srgbClr val="FF0000"/>
                </a:solidFill>
                <a:ea typeface="华文楷体" pitchFamily="2" charset="-122"/>
              </a:rPr>
              <a:t>春季模电</a:t>
            </a:r>
            <a:r>
              <a:rPr lang="en-US" altLang="zh-CN" sz="1600">
                <a:solidFill>
                  <a:srgbClr val="FF0000"/>
                </a:solidFill>
                <a:ea typeface="华文楷体" pitchFamily="2" charset="-122"/>
              </a:rPr>
              <a:t>48</a:t>
            </a:r>
            <a:r>
              <a:rPr lang="zh-CN" altLang="en-US" sz="1600">
                <a:solidFill>
                  <a:srgbClr val="FF0000"/>
                </a:solidFill>
                <a:ea typeface="华文楷体" pitchFamily="2" charset="-122"/>
              </a:rPr>
              <a:t>学时</a:t>
            </a:r>
          </a:p>
        </p:txBody>
      </p:sp>
      <p:sp>
        <p:nvSpPr>
          <p:cNvPr id="118788" name="TextBox 4"/>
          <p:cNvSpPr txBox="1">
            <a:spLocks noChangeArrowheads="1"/>
          </p:cNvSpPr>
          <p:nvPr/>
        </p:nvSpPr>
        <p:spPr bwMode="auto">
          <a:xfrm>
            <a:off x="0" y="0"/>
            <a:ext cx="1044575" cy="400050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dirty="0"/>
              <a:t>直播</a:t>
            </a:r>
            <a:r>
              <a:rPr lang="en-US" altLang="zh-CN" dirty="0"/>
              <a:t>9</a:t>
            </a:r>
            <a:endParaRPr lang="zh-CN" altLang="en-US" dirty="0"/>
          </a:p>
        </p:txBody>
      </p:sp>
      <p:sp>
        <p:nvSpPr>
          <p:cNvPr id="118789" name="Line 3"/>
          <p:cNvSpPr>
            <a:spLocks noChangeShapeType="1"/>
          </p:cNvSpPr>
          <p:nvPr/>
        </p:nvSpPr>
        <p:spPr bwMode="auto">
          <a:xfrm>
            <a:off x="395288" y="584200"/>
            <a:ext cx="8029575" cy="0"/>
          </a:xfrm>
          <a:prstGeom prst="line">
            <a:avLst/>
          </a:prstGeom>
          <a:noFill/>
          <a:ln w="76200" cap="sq" cmpd="tri">
            <a:solidFill>
              <a:srgbClr val="006600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118790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2875" y="4400550"/>
            <a:ext cx="3852863" cy="1920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8791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292725" y="3760788"/>
            <a:ext cx="3635375" cy="3089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8792" name="灯片编号占位符 2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290A02CD-1580-4268-88F6-B81F07179435}" type="slidenum">
              <a:rPr lang="en-US" altLang="zh-CN" smtClean="0"/>
              <a:pPr/>
              <a:t>27</a:t>
            </a:fld>
            <a:endParaRPr lang="en-US" altLang="zh-CN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87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187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4E159530-3602-41EB-AB2C-0F6CEAB2AE95}" type="slidenum">
              <a:rPr lang="zh-CN" altLang="en-US" smtClean="0"/>
              <a:pPr/>
              <a:t>28</a:t>
            </a:fld>
            <a:endParaRPr lang="en-US" altLang="zh-CN" smtClean="0"/>
          </a:p>
        </p:txBody>
      </p:sp>
      <p:sp>
        <p:nvSpPr>
          <p:cNvPr id="17412" name="Text Box 4"/>
          <p:cNvSpPr txBox="1">
            <a:spLocks noChangeArrowheads="1"/>
          </p:cNvSpPr>
          <p:nvPr/>
        </p:nvSpPr>
        <p:spPr bwMode="auto">
          <a:xfrm>
            <a:off x="179388" y="188913"/>
            <a:ext cx="8785225" cy="2032000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914400" indent="-457200"/>
            <a:r>
              <a:rPr lang="zh-CN" altLang="en-US" sz="1800" dirty="0"/>
              <a:t>六、（</a:t>
            </a:r>
            <a:r>
              <a:rPr lang="en-US" altLang="zh-CN" sz="1800" dirty="0"/>
              <a:t>14</a:t>
            </a:r>
            <a:r>
              <a:rPr lang="zh-CN" altLang="en-US" sz="1800" dirty="0"/>
              <a:t>分）</a:t>
            </a:r>
          </a:p>
          <a:p>
            <a:pPr marL="914400" indent="-457200"/>
            <a:r>
              <a:rPr lang="zh-CN" altLang="en-US" sz="1800" dirty="0"/>
              <a:t>图</a:t>
            </a:r>
            <a:r>
              <a:rPr lang="en-US" altLang="zh-CN" sz="1800" dirty="0"/>
              <a:t>6</a:t>
            </a:r>
            <a:r>
              <a:rPr lang="zh-CN" altLang="en-US" sz="1800" dirty="0"/>
              <a:t>所示为集成运放的应用电路。其中</a:t>
            </a:r>
            <a:r>
              <a:rPr lang="en-US" altLang="zh-CN" sz="1800" dirty="0"/>
              <a:t>A1</a:t>
            </a:r>
            <a:r>
              <a:rPr lang="zh-CN" altLang="en-US" sz="1800" dirty="0"/>
              <a:t>、</a:t>
            </a:r>
            <a:r>
              <a:rPr lang="en-US" altLang="zh-CN" sz="1800" dirty="0"/>
              <a:t>A2</a:t>
            </a:r>
            <a:r>
              <a:rPr lang="zh-CN" altLang="en-US" sz="1800" dirty="0"/>
              <a:t>、</a:t>
            </a:r>
            <a:r>
              <a:rPr lang="en-US" altLang="zh-CN" sz="1800" dirty="0"/>
              <a:t>A3</a:t>
            </a:r>
            <a:r>
              <a:rPr lang="zh-CN" altLang="en-US" sz="1800" dirty="0"/>
              <a:t>均为理想运放，分别组成三个单元电路。试回答下列问题：</a:t>
            </a:r>
          </a:p>
          <a:p>
            <a:pPr marL="914400" indent="-457200"/>
            <a:r>
              <a:rPr lang="en-US" altLang="zh-CN" sz="1800" dirty="0"/>
              <a:t>A1</a:t>
            </a:r>
            <a:r>
              <a:rPr lang="zh-CN" altLang="en-US" sz="1800" dirty="0"/>
              <a:t>、</a:t>
            </a:r>
            <a:r>
              <a:rPr lang="en-US" altLang="zh-CN" sz="1800" dirty="0"/>
              <a:t>A2</a:t>
            </a:r>
            <a:r>
              <a:rPr lang="zh-CN" altLang="en-US" sz="1800" dirty="0"/>
              <a:t>、</a:t>
            </a:r>
            <a:r>
              <a:rPr lang="en-US" altLang="zh-CN" sz="1800" dirty="0"/>
              <a:t>A3</a:t>
            </a:r>
            <a:r>
              <a:rPr lang="zh-CN" altLang="en-US" sz="1800" dirty="0"/>
              <a:t>分别组成的</a:t>
            </a:r>
            <a:r>
              <a:rPr lang="en-US" altLang="zh-CN" sz="1800" dirty="0"/>
              <a:t>3</a:t>
            </a:r>
            <a:r>
              <a:rPr lang="zh-CN" altLang="en-US" sz="1800" dirty="0"/>
              <a:t>个单元电路的名称及功能各是什么？</a:t>
            </a:r>
          </a:p>
          <a:p>
            <a:pPr marL="914400" indent="-457200"/>
            <a:r>
              <a:rPr lang="zh-CN" altLang="en-US" sz="1800" dirty="0"/>
              <a:t>写出输出波形的频率表达式；</a:t>
            </a:r>
          </a:p>
          <a:p>
            <a:pPr marL="914400" indent="-457200"/>
            <a:r>
              <a:rPr lang="zh-CN" altLang="en-US" sz="1800" dirty="0"/>
              <a:t>当输出波形</a:t>
            </a:r>
            <a:r>
              <a:rPr lang="en-US" altLang="zh-CN" sz="1800" i="1" dirty="0"/>
              <a:t>v</a:t>
            </a:r>
            <a:r>
              <a:rPr lang="en-US" altLang="zh-CN" sz="1800" dirty="0"/>
              <a:t>o1</a:t>
            </a:r>
            <a:r>
              <a:rPr lang="zh-CN" altLang="en-US" sz="1800" dirty="0"/>
              <a:t>的幅值稳定时，电阻</a:t>
            </a:r>
            <a:r>
              <a:rPr lang="en-US" altLang="zh-CN" sz="1800" i="1" dirty="0"/>
              <a:t>R</a:t>
            </a:r>
            <a:r>
              <a:rPr lang="en-US" altLang="zh-CN" sz="1800" dirty="0"/>
              <a:t>1</a:t>
            </a:r>
            <a:r>
              <a:rPr lang="zh-CN" altLang="en-US" sz="1800" i="1" dirty="0"/>
              <a:t>、</a:t>
            </a:r>
            <a:r>
              <a:rPr lang="en-US" altLang="zh-CN" sz="1800" i="1" dirty="0"/>
              <a:t>R</a:t>
            </a:r>
            <a:r>
              <a:rPr lang="en-US" altLang="zh-CN" sz="1800" dirty="0"/>
              <a:t>2</a:t>
            </a:r>
            <a:r>
              <a:rPr lang="zh-CN" altLang="en-US" sz="1800" dirty="0"/>
              <a:t>应有怎样的关系？</a:t>
            </a:r>
          </a:p>
          <a:p>
            <a:pPr marL="914400" indent="-457200"/>
            <a:r>
              <a:rPr lang="zh-CN" altLang="en-US" sz="1800" dirty="0"/>
              <a:t>试定性画出</a:t>
            </a:r>
            <a:r>
              <a:rPr lang="en-US" altLang="zh-CN" sz="1800" i="1" dirty="0"/>
              <a:t>v</a:t>
            </a:r>
            <a:r>
              <a:rPr lang="en-US" altLang="zh-CN" sz="1800" dirty="0"/>
              <a:t>o1</a:t>
            </a:r>
            <a:r>
              <a:rPr lang="zh-CN" altLang="en-US" sz="1800" dirty="0"/>
              <a:t>，</a:t>
            </a:r>
            <a:r>
              <a:rPr lang="en-US" altLang="zh-CN" sz="1800" i="1" dirty="0"/>
              <a:t>v</a:t>
            </a:r>
            <a:r>
              <a:rPr lang="en-US" altLang="zh-CN" sz="1800" dirty="0"/>
              <a:t>o2</a:t>
            </a:r>
            <a:r>
              <a:rPr lang="zh-CN" altLang="en-US" sz="1800" dirty="0"/>
              <a:t>和</a:t>
            </a:r>
            <a:r>
              <a:rPr lang="en-US" altLang="zh-CN" sz="1800" i="1" dirty="0"/>
              <a:t>v</a:t>
            </a:r>
            <a:r>
              <a:rPr lang="en-US" altLang="zh-CN" sz="1800" dirty="0"/>
              <a:t>o3</a:t>
            </a:r>
            <a:r>
              <a:rPr lang="zh-CN" altLang="en-US" sz="1800" dirty="0"/>
              <a:t>的波形。 </a:t>
            </a:r>
          </a:p>
        </p:txBody>
      </p:sp>
      <p:sp>
        <p:nvSpPr>
          <p:cNvPr id="17413" name="Rectangle 5"/>
          <p:cNvSpPr>
            <a:spLocks noChangeArrowheads="1"/>
          </p:cNvSpPr>
          <p:nvPr/>
        </p:nvSpPr>
        <p:spPr bwMode="auto">
          <a:xfrm>
            <a:off x="0" y="2614613"/>
            <a:ext cx="9144000" cy="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17410" name="Object 2"/>
          <p:cNvGraphicFramePr>
            <a:graphicFrameLocks noChangeAspect="1"/>
          </p:cNvGraphicFramePr>
          <p:nvPr/>
        </p:nvGraphicFramePr>
        <p:xfrm>
          <a:off x="409575" y="2187575"/>
          <a:ext cx="8062913" cy="2581275"/>
        </p:xfrm>
        <a:graphic>
          <a:graphicData uri="http://schemas.openxmlformats.org/presentationml/2006/ole">
            <p:oleObj spid="_x0000_s183298" name="图片" r:id="rId3" imgW="5087112" imgH="1624584" progId="Word.Picture.8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灯片编号占位符 1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A031B5F0-BC38-4637-8374-434733CB4804}" type="slidenum">
              <a:rPr lang="en-US" altLang="zh-CN" smtClean="0"/>
              <a:pPr/>
              <a:t>29</a:t>
            </a:fld>
            <a:endParaRPr lang="en-US" altLang="zh-CN" smtClean="0"/>
          </a:p>
        </p:txBody>
      </p:sp>
      <p:pic>
        <p:nvPicPr>
          <p:cNvPr id="12083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9532" y="656692"/>
            <a:ext cx="6408737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0836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3528" y="2528900"/>
            <a:ext cx="4010025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0837" name="Text Box 39"/>
          <p:cNvSpPr txBox="1">
            <a:spLocks noChangeArrowheads="1"/>
          </p:cNvSpPr>
          <p:nvPr/>
        </p:nvSpPr>
        <p:spPr bwMode="auto">
          <a:xfrm>
            <a:off x="2878894" y="656692"/>
            <a:ext cx="1260475" cy="338137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1600">
                <a:solidFill>
                  <a:srgbClr val="FF0000"/>
                </a:solidFill>
                <a:ea typeface="华文楷体" pitchFamily="2" charset="-122"/>
              </a:rPr>
              <a:t>2019</a:t>
            </a:r>
            <a:r>
              <a:rPr lang="zh-CN" altLang="en-US" sz="1600">
                <a:solidFill>
                  <a:srgbClr val="FF0000"/>
                </a:solidFill>
                <a:ea typeface="华文楷体" pitchFamily="2" charset="-122"/>
              </a:rPr>
              <a:t>秋季</a:t>
            </a:r>
          </a:p>
        </p:txBody>
      </p:sp>
      <p:sp>
        <p:nvSpPr>
          <p:cNvPr id="6" name="TextBox 4"/>
          <p:cNvSpPr txBox="1">
            <a:spLocks noChangeArrowheads="1"/>
          </p:cNvSpPr>
          <p:nvPr/>
        </p:nvSpPr>
        <p:spPr bwMode="auto">
          <a:xfrm>
            <a:off x="0" y="0"/>
            <a:ext cx="1044575" cy="400050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dirty="0"/>
              <a:t>直播</a:t>
            </a:r>
            <a:r>
              <a:rPr lang="en-US" altLang="zh-CN" dirty="0"/>
              <a:t>9</a:t>
            </a:r>
            <a:endParaRPr lang="zh-CN" altLang="en-US" dirty="0"/>
          </a:p>
        </p:txBody>
      </p:sp>
      <p:sp>
        <p:nvSpPr>
          <p:cNvPr id="7" name="Line 3"/>
          <p:cNvSpPr>
            <a:spLocks noChangeShapeType="1"/>
          </p:cNvSpPr>
          <p:nvPr/>
        </p:nvSpPr>
        <p:spPr bwMode="auto">
          <a:xfrm>
            <a:off x="395288" y="584200"/>
            <a:ext cx="8029575" cy="0"/>
          </a:xfrm>
          <a:prstGeom prst="line">
            <a:avLst/>
          </a:prstGeom>
          <a:noFill/>
          <a:ln w="76200" cap="sq" cmpd="tri">
            <a:solidFill>
              <a:srgbClr val="006600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427984" y="2564904"/>
            <a:ext cx="3492500" cy="2247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 Box 88"/>
          <p:cNvSpPr txBox="1">
            <a:spLocks noChangeArrowheads="1"/>
          </p:cNvSpPr>
          <p:nvPr/>
        </p:nvSpPr>
        <p:spPr bwMode="auto">
          <a:xfrm>
            <a:off x="5686872" y="3084017"/>
            <a:ext cx="360362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ctr">
              <a:spcBef>
                <a:spcPct val="50000"/>
              </a:spcBef>
            </a:pPr>
            <a:r>
              <a:rPr kumimoji="1" lang="en-US" altLang="zh-CN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+</a:t>
            </a:r>
            <a:endParaRPr kumimoji="1" lang="en-US" altLang="zh-CN" sz="2800">
              <a:solidFill>
                <a:srgbClr val="FF0000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10" name="Text Box 88"/>
          <p:cNvSpPr txBox="1">
            <a:spLocks noChangeArrowheads="1"/>
          </p:cNvSpPr>
          <p:nvPr/>
        </p:nvSpPr>
        <p:spPr bwMode="auto">
          <a:xfrm>
            <a:off x="5686872" y="3372942"/>
            <a:ext cx="360362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ctr">
              <a:spcBef>
                <a:spcPct val="50000"/>
              </a:spcBef>
            </a:pPr>
            <a:r>
              <a:rPr kumimoji="1" lang="en-US" altLang="zh-CN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-</a:t>
            </a:r>
            <a:endParaRPr kumimoji="1" lang="en-US" altLang="zh-CN" sz="2800">
              <a:solidFill>
                <a:srgbClr val="FF0000"/>
              </a:solidFill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11" name="Picture 11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5111973"/>
            <a:ext cx="9144000" cy="885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067175" y="5661248"/>
            <a:ext cx="1543050" cy="522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灯片编号占位符 2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FA808B38-99A8-457D-B6E2-50AD20B5793E}" type="slidenum">
              <a:rPr lang="en-US" altLang="zh-CN" smtClean="0"/>
              <a:pPr/>
              <a:t>3</a:t>
            </a:fld>
            <a:endParaRPr lang="en-US" altLang="zh-CN" smtClean="0"/>
          </a:p>
        </p:txBody>
      </p:sp>
      <p:sp>
        <p:nvSpPr>
          <p:cNvPr id="1039" name="Text Box 34"/>
          <p:cNvSpPr>
            <a:spLocks noGrp="1" noChangeArrowheads="1"/>
          </p:cNvSpPr>
          <p:nvPr>
            <p:ph type="title"/>
          </p:nvPr>
        </p:nvSpPr>
        <p:spPr>
          <a:xfrm>
            <a:off x="358775" y="584200"/>
            <a:ext cx="8137525" cy="461963"/>
          </a:xfrm>
          <a:noFill/>
        </p:spPr>
        <p:txBody>
          <a:bodyPr>
            <a:spAutoFit/>
          </a:bodyPr>
          <a:lstStyle/>
          <a:p>
            <a:r>
              <a:rPr lang="zh-CN" altLang="en-US" sz="2400" smtClean="0">
                <a:solidFill>
                  <a:schemeClr val="tx1"/>
                </a:solidFill>
                <a:ea typeface="华文楷体" pitchFamily="2" charset="-122"/>
              </a:rPr>
              <a:t>基本要求：</a:t>
            </a:r>
            <a:r>
              <a:rPr lang="zh-CN" altLang="en-US" sz="2000" smtClean="0">
                <a:solidFill>
                  <a:schemeClr val="hlink"/>
                </a:solidFill>
                <a:ea typeface="华文楷体" pitchFamily="2" charset="-122"/>
              </a:rPr>
              <a:t>掌握</a:t>
            </a:r>
            <a:r>
              <a:rPr lang="zh-CN" altLang="en-US" sz="2000" smtClean="0">
                <a:ea typeface="华文楷体" pitchFamily="2" charset="-122"/>
              </a:rPr>
              <a:t>产生正弦波振荡的相位平衡条件、幅值平衡条件</a:t>
            </a:r>
            <a:endParaRPr lang="zh-CN" altLang="en-US" sz="2400" smtClean="0">
              <a:ea typeface="华文楷体" pitchFamily="2" charset="-122"/>
            </a:endParaRPr>
          </a:p>
        </p:txBody>
      </p:sp>
      <p:sp>
        <p:nvSpPr>
          <p:cNvPr id="1040" name="Line 3"/>
          <p:cNvSpPr>
            <a:spLocks noChangeShapeType="1"/>
          </p:cNvSpPr>
          <p:nvPr/>
        </p:nvSpPr>
        <p:spPr bwMode="auto">
          <a:xfrm>
            <a:off x="395288" y="549275"/>
            <a:ext cx="8029575" cy="0"/>
          </a:xfrm>
          <a:prstGeom prst="line">
            <a:avLst/>
          </a:prstGeom>
          <a:noFill/>
          <a:ln w="76200" cap="sq" cmpd="tri">
            <a:solidFill>
              <a:srgbClr val="006600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41" name="TextBox 4"/>
          <p:cNvSpPr txBox="1">
            <a:spLocks noChangeArrowheads="1"/>
          </p:cNvSpPr>
          <p:nvPr/>
        </p:nvSpPr>
        <p:spPr bwMode="auto">
          <a:xfrm>
            <a:off x="0" y="0"/>
            <a:ext cx="1044575" cy="400050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/>
              <a:t>直播</a:t>
            </a:r>
            <a:r>
              <a:rPr lang="en-US" altLang="zh-CN"/>
              <a:t>9</a:t>
            </a:r>
            <a:endParaRPr lang="zh-CN" altLang="en-US"/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0" y="1089025"/>
            <a:ext cx="5292725" cy="431800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>
              <a:defRPr/>
            </a:pPr>
            <a:r>
              <a:rPr kumimoji="1" lang="en-US" altLang="zh-CN" kern="0" dirty="0">
                <a:solidFill>
                  <a:srgbClr val="000066"/>
                </a:solidFill>
                <a:latin typeface="+mj-lt"/>
                <a:ea typeface="+mj-ea"/>
                <a:cs typeface="+mj-cs"/>
              </a:rPr>
              <a:t>10.5  </a:t>
            </a:r>
            <a:r>
              <a:rPr kumimoji="1" lang="zh-CN" altLang="en-US" kern="0" dirty="0">
                <a:solidFill>
                  <a:srgbClr val="000066"/>
                </a:solidFill>
                <a:latin typeface="+mj-lt"/>
                <a:ea typeface="+mj-ea"/>
                <a:cs typeface="+mj-cs"/>
              </a:rPr>
              <a:t>正弦波振荡电路的振荡条件</a:t>
            </a:r>
            <a:r>
              <a:rPr kumimoji="1" lang="en-US" altLang="zh-CN" sz="1600" kern="0" dirty="0">
                <a:solidFill>
                  <a:srgbClr val="000066"/>
                </a:solidFill>
                <a:latin typeface="+mj-lt"/>
                <a:ea typeface="+mj-ea"/>
                <a:cs typeface="+mj-cs"/>
              </a:rPr>
              <a:t>(</a:t>
            </a:r>
            <a:r>
              <a:rPr kumimoji="1" lang="zh-CN" altLang="en-US" sz="1600" kern="0" dirty="0">
                <a:solidFill>
                  <a:srgbClr val="000066"/>
                </a:solidFill>
                <a:latin typeface="+mj-lt"/>
                <a:ea typeface="+mj-ea"/>
                <a:cs typeface="+mj-cs"/>
              </a:rPr>
              <a:t>构成</a:t>
            </a:r>
            <a:r>
              <a:rPr kumimoji="1" lang="zh-CN" altLang="en-US" sz="1600" kern="0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正反馈</a:t>
            </a:r>
            <a:r>
              <a:rPr kumimoji="1" lang="en-US" altLang="zh-CN" sz="1600" kern="0" dirty="0">
                <a:solidFill>
                  <a:srgbClr val="000066"/>
                </a:solidFill>
                <a:latin typeface="+mj-lt"/>
                <a:ea typeface="+mj-ea"/>
                <a:cs typeface="+mj-cs"/>
              </a:rPr>
              <a:t>)</a:t>
            </a:r>
            <a:endParaRPr kumimoji="1" lang="zh-CN" altLang="en-US" kern="0" dirty="0">
              <a:solidFill>
                <a:srgbClr val="000066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43" name="Rectangle 7"/>
          <p:cNvSpPr>
            <a:spLocks noChangeArrowheads="1"/>
          </p:cNvSpPr>
          <p:nvPr/>
        </p:nvSpPr>
        <p:spPr bwMode="auto">
          <a:xfrm>
            <a:off x="142875" y="1557338"/>
            <a:ext cx="1692275" cy="358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r>
              <a:rPr lang="en-US" altLang="zh-CN" sz="1800">
                <a:solidFill>
                  <a:schemeClr val="tx2"/>
                </a:solidFill>
              </a:rPr>
              <a:t>1. </a:t>
            </a:r>
            <a:r>
              <a:rPr lang="zh-CN" altLang="en-US" sz="1800">
                <a:solidFill>
                  <a:schemeClr val="tx2"/>
                </a:solidFill>
              </a:rPr>
              <a:t>振荡条件</a:t>
            </a:r>
          </a:p>
        </p:txBody>
      </p:sp>
      <p:sp>
        <p:nvSpPr>
          <p:cNvPr id="1044" name="Rectangle 11"/>
          <p:cNvSpPr>
            <a:spLocks noChangeArrowheads="1"/>
          </p:cNvSpPr>
          <p:nvPr/>
        </p:nvSpPr>
        <p:spPr bwMode="auto">
          <a:xfrm>
            <a:off x="5938838" y="1446213"/>
            <a:ext cx="2054225" cy="39687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just">
              <a:lnSpc>
                <a:spcPct val="11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lang="zh-CN" altLang="en-US" sz="1800">
                <a:solidFill>
                  <a:srgbClr val="CC0000"/>
                </a:solidFill>
              </a:rPr>
              <a:t>振幅</a:t>
            </a:r>
            <a:r>
              <a:rPr lang="zh-CN" altLang="en-US" sz="1800">
                <a:solidFill>
                  <a:srgbClr val="0033CC"/>
                </a:solidFill>
              </a:rPr>
              <a:t>平衡</a:t>
            </a:r>
            <a:r>
              <a:rPr lang="zh-CN" altLang="en-US" sz="1800">
                <a:solidFill>
                  <a:srgbClr val="CC0000"/>
                </a:solidFill>
              </a:rPr>
              <a:t>条件</a:t>
            </a:r>
          </a:p>
        </p:txBody>
      </p:sp>
      <p:sp>
        <p:nvSpPr>
          <p:cNvPr id="1045" name="Rectangle 14"/>
          <p:cNvSpPr>
            <a:spLocks noChangeArrowheads="1"/>
          </p:cNvSpPr>
          <p:nvPr/>
        </p:nvSpPr>
        <p:spPr bwMode="auto">
          <a:xfrm>
            <a:off x="5938838" y="1808163"/>
            <a:ext cx="2917825" cy="39687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just">
              <a:lnSpc>
                <a:spcPct val="11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lang="zh-CN" altLang="en-US" sz="1800">
                <a:solidFill>
                  <a:srgbClr val="CC0000"/>
                </a:solidFill>
              </a:rPr>
              <a:t>相位平衡条件</a:t>
            </a:r>
            <a:r>
              <a:rPr lang="en-US" altLang="zh-CN" sz="1800"/>
              <a:t>(</a:t>
            </a:r>
            <a:r>
              <a:rPr lang="zh-CN" altLang="en-US" sz="1800">
                <a:solidFill>
                  <a:srgbClr val="FF0000"/>
                </a:solidFill>
              </a:rPr>
              <a:t>正</a:t>
            </a:r>
            <a:r>
              <a:rPr lang="zh-CN" altLang="en-US" sz="1800"/>
              <a:t>反馈</a:t>
            </a:r>
            <a:r>
              <a:rPr lang="en-US" altLang="zh-CN" sz="1800"/>
              <a:t>)</a:t>
            </a:r>
            <a:endParaRPr lang="zh-CN" altLang="en-US" sz="1800"/>
          </a:p>
        </p:txBody>
      </p:sp>
      <p:sp>
        <p:nvSpPr>
          <p:cNvPr id="1046" name="AutoShape 15"/>
          <p:cNvSpPr>
            <a:spLocks/>
          </p:cNvSpPr>
          <p:nvPr/>
        </p:nvSpPr>
        <p:spPr bwMode="auto">
          <a:xfrm>
            <a:off x="3671888" y="1616075"/>
            <a:ext cx="149225" cy="369888"/>
          </a:xfrm>
          <a:prstGeom prst="leftBrace">
            <a:avLst>
              <a:gd name="adj1" fmla="val 20656"/>
              <a:gd name="adj2" fmla="val 50000"/>
            </a:avLst>
          </a:prstGeom>
          <a:noFill/>
          <a:ln w="28575">
            <a:solidFill>
              <a:srgbClr val="0033CC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1026" name="Object 16"/>
          <p:cNvGraphicFramePr>
            <a:graphicFrameLocks noChangeAspect="1"/>
          </p:cNvGraphicFramePr>
          <p:nvPr/>
        </p:nvGraphicFramePr>
        <p:xfrm>
          <a:off x="3816350" y="1806575"/>
          <a:ext cx="2052638" cy="398463"/>
        </p:xfrm>
        <a:graphic>
          <a:graphicData uri="http://schemas.openxmlformats.org/presentationml/2006/ole">
            <p:oleObj spid="_x0000_s1026" name="公式" r:id="rId3" imgW="1168200" imgH="228600" progId="Equation.3">
              <p:embed/>
            </p:oleObj>
          </a:graphicData>
        </a:graphic>
      </p:graphicFrame>
      <p:graphicFrame>
        <p:nvGraphicFramePr>
          <p:cNvPr id="1027" name="Object 17"/>
          <p:cNvGraphicFramePr>
            <a:graphicFrameLocks noChangeAspect="1"/>
          </p:cNvGraphicFramePr>
          <p:nvPr/>
        </p:nvGraphicFramePr>
        <p:xfrm>
          <a:off x="1449388" y="1557338"/>
          <a:ext cx="2049462" cy="392112"/>
        </p:xfrm>
        <a:graphic>
          <a:graphicData uri="http://schemas.openxmlformats.org/presentationml/2006/ole">
            <p:oleObj spid="_x0000_s1027" name="公式" r:id="rId4" imgW="1193760" imgH="228600" progId="Equation.3">
              <p:embed/>
            </p:oleObj>
          </a:graphicData>
        </a:graphic>
      </p:graphicFrame>
      <p:graphicFrame>
        <p:nvGraphicFramePr>
          <p:cNvPr id="1028" name="Object 18"/>
          <p:cNvGraphicFramePr>
            <a:graphicFrameLocks noChangeAspect="1"/>
          </p:cNvGraphicFramePr>
          <p:nvPr/>
        </p:nvGraphicFramePr>
        <p:xfrm>
          <a:off x="3806825" y="1447800"/>
          <a:ext cx="1962150" cy="477838"/>
        </p:xfrm>
        <a:graphic>
          <a:graphicData uri="http://schemas.openxmlformats.org/presentationml/2006/ole">
            <p:oleObj spid="_x0000_s1028" name="公式" r:id="rId5" imgW="1143000" imgH="279360" progId="Equation.3">
              <p:embed/>
            </p:oleObj>
          </a:graphicData>
        </a:graphic>
      </p:graphicFrame>
      <p:sp>
        <p:nvSpPr>
          <p:cNvPr id="15" name="Rectangle 15">
            <a:hlinkClick r:id="" action="ppaction://noaction"/>
          </p:cNvPr>
          <p:cNvSpPr>
            <a:spLocks noChangeArrowheads="1"/>
          </p:cNvSpPr>
          <p:nvPr/>
        </p:nvSpPr>
        <p:spPr bwMode="auto">
          <a:xfrm>
            <a:off x="0" y="2133600"/>
            <a:ext cx="3635375" cy="358775"/>
          </a:xfrm>
          <a:prstGeom prst="rect">
            <a:avLst/>
          </a:prstGeom>
          <a:noFill/>
          <a:ln w="57150" algn="ctr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rgbClr val="1946AD"/>
              </a:buClr>
              <a:buSzPct val="60000"/>
              <a:buFont typeface="Wingdings" pitchFamily="2" charset="2"/>
              <a:buNone/>
            </a:pPr>
            <a:r>
              <a:rPr lang="en-US" altLang="zh-CN">
                <a:solidFill>
                  <a:schemeClr val="tx2"/>
                </a:solidFill>
              </a:rPr>
              <a:t>8.6  </a:t>
            </a:r>
            <a:r>
              <a:rPr lang="zh-CN" altLang="en-US">
                <a:solidFill>
                  <a:schemeClr val="tx2"/>
                </a:solidFill>
              </a:rPr>
              <a:t>负反馈放大电路的稳定性</a:t>
            </a:r>
          </a:p>
        </p:txBody>
      </p:sp>
      <p:sp>
        <p:nvSpPr>
          <p:cNvPr id="16" name="Text Box 17"/>
          <p:cNvSpPr txBox="1">
            <a:spLocks noChangeArrowheads="1"/>
          </p:cNvSpPr>
          <p:nvPr/>
        </p:nvSpPr>
        <p:spPr bwMode="auto">
          <a:xfrm>
            <a:off x="647700" y="3141663"/>
            <a:ext cx="7704138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1" lang="zh-CN" altLang="en-US" sz="1800"/>
              <a:t>自激原因：</a:t>
            </a:r>
            <a:r>
              <a:rPr kumimoji="1" lang="zh-CN" altLang="en-US" sz="1800">
                <a:latin typeface="楷体_GB2312" pitchFamily="49" charset="-122"/>
              </a:rPr>
              <a:t>②</a:t>
            </a:r>
            <a:r>
              <a:rPr kumimoji="1" lang="zh-CN" altLang="en-US" sz="1800"/>
              <a:t> </a:t>
            </a:r>
            <a:r>
              <a:rPr kumimoji="1" lang="en-US" altLang="zh-CN" sz="1800">
                <a:sym typeface="Wingdings" pitchFamily="2" charset="2"/>
              </a:rPr>
              <a:t>|AF| </a:t>
            </a:r>
            <a:r>
              <a:rPr kumimoji="1" lang="en-US" altLang="zh-CN" sz="1800">
                <a:solidFill>
                  <a:srgbClr val="FF0000"/>
                </a:solidFill>
                <a:sym typeface="Symbol" pitchFamily="18" charset="2"/>
              </a:rPr>
              <a:t></a:t>
            </a:r>
            <a:r>
              <a:rPr kumimoji="1" lang="en-US" altLang="zh-CN" sz="1800">
                <a:sym typeface="Symbol" pitchFamily="18" charset="2"/>
              </a:rPr>
              <a:t> 1</a:t>
            </a:r>
            <a:r>
              <a:rPr kumimoji="1" lang="zh-CN" altLang="en-US" sz="1800">
                <a:sym typeface="Symbol" pitchFamily="18" charset="2"/>
              </a:rPr>
              <a:t>；</a:t>
            </a:r>
            <a:r>
              <a:rPr kumimoji="1" lang="zh-CN" altLang="en-US" sz="1800">
                <a:solidFill>
                  <a:srgbClr val="0033CC"/>
                </a:solidFill>
                <a:latin typeface="楷体_GB2312" pitchFamily="49" charset="-122"/>
                <a:sym typeface="Symbol" pitchFamily="18" charset="2"/>
              </a:rPr>
              <a:t>③</a:t>
            </a:r>
            <a:r>
              <a:rPr kumimoji="1" lang="zh-CN" altLang="en-US" sz="1800">
                <a:solidFill>
                  <a:srgbClr val="0033CC"/>
                </a:solidFill>
              </a:rPr>
              <a:t>噪声</a:t>
            </a:r>
            <a:r>
              <a:rPr kumimoji="1" lang="zh-CN" altLang="en-US" sz="1800"/>
              <a:t>；  </a:t>
            </a:r>
            <a:r>
              <a:rPr kumimoji="1" lang="zh-CN" altLang="en-US" sz="1800">
                <a:latin typeface="楷体_GB2312" pitchFamily="49" charset="-122"/>
              </a:rPr>
              <a:t>①</a:t>
            </a:r>
            <a:r>
              <a:rPr kumimoji="1" lang="zh-CN" altLang="en-US" sz="1800"/>
              <a:t>中频区负反馈</a:t>
            </a:r>
            <a:r>
              <a:rPr kumimoji="1" lang="zh-CN" altLang="en-US" sz="1800">
                <a:sym typeface="Symbol" pitchFamily="18" charset="2"/>
              </a:rPr>
              <a:t></a:t>
            </a:r>
            <a:r>
              <a:rPr kumimoji="1" lang="zh-CN" altLang="en-US" sz="1800">
                <a:ea typeface="宋体" pitchFamily="2" charset="-122"/>
                <a:sym typeface="Wingdings" pitchFamily="2" charset="2"/>
              </a:rPr>
              <a:t> </a:t>
            </a:r>
            <a:r>
              <a:rPr kumimoji="1" lang="zh-CN" altLang="en-US" sz="1800"/>
              <a:t>高频区</a:t>
            </a:r>
            <a:r>
              <a:rPr kumimoji="1" lang="zh-CN" altLang="en-US" sz="1800">
                <a:solidFill>
                  <a:srgbClr val="FF0000"/>
                </a:solidFill>
                <a:sym typeface="Wingdings" pitchFamily="2" charset="2"/>
              </a:rPr>
              <a:t>正</a:t>
            </a:r>
            <a:r>
              <a:rPr kumimoji="1" lang="zh-CN" altLang="en-US" sz="1800">
                <a:sym typeface="Wingdings" pitchFamily="2" charset="2"/>
              </a:rPr>
              <a:t>反馈；</a:t>
            </a:r>
          </a:p>
        </p:txBody>
      </p:sp>
      <p:sp>
        <p:nvSpPr>
          <p:cNvPr id="18" name="Rectangle 19"/>
          <p:cNvSpPr>
            <a:spLocks noChangeArrowheads="1"/>
          </p:cNvSpPr>
          <p:nvPr/>
        </p:nvSpPr>
        <p:spPr bwMode="auto">
          <a:xfrm>
            <a:off x="142875" y="2565400"/>
            <a:ext cx="2482850" cy="3937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just">
              <a:lnSpc>
                <a:spcPct val="11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lang="zh-CN" altLang="en-US" sz="1800">
                <a:solidFill>
                  <a:srgbClr val="FF3300"/>
                </a:solidFill>
              </a:rPr>
              <a:t>负反馈</a:t>
            </a:r>
            <a:r>
              <a:rPr lang="zh-CN" altLang="en-US" sz="1800"/>
              <a:t>自激振荡条件</a:t>
            </a:r>
            <a:r>
              <a:rPr lang="zh-CN" altLang="en-US" sz="1800">
                <a:solidFill>
                  <a:srgbClr val="000000"/>
                </a:solidFill>
              </a:rPr>
              <a:t>：</a:t>
            </a:r>
          </a:p>
        </p:txBody>
      </p:sp>
      <p:sp>
        <p:nvSpPr>
          <p:cNvPr id="19" name="AutoShape 20"/>
          <p:cNvSpPr>
            <a:spLocks/>
          </p:cNvSpPr>
          <p:nvPr/>
        </p:nvSpPr>
        <p:spPr bwMode="auto">
          <a:xfrm>
            <a:off x="4691063" y="2522538"/>
            <a:ext cx="142875" cy="431800"/>
          </a:xfrm>
          <a:prstGeom prst="leftBrace">
            <a:avLst>
              <a:gd name="adj1" fmla="val 25185"/>
              <a:gd name="adj2" fmla="val 50000"/>
            </a:avLst>
          </a:prstGeom>
          <a:noFill/>
          <a:ln w="28575">
            <a:solidFill>
              <a:srgbClr val="0033CC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20" name="Object 21"/>
          <p:cNvGraphicFramePr>
            <a:graphicFrameLocks noChangeAspect="1"/>
          </p:cNvGraphicFramePr>
          <p:nvPr/>
        </p:nvGraphicFramePr>
        <p:xfrm>
          <a:off x="4843463" y="2781300"/>
          <a:ext cx="2460625" cy="360363"/>
        </p:xfrm>
        <a:graphic>
          <a:graphicData uri="http://schemas.openxmlformats.org/presentationml/2006/ole">
            <p:oleObj spid="_x0000_s1029" name="公式" r:id="rId6" imgW="1549080" imgH="228600" progId="Equation.3">
              <p:embed/>
            </p:oleObj>
          </a:graphicData>
        </a:graphic>
      </p:graphicFrame>
      <p:graphicFrame>
        <p:nvGraphicFramePr>
          <p:cNvPr id="21" name="Object 24"/>
          <p:cNvGraphicFramePr>
            <a:graphicFrameLocks noChangeAspect="1"/>
          </p:cNvGraphicFramePr>
          <p:nvPr/>
        </p:nvGraphicFramePr>
        <p:xfrm>
          <a:off x="2447925" y="2568575"/>
          <a:ext cx="2076450" cy="396875"/>
        </p:xfrm>
        <a:graphic>
          <a:graphicData uri="http://schemas.openxmlformats.org/presentationml/2006/ole">
            <p:oleObj spid="_x0000_s1030" name="公式" r:id="rId7" imgW="1193760" imgH="228600" progId="Equation.3">
              <p:embed/>
            </p:oleObj>
          </a:graphicData>
        </a:graphic>
      </p:graphicFrame>
      <p:graphicFrame>
        <p:nvGraphicFramePr>
          <p:cNvPr id="22" name="Object 25"/>
          <p:cNvGraphicFramePr>
            <a:graphicFrameLocks noChangeAspect="1"/>
          </p:cNvGraphicFramePr>
          <p:nvPr/>
        </p:nvGraphicFramePr>
        <p:xfrm>
          <a:off x="4824413" y="2317750"/>
          <a:ext cx="1773237" cy="431800"/>
        </p:xfrm>
        <a:graphic>
          <a:graphicData uri="http://schemas.openxmlformats.org/presentationml/2006/ole">
            <p:oleObj spid="_x0000_s1031" name="公式" r:id="rId8" imgW="1143000" imgH="279360" progId="Equation.3">
              <p:embed/>
            </p:oleObj>
          </a:graphicData>
        </a:graphic>
      </p:graphicFrame>
      <p:sp>
        <p:nvSpPr>
          <p:cNvPr id="23" name="Rectangle 14"/>
          <p:cNvSpPr>
            <a:spLocks noChangeArrowheads="1"/>
          </p:cNvSpPr>
          <p:nvPr/>
        </p:nvSpPr>
        <p:spPr bwMode="auto">
          <a:xfrm>
            <a:off x="142875" y="3898900"/>
            <a:ext cx="2592388" cy="3429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lnSpc>
                <a:spcPct val="11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lang="zh-CN" altLang="en-US" sz="1600">
                <a:solidFill>
                  <a:srgbClr val="FF0000"/>
                </a:solidFill>
              </a:rPr>
              <a:t>振荡电路一般结构</a:t>
            </a:r>
          </a:p>
        </p:txBody>
      </p:sp>
      <p:graphicFrame>
        <p:nvGraphicFramePr>
          <p:cNvPr id="146441" name="Object 10"/>
          <p:cNvGraphicFramePr>
            <a:graphicFrameLocks noChangeAspect="1"/>
          </p:cNvGraphicFramePr>
          <p:nvPr/>
        </p:nvGraphicFramePr>
        <p:xfrm>
          <a:off x="7019925" y="2133600"/>
          <a:ext cx="2124075" cy="1081088"/>
        </p:xfrm>
        <a:graphic>
          <a:graphicData uri="http://schemas.openxmlformats.org/presentationml/2006/ole">
            <p:oleObj spid="_x0000_s1032" name="图片" r:id="rId9" imgW="1924200" imgH="981000" progId="Word.Picture.8">
              <p:embed/>
            </p:oleObj>
          </a:graphicData>
        </a:graphic>
      </p:graphicFrame>
      <p:graphicFrame>
        <p:nvGraphicFramePr>
          <p:cNvPr id="25" name="Object 33"/>
          <p:cNvGraphicFramePr>
            <a:graphicFrameLocks noChangeAspect="1"/>
          </p:cNvGraphicFramePr>
          <p:nvPr/>
        </p:nvGraphicFramePr>
        <p:xfrm>
          <a:off x="6264275" y="3789363"/>
          <a:ext cx="2735263" cy="1393825"/>
        </p:xfrm>
        <a:graphic>
          <a:graphicData uri="http://schemas.openxmlformats.org/presentationml/2006/ole">
            <p:oleObj spid="_x0000_s1033" name="图片" r:id="rId10" imgW="1924200" imgH="981000" progId="Word.Picture.8">
              <p:embed/>
            </p:oleObj>
          </a:graphicData>
        </a:graphic>
      </p:graphicFrame>
      <p:graphicFrame>
        <p:nvGraphicFramePr>
          <p:cNvPr id="26" name="Object 34"/>
          <p:cNvGraphicFramePr>
            <a:graphicFrameLocks noChangeAspect="1"/>
          </p:cNvGraphicFramePr>
          <p:nvPr/>
        </p:nvGraphicFramePr>
        <p:xfrm>
          <a:off x="6264275" y="3789363"/>
          <a:ext cx="2735263" cy="1393825"/>
        </p:xfrm>
        <a:graphic>
          <a:graphicData uri="http://schemas.openxmlformats.org/presentationml/2006/ole">
            <p:oleObj spid="_x0000_s1034" name="图片" r:id="rId11" imgW="1924200" imgH="981000" progId="Word.Picture.8">
              <p:embed/>
            </p:oleObj>
          </a:graphicData>
        </a:graphic>
      </p:graphicFrame>
      <p:graphicFrame>
        <p:nvGraphicFramePr>
          <p:cNvPr id="27" name="Object 35"/>
          <p:cNvGraphicFramePr>
            <a:graphicFrameLocks noChangeAspect="1"/>
          </p:cNvGraphicFramePr>
          <p:nvPr/>
        </p:nvGraphicFramePr>
        <p:xfrm>
          <a:off x="6264275" y="3789363"/>
          <a:ext cx="2735263" cy="1393825"/>
        </p:xfrm>
        <a:graphic>
          <a:graphicData uri="http://schemas.openxmlformats.org/presentationml/2006/ole">
            <p:oleObj spid="_x0000_s1035" name="图片" r:id="rId12" imgW="1924200" imgH="981000" progId="Word.Picture.8">
              <p:embed/>
            </p:oleObj>
          </a:graphicData>
        </a:graphic>
      </p:graphicFrame>
      <p:graphicFrame>
        <p:nvGraphicFramePr>
          <p:cNvPr id="28" name="Object 36"/>
          <p:cNvGraphicFramePr>
            <a:graphicFrameLocks noChangeAspect="1"/>
          </p:cNvGraphicFramePr>
          <p:nvPr/>
        </p:nvGraphicFramePr>
        <p:xfrm>
          <a:off x="5957888" y="4005263"/>
          <a:ext cx="666750" cy="447675"/>
        </p:xfrm>
        <a:graphic>
          <a:graphicData uri="http://schemas.openxmlformats.org/presentationml/2006/ole">
            <p:oleObj spid="_x0000_s1036" name="Picture2" r:id="rId13" imgW="666720" imgH="447840" progId="Word.Picture.8">
              <p:embed/>
            </p:oleObj>
          </a:graphicData>
        </a:graphic>
      </p:graphicFrame>
      <p:graphicFrame>
        <p:nvGraphicFramePr>
          <p:cNvPr id="29" name="Object 37"/>
          <p:cNvGraphicFramePr>
            <a:graphicFrameLocks noChangeAspect="1"/>
          </p:cNvGraphicFramePr>
          <p:nvPr/>
        </p:nvGraphicFramePr>
        <p:xfrm>
          <a:off x="5940425" y="4652963"/>
          <a:ext cx="666750" cy="447675"/>
        </p:xfrm>
        <a:graphic>
          <a:graphicData uri="http://schemas.openxmlformats.org/presentationml/2006/ole">
            <p:oleObj spid="_x0000_s1037" name="Picture2" r:id="rId14" imgW="666720" imgH="447840" progId="Word.Picture.8">
              <p:embed/>
            </p:oleObj>
          </a:graphicData>
        </a:graphic>
      </p:graphicFrame>
      <p:grpSp>
        <p:nvGrpSpPr>
          <p:cNvPr id="2" name="Group 41"/>
          <p:cNvGrpSpPr>
            <a:grpSpLocks/>
          </p:cNvGrpSpPr>
          <p:nvPr/>
        </p:nvGrpSpPr>
        <p:grpSpPr bwMode="auto">
          <a:xfrm>
            <a:off x="6445250" y="4905375"/>
            <a:ext cx="900113" cy="360363"/>
            <a:chOff x="4331" y="3090"/>
            <a:chExt cx="567" cy="227"/>
          </a:xfrm>
        </p:grpSpPr>
        <p:sp>
          <p:nvSpPr>
            <p:cNvPr id="1075" name="Line 42"/>
            <p:cNvSpPr>
              <a:spLocks noChangeShapeType="1"/>
            </p:cNvSpPr>
            <p:nvPr/>
          </p:nvSpPr>
          <p:spPr bwMode="auto">
            <a:xfrm>
              <a:off x="4377" y="3203"/>
              <a:ext cx="521" cy="0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76" name="Rectangle 43"/>
            <p:cNvSpPr>
              <a:spLocks noChangeArrowheads="1"/>
            </p:cNvSpPr>
            <p:nvPr/>
          </p:nvSpPr>
          <p:spPr bwMode="auto">
            <a:xfrm>
              <a:off x="4558" y="3158"/>
              <a:ext cx="227" cy="9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0033CC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77" name="Line 44"/>
            <p:cNvSpPr>
              <a:spLocks noChangeShapeType="1"/>
            </p:cNvSpPr>
            <p:nvPr/>
          </p:nvSpPr>
          <p:spPr bwMode="auto">
            <a:xfrm rot="5400000" flipH="1">
              <a:off x="4841" y="3147"/>
              <a:ext cx="114" cy="0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78" name="Line 45"/>
            <p:cNvSpPr>
              <a:spLocks noChangeShapeType="1"/>
            </p:cNvSpPr>
            <p:nvPr/>
          </p:nvSpPr>
          <p:spPr bwMode="auto">
            <a:xfrm rot="5400000" flipH="1">
              <a:off x="4331" y="3260"/>
              <a:ext cx="114" cy="0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79" name="Line 46"/>
            <p:cNvSpPr>
              <a:spLocks noChangeShapeType="1"/>
            </p:cNvSpPr>
            <p:nvPr/>
          </p:nvSpPr>
          <p:spPr bwMode="auto">
            <a:xfrm flipH="1">
              <a:off x="4331" y="3317"/>
              <a:ext cx="114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36" name="Rectangle 57"/>
          <p:cNvSpPr>
            <a:spLocks noChangeArrowheads="1"/>
          </p:cNvSpPr>
          <p:nvPr/>
        </p:nvSpPr>
        <p:spPr bwMode="auto">
          <a:xfrm>
            <a:off x="71438" y="3536950"/>
            <a:ext cx="3421062" cy="363538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just">
              <a:lnSpc>
                <a:spcPct val="11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lang="en-US" altLang="zh-CN" sz="1600">
                <a:solidFill>
                  <a:srgbClr val="990033"/>
                </a:solidFill>
                <a:sym typeface="Symbol" pitchFamily="18" charset="2"/>
              </a:rPr>
              <a:t> </a:t>
            </a:r>
            <a:r>
              <a:rPr lang="zh-CN" altLang="en-US" sz="1600">
                <a:solidFill>
                  <a:srgbClr val="990033"/>
                </a:solidFill>
                <a:sym typeface="Symbol" pitchFamily="18" charset="2"/>
              </a:rPr>
              <a:t>要点</a:t>
            </a:r>
            <a:r>
              <a:rPr lang="en-US" altLang="zh-CN" sz="1600">
                <a:solidFill>
                  <a:srgbClr val="990033"/>
                </a:solidFill>
                <a:sym typeface="Symbol" pitchFamily="18" charset="2"/>
              </a:rPr>
              <a:t> </a:t>
            </a:r>
            <a:r>
              <a:rPr lang="en-US" altLang="zh-CN" sz="1600"/>
              <a:t> 2</a:t>
            </a:r>
            <a:r>
              <a:rPr lang="zh-CN" altLang="en-US" sz="1600"/>
              <a:t>个振荡条件</a:t>
            </a:r>
            <a:r>
              <a:rPr lang="zh-CN" altLang="en-US" sz="1600">
                <a:solidFill>
                  <a:schemeClr val="hlink"/>
                </a:solidFill>
              </a:rPr>
              <a:t>本质上相同！</a:t>
            </a:r>
          </a:p>
        </p:txBody>
      </p:sp>
      <p:sp>
        <p:nvSpPr>
          <p:cNvPr id="37" name="Rectangle 59"/>
          <p:cNvSpPr>
            <a:spLocks noChangeArrowheads="1"/>
          </p:cNvSpPr>
          <p:nvPr/>
        </p:nvSpPr>
        <p:spPr bwMode="auto">
          <a:xfrm>
            <a:off x="3132138" y="3536950"/>
            <a:ext cx="3060700" cy="363538"/>
          </a:xfrm>
          <a:prstGeom prst="rect">
            <a:avLst/>
          </a:prstGeom>
          <a:solidFill>
            <a:schemeClr val="accent1"/>
          </a:solidFill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ctr">
              <a:lnSpc>
                <a:spcPct val="110000"/>
              </a:lnSpc>
              <a:spcBef>
                <a:spcPct val="20000"/>
              </a:spcBef>
              <a:buClr>
                <a:schemeClr val="folHlink"/>
              </a:buClr>
              <a:buSzPct val="60000"/>
            </a:pPr>
            <a:r>
              <a:rPr lang="en-US" altLang="zh-CN" sz="1600">
                <a:solidFill>
                  <a:srgbClr val="0033CC"/>
                </a:solidFill>
              </a:rPr>
              <a:t>(</a:t>
            </a:r>
            <a:r>
              <a:rPr lang="zh-CN" altLang="en-US" sz="1600">
                <a:solidFill>
                  <a:srgbClr val="0033CC"/>
                </a:solidFill>
              </a:rPr>
              <a:t>包括比较环节的</a:t>
            </a:r>
            <a:r>
              <a:rPr lang="en-US" altLang="zh-CN" sz="1600">
                <a:solidFill>
                  <a:srgbClr val="0033CC"/>
                </a:solidFill>
              </a:rPr>
              <a:t>)</a:t>
            </a:r>
            <a:r>
              <a:rPr lang="zh-CN" altLang="en-US" sz="1600">
                <a:solidFill>
                  <a:srgbClr val="0033CC"/>
                </a:solidFill>
              </a:rPr>
              <a:t>环路增益 </a:t>
            </a:r>
            <a:r>
              <a:rPr lang="en-US" altLang="zh-CN" sz="1600">
                <a:solidFill>
                  <a:srgbClr val="0033CC"/>
                </a:solidFill>
              </a:rPr>
              <a:t>= 1</a:t>
            </a:r>
            <a:endParaRPr lang="zh-CN" altLang="en-US" sz="1600">
              <a:solidFill>
                <a:srgbClr val="0033CC"/>
              </a:solidFill>
            </a:endParaRPr>
          </a:p>
        </p:txBody>
      </p:sp>
      <p:sp>
        <p:nvSpPr>
          <p:cNvPr id="38" name="Rectangle 14"/>
          <p:cNvSpPr>
            <a:spLocks noChangeArrowheads="1"/>
          </p:cNvSpPr>
          <p:nvPr/>
        </p:nvSpPr>
        <p:spPr bwMode="auto">
          <a:xfrm>
            <a:off x="142875" y="4581525"/>
            <a:ext cx="2592388" cy="344488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lnSpc>
                <a:spcPct val="11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lang="zh-CN" altLang="en-US" sz="1600">
                <a:solidFill>
                  <a:srgbClr val="FF0000"/>
                </a:solidFill>
              </a:rPr>
              <a:t>振荡电路的识别</a:t>
            </a:r>
          </a:p>
        </p:txBody>
      </p:sp>
      <p:sp>
        <p:nvSpPr>
          <p:cNvPr id="39" name="Rectangle 14"/>
          <p:cNvSpPr>
            <a:spLocks noChangeArrowheads="1"/>
          </p:cNvSpPr>
          <p:nvPr/>
        </p:nvSpPr>
        <p:spPr bwMode="auto">
          <a:xfrm>
            <a:off x="142875" y="5281613"/>
            <a:ext cx="3276600" cy="3429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lnSpc>
                <a:spcPct val="11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lang="zh-CN" altLang="en-US" sz="1600">
                <a:solidFill>
                  <a:srgbClr val="FF0000"/>
                </a:solidFill>
              </a:rPr>
              <a:t>振荡电路的一般分析方法</a:t>
            </a:r>
          </a:p>
        </p:txBody>
      </p:sp>
      <p:sp>
        <p:nvSpPr>
          <p:cNvPr id="40" name="Rectangle 24"/>
          <p:cNvSpPr>
            <a:spLocks noChangeArrowheads="1"/>
          </p:cNvSpPr>
          <p:nvPr/>
        </p:nvSpPr>
        <p:spPr bwMode="auto">
          <a:xfrm>
            <a:off x="1835150" y="3933825"/>
            <a:ext cx="3924300" cy="338138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just"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kumimoji="1" lang="zh-CN" altLang="en-US" sz="1600">
                <a:solidFill>
                  <a:srgbClr val="0033CC"/>
                </a:solidFill>
                <a:latin typeface="楷体_GB2312" pitchFamily="49" charset="-122"/>
              </a:rPr>
              <a:t>①</a:t>
            </a:r>
            <a:r>
              <a:rPr lang="en-US" altLang="zh-CN" sz="1600">
                <a:solidFill>
                  <a:srgbClr val="990033"/>
                </a:solidFill>
                <a:ea typeface="华文楷体" pitchFamily="2" charset="-122"/>
                <a:sym typeface="Symbol" pitchFamily="18" charset="2"/>
              </a:rPr>
              <a:t> </a:t>
            </a:r>
            <a:r>
              <a:rPr lang="zh-CN" altLang="en-US" sz="1600">
                <a:solidFill>
                  <a:srgbClr val="000000"/>
                </a:solidFill>
                <a:ea typeface="华文楷体" pitchFamily="2" charset="-122"/>
              </a:rPr>
              <a:t>放大电路</a:t>
            </a:r>
            <a:r>
              <a:rPr lang="en-US" altLang="zh-CN" sz="1600">
                <a:solidFill>
                  <a:srgbClr val="000000"/>
                </a:solidFill>
                <a:ea typeface="华文楷体" pitchFamily="2" charset="-122"/>
              </a:rPr>
              <a:t>A</a:t>
            </a:r>
            <a:r>
              <a:rPr lang="zh-CN" altLang="en-US" sz="1600">
                <a:solidFill>
                  <a:srgbClr val="000000"/>
                </a:solidFill>
                <a:ea typeface="华文楷体" pitchFamily="2" charset="-122"/>
              </a:rPr>
              <a:t> </a:t>
            </a:r>
            <a:r>
              <a:rPr lang="en-US" altLang="zh-CN" sz="1600">
                <a:solidFill>
                  <a:srgbClr val="000000"/>
                </a:solidFill>
                <a:ea typeface="华文楷体" pitchFamily="2" charset="-122"/>
              </a:rPr>
              <a:t>(</a:t>
            </a:r>
            <a:r>
              <a:rPr lang="zh-CN" altLang="en-US" sz="1600">
                <a:solidFill>
                  <a:srgbClr val="000000"/>
                </a:solidFill>
                <a:ea typeface="华文楷体" pitchFamily="2" charset="-122"/>
              </a:rPr>
              <a:t>有</a:t>
            </a:r>
            <a:r>
              <a:rPr lang="zh-CN" altLang="en-US" sz="1600">
                <a:solidFill>
                  <a:schemeClr val="hlink"/>
                </a:solidFill>
                <a:ea typeface="华文楷体" pitchFamily="2" charset="-122"/>
              </a:rPr>
              <a:t>负反馈</a:t>
            </a:r>
            <a:r>
              <a:rPr lang="en-US" altLang="zh-CN" sz="1600">
                <a:solidFill>
                  <a:srgbClr val="000000"/>
                </a:solidFill>
                <a:ea typeface="华文楷体" pitchFamily="2" charset="-122"/>
              </a:rPr>
              <a:t>)</a:t>
            </a:r>
            <a:r>
              <a:rPr kumimoji="1" lang="zh-CN" altLang="en-US" sz="1600">
                <a:latin typeface="楷体_GB2312" pitchFamily="49" charset="-122"/>
              </a:rPr>
              <a:t> </a:t>
            </a:r>
            <a:r>
              <a:rPr kumimoji="1" lang="zh-CN" altLang="en-US" sz="1600">
                <a:solidFill>
                  <a:srgbClr val="0033CC"/>
                </a:solidFill>
                <a:latin typeface="楷体_GB2312" pitchFamily="49" charset="-122"/>
              </a:rPr>
              <a:t>②</a:t>
            </a:r>
            <a:r>
              <a:rPr kumimoji="1" lang="zh-CN" altLang="en-US" sz="1600">
                <a:solidFill>
                  <a:srgbClr val="FF0000"/>
                </a:solidFill>
                <a:latin typeface="楷体_GB2312" pitchFamily="49" charset="-122"/>
              </a:rPr>
              <a:t>正反馈</a:t>
            </a:r>
            <a:r>
              <a:rPr kumimoji="1" lang="zh-CN" altLang="en-US" sz="1600">
                <a:latin typeface="楷体_GB2312" pitchFamily="49" charset="-122"/>
              </a:rPr>
              <a:t>网络</a:t>
            </a:r>
            <a:r>
              <a:rPr kumimoji="1" lang="en-US" altLang="zh-CN" sz="1600">
                <a:latin typeface="楷体_GB2312" pitchFamily="49" charset="-122"/>
              </a:rPr>
              <a:t>F</a:t>
            </a:r>
            <a:endParaRPr lang="en-US" altLang="zh-CN" sz="1600">
              <a:solidFill>
                <a:srgbClr val="000000"/>
              </a:solidFill>
              <a:ea typeface="华文楷体" pitchFamily="2" charset="-122"/>
            </a:endParaRPr>
          </a:p>
        </p:txBody>
      </p:sp>
      <p:sp>
        <p:nvSpPr>
          <p:cNvPr id="41" name="Rectangle 24"/>
          <p:cNvSpPr>
            <a:spLocks noChangeArrowheads="1"/>
          </p:cNvSpPr>
          <p:nvPr/>
        </p:nvSpPr>
        <p:spPr bwMode="auto">
          <a:xfrm>
            <a:off x="1835150" y="4292600"/>
            <a:ext cx="4321175" cy="33972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just"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kumimoji="1" lang="zh-CN" altLang="en-US" sz="1600">
                <a:solidFill>
                  <a:srgbClr val="0033CC"/>
                </a:solidFill>
                <a:latin typeface="华文宋体" pitchFamily="2" charset="-122"/>
                <a:ea typeface="华文宋体" pitchFamily="2" charset="-122"/>
              </a:rPr>
              <a:t>③</a:t>
            </a:r>
            <a:r>
              <a:rPr lang="en-US" altLang="zh-CN" sz="1600">
                <a:solidFill>
                  <a:srgbClr val="990033"/>
                </a:solidFill>
                <a:ea typeface="华文楷体" pitchFamily="2" charset="-122"/>
                <a:sym typeface="Symbol" pitchFamily="18" charset="2"/>
              </a:rPr>
              <a:t> </a:t>
            </a:r>
            <a:r>
              <a:rPr lang="zh-CN" altLang="en-US" sz="1600">
                <a:solidFill>
                  <a:srgbClr val="000000"/>
                </a:solidFill>
                <a:ea typeface="华文楷体" pitchFamily="2" charset="-122"/>
              </a:rPr>
              <a:t>选频网络</a:t>
            </a:r>
            <a:r>
              <a:rPr kumimoji="1" lang="zh-CN" altLang="en-US" sz="1600">
                <a:latin typeface="楷体_GB2312" pitchFamily="49" charset="-122"/>
              </a:rPr>
              <a:t> </a:t>
            </a:r>
            <a:r>
              <a:rPr kumimoji="1" lang="zh-CN" altLang="en-US" sz="1600">
                <a:solidFill>
                  <a:srgbClr val="0033CC"/>
                </a:solidFill>
                <a:latin typeface="华文宋体" pitchFamily="2" charset="-122"/>
                <a:ea typeface="华文宋体" pitchFamily="2" charset="-122"/>
              </a:rPr>
              <a:t>④ </a:t>
            </a:r>
            <a:r>
              <a:rPr kumimoji="1" lang="zh-CN" altLang="en-US" sz="1600">
                <a:solidFill>
                  <a:srgbClr val="FF0000"/>
                </a:solidFill>
                <a:latin typeface="楷体_GB2312" pitchFamily="49" charset="-122"/>
              </a:rPr>
              <a:t>稳幅环节 </a:t>
            </a:r>
            <a:r>
              <a:rPr kumimoji="1" lang="en-US" altLang="zh-CN" sz="1600">
                <a:sym typeface="Wingdings" pitchFamily="2" charset="2"/>
              </a:rPr>
              <a:t>|AF| </a:t>
            </a:r>
            <a:r>
              <a:rPr kumimoji="1" lang="en-US" altLang="zh-CN" sz="1600">
                <a:solidFill>
                  <a:srgbClr val="FF0000"/>
                </a:solidFill>
                <a:sym typeface="Symbol" pitchFamily="18" charset="2"/>
              </a:rPr>
              <a:t></a:t>
            </a:r>
            <a:r>
              <a:rPr kumimoji="1" lang="en-US" altLang="zh-CN" sz="1600">
                <a:sym typeface="Symbol" pitchFamily="18" charset="2"/>
              </a:rPr>
              <a:t> 1</a:t>
            </a:r>
            <a:r>
              <a:rPr kumimoji="1" lang="en-US" altLang="zh-CN" sz="1600">
                <a:sym typeface="Wingdings" pitchFamily="2" charset="2"/>
              </a:rPr>
              <a:t> |AF| </a:t>
            </a:r>
            <a:r>
              <a:rPr kumimoji="1" lang="en-US" altLang="zh-CN" sz="1600">
                <a:solidFill>
                  <a:srgbClr val="FF0000"/>
                </a:solidFill>
                <a:sym typeface="Symbol" pitchFamily="18" charset="2"/>
              </a:rPr>
              <a:t>=</a:t>
            </a:r>
            <a:r>
              <a:rPr kumimoji="1" lang="en-US" altLang="zh-CN" sz="1600">
                <a:sym typeface="Symbol" pitchFamily="18" charset="2"/>
              </a:rPr>
              <a:t> 1</a:t>
            </a:r>
            <a:endParaRPr lang="en-US" altLang="zh-CN" sz="1600">
              <a:solidFill>
                <a:srgbClr val="000000"/>
              </a:solidFill>
              <a:ea typeface="华文楷体" pitchFamily="2" charset="-122"/>
            </a:endParaRPr>
          </a:p>
        </p:txBody>
      </p:sp>
      <p:sp>
        <p:nvSpPr>
          <p:cNvPr id="42" name="Rectangle 24"/>
          <p:cNvSpPr>
            <a:spLocks noChangeArrowheads="1"/>
          </p:cNvSpPr>
          <p:nvPr/>
        </p:nvSpPr>
        <p:spPr bwMode="auto">
          <a:xfrm>
            <a:off x="1835150" y="4616450"/>
            <a:ext cx="4105275" cy="33972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just"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kumimoji="1" lang="zh-CN" altLang="en-US" sz="1600">
                <a:solidFill>
                  <a:srgbClr val="0033CC"/>
                </a:solidFill>
                <a:latin typeface="楷体_GB2312" pitchFamily="49" charset="-122"/>
              </a:rPr>
              <a:t>特征①</a:t>
            </a:r>
            <a:r>
              <a:rPr lang="en-US" altLang="zh-CN" sz="1600">
                <a:solidFill>
                  <a:srgbClr val="990033"/>
                </a:solidFill>
                <a:ea typeface="华文楷体" pitchFamily="2" charset="-122"/>
                <a:sym typeface="Symbol" pitchFamily="18" charset="2"/>
              </a:rPr>
              <a:t> </a:t>
            </a:r>
            <a:r>
              <a:rPr lang="zh-CN" altLang="en-US" sz="1600">
                <a:ea typeface="华文楷体" pitchFamily="2" charset="-122"/>
                <a:sym typeface="Symbol" pitchFamily="18" charset="2"/>
              </a:rPr>
              <a:t>没有输入；</a:t>
            </a:r>
            <a:r>
              <a:rPr kumimoji="1" lang="zh-CN" altLang="en-US" sz="1600">
                <a:solidFill>
                  <a:srgbClr val="0033CC"/>
                </a:solidFill>
                <a:latin typeface="楷体_GB2312" pitchFamily="49" charset="-122"/>
              </a:rPr>
              <a:t>特征②</a:t>
            </a:r>
            <a:r>
              <a:rPr kumimoji="1" lang="zh-CN" altLang="en-US" sz="1600">
                <a:solidFill>
                  <a:srgbClr val="FF0000"/>
                </a:solidFill>
                <a:latin typeface="楷体_GB2312" pitchFamily="49" charset="-122"/>
              </a:rPr>
              <a:t>正反馈</a:t>
            </a:r>
            <a:r>
              <a:rPr lang="zh-CN" altLang="en-US" sz="1600">
                <a:solidFill>
                  <a:srgbClr val="000000"/>
                </a:solidFill>
              </a:rPr>
              <a:t>闭合环路</a:t>
            </a:r>
            <a:endParaRPr lang="en-US" altLang="zh-CN" sz="1600">
              <a:solidFill>
                <a:srgbClr val="000000"/>
              </a:solidFill>
              <a:ea typeface="华文楷体" pitchFamily="2" charset="-122"/>
            </a:endParaRPr>
          </a:p>
        </p:txBody>
      </p:sp>
      <p:sp>
        <p:nvSpPr>
          <p:cNvPr id="44" name="Rectangle 24"/>
          <p:cNvSpPr>
            <a:spLocks noChangeArrowheads="1"/>
          </p:cNvSpPr>
          <p:nvPr/>
        </p:nvSpPr>
        <p:spPr bwMode="auto">
          <a:xfrm>
            <a:off x="1835150" y="4976813"/>
            <a:ext cx="3924300" cy="338137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just">
              <a:buClr>
                <a:schemeClr val="folHlink"/>
              </a:buClr>
              <a:buSzPct val="60000"/>
              <a:buFont typeface="Wingdings" pitchFamily="2" charset="2"/>
              <a:buNone/>
              <a:defRPr/>
            </a:pPr>
            <a:r>
              <a:rPr kumimoji="1" lang="zh-CN" altLang="en-US" sz="1600" dirty="0">
                <a:solidFill>
                  <a:srgbClr val="0033CC"/>
                </a:solidFill>
                <a:latin typeface="+mn-ea"/>
                <a:ea typeface="+mn-ea"/>
              </a:rPr>
              <a:t>特征</a:t>
            </a:r>
            <a:r>
              <a:rPr kumimoji="1" lang="zh-CN" altLang="en-US" sz="1600" dirty="0">
                <a:solidFill>
                  <a:srgbClr val="0033CC"/>
                </a:solidFill>
                <a:latin typeface="华文宋体"/>
                <a:ea typeface="华文宋体"/>
              </a:rPr>
              <a:t>③</a:t>
            </a:r>
            <a:r>
              <a:rPr lang="en-US" altLang="zh-CN" sz="1600" dirty="0">
                <a:solidFill>
                  <a:srgbClr val="990033"/>
                </a:solidFill>
                <a:ea typeface="华文楷体" pitchFamily="2" charset="-122"/>
                <a:sym typeface="Symbol" pitchFamily="18" charset="2"/>
              </a:rPr>
              <a:t> </a:t>
            </a:r>
            <a:r>
              <a:rPr lang="zh-CN" altLang="en-US" sz="1600" dirty="0">
                <a:solidFill>
                  <a:srgbClr val="000000"/>
                </a:solidFill>
                <a:ea typeface="华文楷体" pitchFamily="2" charset="-122"/>
              </a:rPr>
              <a:t>选频网络</a:t>
            </a:r>
            <a:r>
              <a:rPr lang="en-US" altLang="zh-CN" sz="1600" dirty="0">
                <a:solidFill>
                  <a:srgbClr val="000000"/>
                </a:solidFill>
                <a:ea typeface="华文楷体" pitchFamily="2" charset="-122"/>
              </a:rPr>
              <a:t>(2</a:t>
            </a:r>
            <a:r>
              <a:rPr lang="zh-CN" altLang="en-US" sz="1600" dirty="0">
                <a:solidFill>
                  <a:srgbClr val="000000"/>
                </a:solidFill>
                <a:ea typeface="华文楷体" pitchFamily="2" charset="-122"/>
              </a:rPr>
              <a:t>阶或</a:t>
            </a:r>
            <a:r>
              <a:rPr lang="en-US" altLang="zh-CN" sz="1600" dirty="0">
                <a:solidFill>
                  <a:srgbClr val="000000"/>
                </a:solidFill>
                <a:ea typeface="华文楷体" pitchFamily="2" charset="-122"/>
              </a:rPr>
              <a:t>2</a:t>
            </a:r>
            <a:r>
              <a:rPr lang="zh-CN" altLang="en-US" sz="1600" dirty="0">
                <a:solidFill>
                  <a:srgbClr val="000000"/>
                </a:solidFill>
                <a:ea typeface="华文楷体" pitchFamily="2" charset="-122"/>
              </a:rPr>
              <a:t>阶以上</a:t>
            </a:r>
            <a:r>
              <a:rPr lang="en-US" altLang="zh-CN" sz="1600" dirty="0">
                <a:solidFill>
                  <a:srgbClr val="000000"/>
                </a:solidFill>
                <a:ea typeface="华文楷体" pitchFamily="2" charset="-122"/>
              </a:rPr>
              <a:t>RC</a:t>
            </a:r>
            <a:r>
              <a:rPr lang="zh-CN" altLang="en-US" sz="1600" dirty="0">
                <a:solidFill>
                  <a:srgbClr val="000000"/>
                </a:solidFill>
                <a:ea typeface="华文楷体" pitchFamily="2" charset="-122"/>
              </a:rPr>
              <a:t>电路</a:t>
            </a:r>
            <a:r>
              <a:rPr lang="en-US" altLang="zh-CN" sz="1600" dirty="0">
                <a:solidFill>
                  <a:srgbClr val="000000"/>
                </a:solidFill>
                <a:ea typeface="华文楷体" pitchFamily="2" charset="-122"/>
              </a:rPr>
              <a:t>)</a:t>
            </a:r>
          </a:p>
        </p:txBody>
      </p:sp>
      <p:sp>
        <p:nvSpPr>
          <p:cNvPr id="45" name="Rectangle 24"/>
          <p:cNvSpPr>
            <a:spLocks noChangeArrowheads="1"/>
          </p:cNvSpPr>
          <p:nvPr/>
        </p:nvSpPr>
        <p:spPr bwMode="auto">
          <a:xfrm>
            <a:off x="2519363" y="5300663"/>
            <a:ext cx="6624637" cy="33972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just"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kumimoji="1" lang="zh-CN" altLang="en-US" sz="1600">
                <a:solidFill>
                  <a:srgbClr val="0033CC"/>
                </a:solidFill>
                <a:latin typeface="楷体_GB2312" pitchFamily="49" charset="-122"/>
              </a:rPr>
              <a:t>步骤①</a:t>
            </a:r>
            <a:r>
              <a:rPr lang="en-US" altLang="zh-CN" sz="1600">
                <a:solidFill>
                  <a:srgbClr val="990033"/>
                </a:solidFill>
                <a:ea typeface="华文楷体" pitchFamily="2" charset="-122"/>
                <a:sym typeface="Symbol" pitchFamily="18" charset="2"/>
              </a:rPr>
              <a:t> </a:t>
            </a:r>
            <a:r>
              <a:rPr lang="zh-CN" altLang="en-US" sz="1600">
                <a:solidFill>
                  <a:srgbClr val="FF0000"/>
                </a:solidFill>
                <a:sym typeface="Symbol" pitchFamily="18" charset="2"/>
              </a:rPr>
              <a:t>断开</a:t>
            </a:r>
            <a:r>
              <a:rPr lang="zh-CN" altLang="en-US" sz="1600"/>
              <a:t>闭合环路的任意位置</a:t>
            </a:r>
            <a:r>
              <a:rPr lang="en-US" altLang="zh-CN" sz="1400"/>
              <a:t>(</a:t>
            </a:r>
            <a:r>
              <a:rPr lang="zh-CN" altLang="en-US" sz="1400"/>
              <a:t>最好是</a:t>
            </a:r>
            <a:r>
              <a:rPr lang="en-US" altLang="zh-CN" sz="1400"/>
              <a:t>A</a:t>
            </a:r>
            <a:r>
              <a:rPr lang="zh-CN" altLang="en-US" sz="1400"/>
              <a:t>输入端</a:t>
            </a:r>
            <a:r>
              <a:rPr lang="en-US" altLang="zh-CN" sz="1400"/>
              <a:t>),</a:t>
            </a:r>
            <a:r>
              <a:rPr lang="zh-CN" altLang="en-US" sz="1400"/>
              <a:t>此时已转换为放大电路分析</a:t>
            </a:r>
            <a:endParaRPr lang="en-US" altLang="zh-CN" sz="1600"/>
          </a:p>
        </p:txBody>
      </p:sp>
      <p:sp>
        <p:nvSpPr>
          <p:cNvPr id="46" name="Rectangle 24"/>
          <p:cNvSpPr>
            <a:spLocks noChangeArrowheads="1"/>
          </p:cNvSpPr>
          <p:nvPr/>
        </p:nvSpPr>
        <p:spPr bwMode="auto">
          <a:xfrm>
            <a:off x="250825" y="5624513"/>
            <a:ext cx="3457575" cy="33972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just"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kumimoji="1" lang="zh-CN" altLang="en-US" sz="1600">
                <a:solidFill>
                  <a:srgbClr val="0033CC"/>
                </a:solidFill>
                <a:latin typeface="楷体_GB2312" pitchFamily="49" charset="-122"/>
              </a:rPr>
              <a:t>步骤</a:t>
            </a:r>
            <a:r>
              <a:rPr kumimoji="1" lang="zh-CN" altLang="en-US" sz="1600">
                <a:solidFill>
                  <a:srgbClr val="0033CC"/>
                </a:solidFill>
                <a:latin typeface="华文宋体" pitchFamily="2" charset="-122"/>
                <a:ea typeface="华文宋体" pitchFamily="2" charset="-122"/>
              </a:rPr>
              <a:t>②</a:t>
            </a:r>
            <a:r>
              <a:rPr lang="en-US" altLang="zh-CN" sz="1600">
                <a:solidFill>
                  <a:srgbClr val="990033"/>
                </a:solidFill>
                <a:ea typeface="华文楷体" pitchFamily="2" charset="-122"/>
                <a:sym typeface="Symbol" pitchFamily="18" charset="2"/>
              </a:rPr>
              <a:t> </a:t>
            </a:r>
            <a:r>
              <a:rPr lang="zh-CN" altLang="en-US" sz="1600"/>
              <a:t>列方程求环路增益</a:t>
            </a:r>
            <a:r>
              <a:rPr lang="en-US" altLang="zh-CN" sz="1600"/>
              <a:t>AF</a:t>
            </a:r>
          </a:p>
        </p:txBody>
      </p:sp>
      <p:sp>
        <p:nvSpPr>
          <p:cNvPr id="47" name="Rectangle 24"/>
          <p:cNvSpPr>
            <a:spLocks noChangeArrowheads="1"/>
          </p:cNvSpPr>
          <p:nvPr/>
        </p:nvSpPr>
        <p:spPr bwMode="auto">
          <a:xfrm>
            <a:off x="250825" y="5984875"/>
            <a:ext cx="2700338" cy="33972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just"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kumimoji="1" lang="zh-CN" altLang="en-US" sz="1600">
                <a:solidFill>
                  <a:srgbClr val="0033CC"/>
                </a:solidFill>
                <a:latin typeface="楷体_GB2312" pitchFamily="49" charset="-122"/>
              </a:rPr>
              <a:t>步骤</a:t>
            </a:r>
            <a:r>
              <a:rPr kumimoji="1" lang="zh-CN" altLang="en-US" sz="1600">
                <a:solidFill>
                  <a:srgbClr val="0033CC"/>
                </a:solidFill>
                <a:latin typeface="华文宋体" pitchFamily="2" charset="-122"/>
                <a:ea typeface="华文宋体" pitchFamily="2" charset="-122"/>
              </a:rPr>
              <a:t>③</a:t>
            </a:r>
            <a:r>
              <a:rPr lang="en-US" altLang="zh-CN" sz="1600">
                <a:solidFill>
                  <a:srgbClr val="990033"/>
                </a:solidFill>
                <a:ea typeface="华文楷体" pitchFamily="2" charset="-122"/>
                <a:sym typeface="Symbol" pitchFamily="18" charset="2"/>
              </a:rPr>
              <a:t> </a:t>
            </a:r>
            <a:r>
              <a:rPr lang="zh-CN" altLang="en-US" sz="1600"/>
              <a:t>满足振荡条件</a:t>
            </a:r>
            <a:r>
              <a:rPr lang="en-US" altLang="zh-CN" sz="1600"/>
              <a:t>?</a:t>
            </a:r>
          </a:p>
        </p:txBody>
      </p:sp>
      <p:sp>
        <p:nvSpPr>
          <p:cNvPr id="48" name="Rectangle 24"/>
          <p:cNvSpPr>
            <a:spLocks noChangeArrowheads="1"/>
          </p:cNvSpPr>
          <p:nvPr/>
        </p:nvSpPr>
        <p:spPr bwMode="auto">
          <a:xfrm>
            <a:off x="3851275" y="5624513"/>
            <a:ext cx="4897438" cy="33972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just"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kumimoji="1" lang="zh-CN" altLang="en-US" sz="1600">
                <a:solidFill>
                  <a:srgbClr val="0033CC"/>
                </a:solidFill>
                <a:latin typeface="楷体_GB2312" pitchFamily="49" charset="-122"/>
              </a:rPr>
              <a:t>步骤</a:t>
            </a:r>
            <a:r>
              <a:rPr kumimoji="1" lang="zh-CN" altLang="en-US" sz="1600">
                <a:solidFill>
                  <a:srgbClr val="0033CC"/>
                </a:solidFill>
                <a:latin typeface="华文宋体" pitchFamily="2" charset="-122"/>
                <a:ea typeface="华文宋体" pitchFamily="2" charset="-122"/>
              </a:rPr>
              <a:t>②</a:t>
            </a:r>
            <a:r>
              <a:rPr lang="en-US" altLang="zh-CN" sz="1600">
                <a:solidFill>
                  <a:srgbClr val="990033"/>
                </a:solidFill>
                <a:ea typeface="华文楷体" pitchFamily="2" charset="-122"/>
                <a:sym typeface="Symbol" pitchFamily="18" charset="2"/>
              </a:rPr>
              <a:t> </a:t>
            </a:r>
            <a:r>
              <a:rPr lang="zh-CN" altLang="en-US" sz="1600"/>
              <a:t>瞬时极性法判断正反馈</a:t>
            </a:r>
            <a:r>
              <a:rPr lang="en-US" altLang="zh-CN" sz="1600"/>
              <a:t>(</a:t>
            </a:r>
            <a:r>
              <a:rPr lang="zh-CN" altLang="en-US" sz="1600"/>
              <a:t>相位平衡条件</a:t>
            </a:r>
            <a:r>
              <a:rPr lang="en-US" altLang="zh-CN" sz="1600"/>
              <a:t>)</a:t>
            </a:r>
          </a:p>
        </p:txBody>
      </p:sp>
      <p:sp>
        <p:nvSpPr>
          <p:cNvPr id="49" name="Rectangle 24"/>
          <p:cNvSpPr>
            <a:spLocks noChangeArrowheads="1"/>
          </p:cNvSpPr>
          <p:nvPr/>
        </p:nvSpPr>
        <p:spPr bwMode="auto">
          <a:xfrm>
            <a:off x="3851275" y="5984875"/>
            <a:ext cx="3133725" cy="33972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just"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kumimoji="1" lang="zh-CN" altLang="en-US" sz="1600">
                <a:solidFill>
                  <a:srgbClr val="0033CC"/>
                </a:solidFill>
                <a:latin typeface="楷体_GB2312" pitchFamily="49" charset="-122"/>
              </a:rPr>
              <a:t>步骤</a:t>
            </a:r>
            <a:r>
              <a:rPr kumimoji="1" lang="zh-CN" altLang="en-US" sz="1600">
                <a:solidFill>
                  <a:srgbClr val="0033CC"/>
                </a:solidFill>
                <a:latin typeface="华文宋体" pitchFamily="2" charset="-122"/>
                <a:ea typeface="华文宋体" pitchFamily="2" charset="-122"/>
              </a:rPr>
              <a:t>③ </a:t>
            </a:r>
            <a:r>
              <a:rPr lang="zh-CN" altLang="en-US" sz="1600"/>
              <a:t>核对振幅条件</a:t>
            </a:r>
            <a:endParaRPr lang="en-US" altLang="zh-CN" sz="1600"/>
          </a:p>
        </p:txBody>
      </p:sp>
      <p:grpSp>
        <p:nvGrpSpPr>
          <p:cNvPr id="3" name="Group 87"/>
          <p:cNvGrpSpPr>
            <a:grpSpLocks/>
          </p:cNvGrpSpPr>
          <p:nvPr/>
        </p:nvGrpSpPr>
        <p:grpSpPr bwMode="auto">
          <a:xfrm>
            <a:off x="6804025" y="3608388"/>
            <a:ext cx="304800" cy="427037"/>
            <a:chOff x="1296" y="3120"/>
            <a:chExt cx="192" cy="269"/>
          </a:xfrm>
        </p:grpSpPr>
        <p:sp>
          <p:nvSpPr>
            <p:cNvPr id="1073" name="Text Box 88"/>
            <p:cNvSpPr txBox="1">
              <a:spLocks noChangeArrowheads="1"/>
            </p:cNvSpPr>
            <p:nvPr/>
          </p:nvSpPr>
          <p:spPr bwMode="auto">
            <a:xfrm>
              <a:off x="1296" y="3120"/>
              <a:ext cx="192" cy="26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1" lang="en-US" altLang="zh-CN" sz="2800">
                  <a:solidFill>
                    <a:srgbClr val="FF0000"/>
                  </a:solidFill>
                  <a:latin typeface="黑体" pitchFamily="49" charset="-122"/>
                  <a:ea typeface="黑体" pitchFamily="49" charset="-122"/>
                </a:rPr>
                <a:t>+</a:t>
              </a:r>
            </a:p>
          </p:txBody>
        </p:sp>
        <p:sp>
          <p:nvSpPr>
            <p:cNvPr id="1074" name="Oval 89"/>
            <p:cNvSpPr>
              <a:spLocks noChangeArrowheads="1"/>
            </p:cNvSpPr>
            <p:nvPr/>
          </p:nvSpPr>
          <p:spPr bwMode="auto">
            <a:xfrm>
              <a:off x="1296" y="3168"/>
              <a:ext cx="192" cy="192"/>
            </a:xfrm>
            <a:prstGeom prst="ellips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4" name="Group 87"/>
          <p:cNvGrpSpPr>
            <a:grpSpLocks/>
          </p:cNvGrpSpPr>
          <p:nvPr/>
        </p:nvGrpSpPr>
        <p:grpSpPr bwMode="auto">
          <a:xfrm>
            <a:off x="6985000" y="4437063"/>
            <a:ext cx="304800" cy="427037"/>
            <a:chOff x="1296" y="3120"/>
            <a:chExt cx="192" cy="269"/>
          </a:xfrm>
        </p:grpSpPr>
        <p:sp>
          <p:nvSpPr>
            <p:cNvPr id="1071" name="Text Box 88"/>
            <p:cNvSpPr txBox="1">
              <a:spLocks noChangeArrowheads="1"/>
            </p:cNvSpPr>
            <p:nvPr/>
          </p:nvSpPr>
          <p:spPr bwMode="auto">
            <a:xfrm>
              <a:off x="1296" y="3120"/>
              <a:ext cx="192" cy="26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1" lang="en-US" altLang="zh-CN" sz="2800">
                  <a:solidFill>
                    <a:srgbClr val="FF0000"/>
                  </a:solidFill>
                  <a:latin typeface="黑体" pitchFamily="49" charset="-122"/>
                  <a:ea typeface="黑体" pitchFamily="49" charset="-122"/>
                </a:rPr>
                <a:t>+</a:t>
              </a:r>
            </a:p>
          </p:txBody>
        </p:sp>
        <p:sp>
          <p:nvSpPr>
            <p:cNvPr id="1072" name="Oval 89"/>
            <p:cNvSpPr>
              <a:spLocks noChangeArrowheads="1"/>
            </p:cNvSpPr>
            <p:nvPr/>
          </p:nvSpPr>
          <p:spPr bwMode="auto">
            <a:xfrm>
              <a:off x="1296" y="3168"/>
              <a:ext cx="192" cy="192"/>
            </a:xfrm>
            <a:prstGeom prst="ellips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</p:grpSp>
      <p:sp>
        <p:nvSpPr>
          <p:cNvPr id="56" name="Line 16"/>
          <p:cNvSpPr>
            <a:spLocks noChangeShapeType="1"/>
          </p:cNvSpPr>
          <p:nvPr/>
        </p:nvSpPr>
        <p:spPr bwMode="auto">
          <a:xfrm>
            <a:off x="6985000" y="4184650"/>
            <a:ext cx="2006600" cy="0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headEnd/>
            <a:tailEnd type="triangle" w="med" len="lg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7" name="Line 17"/>
          <p:cNvSpPr>
            <a:spLocks noChangeShapeType="1"/>
          </p:cNvSpPr>
          <p:nvPr/>
        </p:nvSpPr>
        <p:spPr bwMode="auto">
          <a:xfrm rot="-5400000">
            <a:off x="8173244" y="4509294"/>
            <a:ext cx="649288" cy="0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headEnd/>
            <a:tailEnd type="none" w="med" len="lg"/>
          </a:ln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61" name="Line 16"/>
          <p:cNvSpPr>
            <a:spLocks noChangeShapeType="1"/>
          </p:cNvSpPr>
          <p:nvPr/>
        </p:nvSpPr>
        <p:spPr bwMode="auto">
          <a:xfrm flipH="1">
            <a:off x="7235825" y="4833938"/>
            <a:ext cx="1287463" cy="0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headEnd/>
            <a:tailEnd type="triangle" w="med" len="lg"/>
          </a:ln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46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5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6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6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8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9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1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1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2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500"/>
                            </p:stCondLst>
                            <p:childTnLst>
                              <p:par>
                                <p:cTn id="1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1000"/>
                            </p:stCondLst>
                            <p:childTnLst>
                              <p:par>
                                <p:cTn id="13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1500"/>
                            </p:stCondLst>
                            <p:childTnLst>
                              <p:par>
                                <p:cTn id="13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5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>
                            <p:stCondLst>
                              <p:cond delay="500"/>
                            </p:stCondLst>
                            <p:childTnLst>
                              <p:par>
                                <p:cTn id="159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8" grpId="0"/>
      <p:bldP spid="19" grpId="0" animBg="1"/>
      <p:bldP spid="23" grpId="0" autoUpdateAnimBg="0"/>
      <p:bldP spid="36" grpId="0" autoUpdateAnimBg="0"/>
      <p:bldP spid="37" grpId="0" animBg="1" autoUpdateAnimBg="0"/>
      <p:bldP spid="38" grpId="0" autoUpdateAnimBg="0"/>
      <p:bldP spid="39" grpId="0" autoUpdateAnimBg="0"/>
      <p:bldP spid="40" grpId="0" autoUpdateAnimBg="0"/>
      <p:bldP spid="41" grpId="0" autoUpdateAnimBg="0"/>
      <p:bldP spid="42" grpId="0" autoUpdateAnimBg="0"/>
      <p:bldP spid="44" grpId="0" autoUpdateAnimBg="0"/>
      <p:bldP spid="45" grpId="0" autoUpdateAnimBg="0"/>
      <p:bldP spid="46" grpId="0" autoUpdateAnimBg="0"/>
      <p:bldP spid="47" grpId="0" autoUpdateAnimBg="0"/>
      <p:bldP spid="48" grpId="0" autoUpdateAnimBg="0"/>
      <p:bldP spid="49" grpId="0" autoUpdateAnimBg="0"/>
      <p:bldP spid="56" grpId="0" animBg="1"/>
      <p:bldP spid="57" grpId="0" animBg="1"/>
      <p:bldP spid="61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灯片编号占位符 1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BDC6C632-923B-40D8-ABEA-E37EC3629FED}" type="slidenum">
              <a:rPr lang="en-US" altLang="zh-CN" smtClean="0"/>
              <a:pPr/>
              <a:t>30</a:t>
            </a:fld>
            <a:endParaRPr lang="en-US" altLang="zh-CN" smtClean="0"/>
          </a:p>
        </p:txBody>
      </p:sp>
      <p:pic>
        <p:nvPicPr>
          <p:cNvPr id="121859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5516" y="440668"/>
            <a:ext cx="6985000" cy="6399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1" name="标题 1"/>
          <p:cNvSpPr>
            <a:spLocks noGrp="1"/>
          </p:cNvSpPr>
          <p:nvPr>
            <p:ph type="title"/>
          </p:nvPr>
        </p:nvSpPr>
        <p:spPr>
          <a:xfrm>
            <a:off x="323850" y="584200"/>
            <a:ext cx="8569325" cy="442913"/>
          </a:xfrm>
        </p:spPr>
        <p:txBody>
          <a:bodyPr/>
          <a:lstStyle/>
          <a:p>
            <a:r>
              <a:rPr lang="zh-CN" altLang="en-US" sz="2000" smtClean="0">
                <a:solidFill>
                  <a:schemeClr val="tx1"/>
                </a:solidFill>
                <a:ea typeface="华文楷体" pitchFamily="2" charset="-122"/>
              </a:rPr>
              <a:t>基本要求：</a:t>
            </a:r>
            <a:r>
              <a:rPr lang="zh-CN" altLang="en-US" sz="2000" smtClean="0">
                <a:solidFill>
                  <a:srgbClr val="0033CC"/>
                </a:solidFill>
              </a:rPr>
              <a:t>正确理解</a:t>
            </a:r>
            <a:r>
              <a:rPr lang="zh-CN" altLang="en-US" sz="2000" smtClean="0">
                <a:solidFill>
                  <a:schemeClr val="tx1"/>
                </a:solidFill>
              </a:rPr>
              <a:t>方波产生电路和锯齿波产生电路的工作原理</a:t>
            </a:r>
            <a:r>
              <a:rPr lang="zh-CN" altLang="en-US" sz="2000" smtClean="0"/>
              <a:t> </a:t>
            </a:r>
            <a:r>
              <a:rPr lang="en-US" altLang="zh-CN" sz="2000" smtClean="0"/>
              <a:t>(</a:t>
            </a:r>
            <a:r>
              <a:rPr lang="en-US" altLang="zh-CN" sz="2000" smtClean="0">
                <a:sym typeface="Symbol" pitchFamily="18" charset="2"/>
              </a:rPr>
              <a:t></a:t>
            </a:r>
            <a:r>
              <a:rPr lang="zh-CN" altLang="en-US" sz="2000" smtClean="0">
                <a:solidFill>
                  <a:srgbClr val="FF0000"/>
                </a:solidFill>
              </a:rPr>
              <a:t>掌握</a:t>
            </a:r>
            <a:r>
              <a:rPr lang="en-US" altLang="zh-CN" sz="2000" smtClean="0"/>
              <a:t>)</a:t>
            </a:r>
            <a:endParaRPr lang="zh-CN" altLang="en-US" sz="2000" smtClean="0"/>
          </a:p>
        </p:txBody>
      </p:sp>
      <p:sp>
        <p:nvSpPr>
          <p:cNvPr id="10252" name="灯片编号占位符 2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9FDF4C03-2256-4BC4-A014-0F9BD5A9E033}" type="slidenum">
              <a:rPr lang="en-US" altLang="zh-CN" smtClean="0"/>
              <a:pPr/>
              <a:t>31</a:t>
            </a:fld>
            <a:endParaRPr lang="en-US" altLang="zh-CN" smtClean="0"/>
          </a:p>
        </p:txBody>
      </p:sp>
      <p:sp>
        <p:nvSpPr>
          <p:cNvPr id="10253" name="Line 3"/>
          <p:cNvSpPr>
            <a:spLocks noChangeShapeType="1"/>
          </p:cNvSpPr>
          <p:nvPr/>
        </p:nvSpPr>
        <p:spPr bwMode="auto">
          <a:xfrm>
            <a:off x="395288" y="549275"/>
            <a:ext cx="8029575" cy="0"/>
          </a:xfrm>
          <a:prstGeom prst="line">
            <a:avLst/>
          </a:prstGeom>
          <a:noFill/>
          <a:ln w="76200" cap="sq" cmpd="tri">
            <a:solidFill>
              <a:srgbClr val="006600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254" name="TextBox 4"/>
          <p:cNvSpPr txBox="1">
            <a:spLocks noChangeArrowheads="1"/>
          </p:cNvSpPr>
          <p:nvPr/>
        </p:nvSpPr>
        <p:spPr bwMode="auto">
          <a:xfrm>
            <a:off x="0" y="0"/>
            <a:ext cx="1044575" cy="400050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/>
              <a:t>直播</a:t>
            </a:r>
            <a:r>
              <a:rPr lang="en-US" altLang="zh-CN"/>
              <a:t>9</a:t>
            </a:r>
            <a:endParaRPr lang="zh-CN" altLang="en-US"/>
          </a:p>
        </p:txBody>
      </p:sp>
      <p:sp>
        <p:nvSpPr>
          <p:cNvPr id="10255" name="Rectangle 25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0" y="1049338"/>
            <a:ext cx="2879725" cy="400050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  <p:txBody>
          <a:bodyPr lIns="92075" tIns="46038" rIns="92075" bIns="46038" anchor="b">
            <a:spAutoFit/>
          </a:bodyPr>
          <a:lstStyle/>
          <a:p>
            <a:r>
              <a:rPr lang="en-US" altLang="zh-CN">
                <a:solidFill>
                  <a:srgbClr val="000066"/>
                </a:solidFill>
              </a:rPr>
              <a:t>10.8.2  </a:t>
            </a:r>
            <a:r>
              <a:rPr lang="zh-CN" altLang="en-US">
                <a:solidFill>
                  <a:srgbClr val="000066"/>
                </a:solidFill>
              </a:rPr>
              <a:t>方波产生电路</a:t>
            </a:r>
          </a:p>
        </p:txBody>
      </p:sp>
      <p:sp>
        <p:nvSpPr>
          <p:cNvPr id="10256" name="Rectangle 26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3563938" y="1052513"/>
            <a:ext cx="4429125" cy="401637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  <p:txBody>
          <a:bodyPr lIns="92075" tIns="46038" rIns="92075" bIns="46038" anchor="b">
            <a:spAutoFit/>
          </a:bodyPr>
          <a:lstStyle/>
          <a:p>
            <a:r>
              <a:rPr lang="en-US" altLang="zh-CN">
                <a:solidFill>
                  <a:srgbClr val="000066"/>
                </a:solidFill>
              </a:rPr>
              <a:t>10.8.3  </a:t>
            </a:r>
            <a:r>
              <a:rPr lang="zh-CN" altLang="en-US">
                <a:solidFill>
                  <a:srgbClr val="000066"/>
                </a:solidFill>
              </a:rPr>
              <a:t>锯齿波</a:t>
            </a:r>
            <a:r>
              <a:rPr lang="en-US" altLang="zh-CN">
                <a:solidFill>
                  <a:srgbClr val="000066"/>
                </a:solidFill>
              </a:rPr>
              <a:t>(</a:t>
            </a:r>
            <a:r>
              <a:rPr lang="zh-CN" altLang="en-US">
                <a:solidFill>
                  <a:srgbClr val="C00000"/>
                </a:solidFill>
              </a:rPr>
              <a:t>方波三角波</a:t>
            </a:r>
            <a:r>
              <a:rPr lang="en-US" altLang="zh-CN">
                <a:solidFill>
                  <a:srgbClr val="000066"/>
                </a:solidFill>
              </a:rPr>
              <a:t>)</a:t>
            </a:r>
            <a:r>
              <a:rPr lang="zh-CN" altLang="en-US">
                <a:solidFill>
                  <a:srgbClr val="000066"/>
                </a:solidFill>
              </a:rPr>
              <a:t>产生电路</a:t>
            </a:r>
          </a:p>
        </p:txBody>
      </p:sp>
      <p:graphicFrame>
        <p:nvGraphicFramePr>
          <p:cNvPr id="10242" name="Object 22"/>
          <p:cNvGraphicFramePr>
            <a:graphicFrameLocks noChangeAspect="1"/>
          </p:cNvGraphicFramePr>
          <p:nvPr/>
        </p:nvGraphicFramePr>
        <p:xfrm>
          <a:off x="107950" y="1520825"/>
          <a:ext cx="2647950" cy="1787525"/>
        </p:xfrm>
        <a:graphic>
          <a:graphicData uri="http://schemas.openxmlformats.org/presentationml/2006/ole">
            <p:oleObj spid="_x0000_s176130" name="图片" r:id="rId5" imgW="2171880" imgH="1467000" progId="Word.Picture.8">
              <p:embed/>
            </p:oleObj>
          </a:graphicData>
        </a:graphic>
      </p:graphicFrame>
      <p:grpSp>
        <p:nvGrpSpPr>
          <p:cNvPr id="2" name="Group 41"/>
          <p:cNvGrpSpPr>
            <a:grpSpLocks/>
          </p:cNvGrpSpPr>
          <p:nvPr/>
        </p:nvGrpSpPr>
        <p:grpSpPr bwMode="auto">
          <a:xfrm>
            <a:off x="3311525" y="1592263"/>
            <a:ext cx="5761038" cy="1728787"/>
            <a:chOff x="0" y="2478"/>
            <a:chExt cx="3833" cy="1111"/>
          </a:xfrm>
        </p:grpSpPr>
        <p:sp>
          <p:nvSpPr>
            <p:cNvPr id="10282" name="Line 29"/>
            <p:cNvSpPr>
              <a:spLocks noChangeShapeType="1"/>
            </p:cNvSpPr>
            <p:nvPr/>
          </p:nvSpPr>
          <p:spPr bwMode="auto">
            <a:xfrm flipV="1">
              <a:off x="3651" y="2478"/>
              <a:ext cx="0" cy="34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grpSp>
          <p:nvGrpSpPr>
            <p:cNvPr id="3" name="Group 40"/>
            <p:cNvGrpSpPr>
              <a:grpSpLocks/>
            </p:cNvGrpSpPr>
            <p:nvPr/>
          </p:nvGrpSpPr>
          <p:grpSpPr bwMode="auto">
            <a:xfrm>
              <a:off x="0" y="2478"/>
              <a:ext cx="3833" cy="1111"/>
              <a:chOff x="113" y="2890"/>
              <a:chExt cx="4046" cy="1243"/>
            </a:xfrm>
          </p:grpSpPr>
          <p:graphicFrame>
            <p:nvGraphicFramePr>
              <p:cNvPr id="10249" name="Object 24"/>
              <p:cNvGraphicFramePr>
                <a:graphicFrameLocks noChangeAspect="1"/>
              </p:cNvGraphicFramePr>
              <p:nvPr/>
            </p:nvGraphicFramePr>
            <p:xfrm>
              <a:off x="113" y="2926"/>
              <a:ext cx="1850" cy="1143"/>
            </p:xfrm>
            <a:graphic>
              <a:graphicData uri="http://schemas.openxmlformats.org/presentationml/2006/ole">
                <p:oleObj spid="_x0000_s176137" name="Picture2" r:id="rId6" imgW="2000160" imgH="1076400" progId="Word.Picture.8">
                  <p:embed/>
                </p:oleObj>
              </a:graphicData>
            </a:graphic>
          </p:graphicFrame>
          <p:graphicFrame>
            <p:nvGraphicFramePr>
              <p:cNvPr id="10250" name="Object 25"/>
              <p:cNvGraphicFramePr>
                <a:graphicFrameLocks noChangeAspect="1"/>
              </p:cNvGraphicFramePr>
              <p:nvPr/>
            </p:nvGraphicFramePr>
            <p:xfrm>
              <a:off x="1950" y="2890"/>
              <a:ext cx="2209" cy="1243"/>
            </p:xfrm>
            <a:graphic>
              <a:graphicData uri="http://schemas.openxmlformats.org/presentationml/2006/ole">
                <p:oleObj spid="_x0000_s176138" name="Picture2" r:id="rId7" imgW="2352600" imgH="1324080" progId="Word.Picture.8">
                  <p:embed/>
                </p:oleObj>
              </a:graphicData>
            </a:graphic>
          </p:graphicFrame>
          <p:grpSp>
            <p:nvGrpSpPr>
              <p:cNvPr id="4" name="Group 26"/>
              <p:cNvGrpSpPr>
                <a:grpSpLocks/>
              </p:cNvGrpSpPr>
              <p:nvPr/>
            </p:nvGrpSpPr>
            <p:grpSpPr bwMode="auto">
              <a:xfrm>
                <a:off x="204" y="2912"/>
                <a:ext cx="3765" cy="536"/>
                <a:chOff x="576" y="2123"/>
                <a:chExt cx="4496" cy="800"/>
              </a:xfrm>
            </p:grpSpPr>
            <p:sp>
              <p:nvSpPr>
                <p:cNvPr id="10286" name="Line 27"/>
                <p:cNvSpPr>
                  <a:spLocks noChangeShapeType="1"/>
                </p:cNvSpPr>
                <p:nvPr/>
              </p:nvSpPr>
              <p:spPr bwMode="auto">
                <a:xfrm flipH="1">
                  <a:off x="585" y="2123"/>
                  <a:ext cx="4487" cy="0"/>
                </a:xfrm>
                <a:prstGeom prst="line">
                  <a:avLst/>
                </a:prstGeom>
                <a:noFill/>
                <a:ln w="3810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287" name="Line 28"/>
                <p:cNvSpPr>
                  <a:spLocks noChangeShapeType="1"/>
                </p:cNvSpPr>
                <p:nvPr/>
              </p:nvSpPr>
              <p:spPr bwMode="auto">
                <a:xfrm>
                  <a:off x="576" y="2123"/>
                  <a:ext cx="0" cy="800"/>
                </a:xfrm>
                <a:prstGeom prst="line">
                  <a:avLst/>
                </a:prstGeom>
                <a:noFill/>
                <a:ln w="3810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10285" name="Line 30"/>
              <p:cNvSpPr>
                <a:spLocks noChangeShapeType="1"/>
              </p:cNvSpPr>
              <p:nvPr/>
            </p:nvSpPr>
            <p:spPr bwMode="auto">
              <a:xfrm rot="10800000">
                <a:off x="1882" y="3589"/>
                <a:ext cx="114" cy="0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>
                <a:spAutoFit/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10258" name="Text Box 9">
            <a:hlinkClick r:id="rId8" action="ppaction://hlinksldjump"/>
          </p:cNvPr>
          <p:cNvSpPr txBox="1">
            <a:spLocks noChangeArrowheads="1"/>
          </p:cNvSpPr>
          <p:nvPr/>
        </p:nvSpPr>
        <p:spPr bwMode="auto">
          <a:xfrm>
            <a:off x="0" y="3465513"/>
            <a:ext cx="3132138" cy="307975"/>
          </a:xfrm>
          <a:prstGeom prst="rect">
            <a:avLst/>
          </a:prstGeom>
          <a:solidFill>
            <a:schemeClr val="accent1"/>
          </a:solidFill>
          <a:ln w="12700" cap="sq">
            <a:noFill/>
            <a:miter lim="800000"/>
            <a:headEnd type="none" w="sm" len="sm"/>
            <a:tailEnd type="none" w="sm" len="sm"/>
          </a:ln>
        </p:spPr>
        <p:txBody>
          <a:bodyPr lIns="0" tIns="0" rIns="0" bIns="0" anchor="ctr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altLang="zh-CN">
                <a:solidFill>
                  <a:srgbClr val="000066"/>
                </a:solidFill>
              </a:rPr>
              <a:t>10.6  </a:t>
            </a:r>
            <a:r>
              <a:rPr kumimoji="1" lang="en-US" altLang="zh-CN" i="1">
                <a:solidFill>
                  <a:srgbClr val="000066"/>
                </a:solidFill>
              </a:rPr>
              <a:t>RC</a:t>
            </a:r>
            <a:r>
              <a:rPr kumimoji="1" lang="zh-CN" altLang="en-US">
                <a:solidFill>
                  <a:srgbClr val="000066"/>
                </a:solidFill>
              </a:rPr>
              <a:t>正弦波振荡电路</a:t>
            </a:r>
          </a:p>
        </p:txBody>
      </p:sp>
      <p:graphicFrame>
        <p:nvGraphicFramePr>
          <p:cNvPr id="10243" name="Object 6"/>
          <p:cNvGraphicFramePr>
            <a:graphicFrameLocks noChangeAspect="1"/>
          </p:cNvGraphicFramePr>
          <p:nvPr/>
        </p:nvGraphicFramePr>
        <p:xfrm>
          <a:off x="69850" y="3897313"/>
          <a:ext cx="2593975" cy="1555750"/>
        </p:xfrm>
        <a:graphic>
          <a:graphicData uri="http://schemas.openxmlformats.org/presentationml/2006/ole">
            <p:oleObj spid="_x0000_s176131" name="图片" r:id="rId9" imgW="2543040" imgH="1523880" progId="Word.Picture.8">
              <p:embed/>
            </p:oleObj>
          </a:graphicData>
        </a:graphic>
      </p:graphicFrame>
      <p:sp>
        <p:nvSpPr>
          <p:cNvPr id="20" name="Rectangle 14"/>
          <p:cNvSpPr>
            <a:spLocks noChangeArrowheads="1"/>
          </p:cNvSpPr>
          <p:nvPr/>
        </p:nvSpPr>
        <p:spPr bwMode="auto">
          <a:xfrm>
            <a:off x="-36513" y="2889250"/>
            <a:ext cx="1441451" cy="36195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lnSpc>
                <a:spcPct val="11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lang="zh-CN" altLang="en-US" sz="1600">
                <a:solidFill>
                  <a:srgbClr val="FF0000"/>
                </a:solidFill>
                <a:ea typeface="华文楷体" pitchFamily="2" charset="-122"/>
                <a:sym typeface="Symbol" pitchFamily="18" charset="2"/>
              </a:rPr>
              <a:t></a:t>
            </a:r>
            <a:r>
              <a:rPr lang="zh-CN" altLang="en-US" sz="1600">
                <a:ea typeface="华文楷体" pitchFamily="2" charset="-122"/>
                <a:sym typeface="Symbol" pitchFamily="18" charset="2"/>
              </a:rPr>
              <a:t> </a:t>
            </a:r>
            <a:r>
              <a:rPr lang="zh-CN" altLang="en-US" sz="1600">
                <a:ea typeface="华文楷体" pitchFamily="2" charset="-122"/>
              </a:rPr>
              <a:t>工作原理</a:t>
            </a:r>
            <a:endParaRPr lang="zh-CN" altLang="en-US" sz="1600">
              <a:solidFill>
                <a:srgbClr val="FF0000"/>
              </a:solidFill>
            </a:endParaRPr>
          </a:p>
        </p:txBody>
      </p:sp>
      <p:sp>
        <p:nvSpPr>
          <p:cNvPr id="21" name="Rectangle 14"/>
          <p:cNvSpPr>
            <a:spLocks noChangeArrowheads="1"/>
          </p:cNvSpPr>
          <p:nvPr/>
        </p:nvSpPr>
        <p:spPr bwMode="auto">
          <a:xfrm>
            <a:off x="3167063" y="4473575"/>
            <a:ext cx="1441450" cy="34925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lnSpc>
                <a:spcPct val="11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lang="zh-CN" altLang="en-US" sz="1600">
                <a:solidFill>
                  <a:srgbClr val="FF0000"/>
                </a:solidFill>
                <a:ea typeface="华文楷体" pitchFamily="2" charset="-122"/>
                <a:sym typeface="Symbol" pitchFamily="18" charset="2"/>
              </a:rPr>
              <a:t></a:t>
            </a:r>
            <a:r>
              <a:rPr lang="zh-CN" altLang="en-US" sz="1600">
                <a:ea typeface="华文楷体" pitchFamily="2" charset="-122"/>
                <a:sym typeface="Symbol" pitchFamily="18" charset="2"/>
              </a:rPr>
              <a:t> </a:t>
            </a:r>
            <a:r>
              <a:rPr lang="zh-CN" altLang="en-US" sz="1600">
                <a:ea typeface="华文楷体" pitchFamily="2" charset="-122"/>
              </a:rPr>
              <a:t>振荡频率</a:t>
            </a:r>
            <a:endParaRPr lang="zh-CN" altLang="en-US" sz="1600">
              <a:solidFill>
                <a:srgbClr val="FF0000"/>
              </a:solidFill>
            </a:endParaRPr>
          </a:p>
        </p:txBody>
      </p:sp>
      <p:sp>
        <p:nvSpPr>
          <p:cNvPr id="22" name="Rectangle 14"/>
          <p:cNvSpPr>
            <a:spLocks noChangeArrowheads="1"/>
          </p:cNvSpPr>
          <p:nvPr/>
        </p:nvSpPr>
        <p:spPr bwMode="auto">
          <a:xfrm>
            <a:off x="3167063" y="3465513"/>
            <a:ext cx="1441450" cy="34925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lnSpc>
                <a:spcPct val="11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lang="zh-CN" altLang="en-US" sz="1600">
                <a:solidFill>
                  <a:srgbClr val="FF0000"/>
                </a:solidFill>
                <a:ea typeface="华文楷体" pitchFamily="2" charset="-122"/>
                <a:sym typeface="Symbol" pitchFamily="18" charset="2"/>
              </a:rPr>
              <a:t></a:t>
            </a:r>
            <a:r>
              <a:rPr lang="zh-CN" altLang="en-US" sz="1600">
                <a:ea typeface="华文楷体" pitchFamily="2" charset="-122"/>
                <a:sym typeface="Symbol" pitchFamily="18" charset="2"/>
              </a:rPr>
              <a:t> </a:t>
            </a:r>
            <a:r>
              <a:rPr lang="zh-CN" altLang="en-US" sz="1600">
                <a:ea typeface="华文楷体" pitchFamily="2" charset="-122"/>
              </a:rPr>
              <a:t>电路识别</a:t>
            </a:r>
            <a:endParaRPr lang="zh-CN" altLang="en-US" sz="1600">
              <a:solidFill>
                <a:srgbClr val="FF0000"/>
              </a:solidFill>
            </a:endParaRPr>
          </a:p>
        </p:txBody>
      </p:sp>
      <p:sp>
        <p:nvSpPr>
          <p:cNvPr id="23" name="Rectangle 24"/>
          <p:cNvSpPr>
            <a:spLocks noChangeArrowheads="1"/>
          </p:cNvSpPr>
          <p:nvPr/>
        </p:nvSpPr>
        <p:spPr bwMode="auto">
          <a:xfrm>
            <a:off x="2627313" y="3824288"/>
            <a:ext cx="2665412" cy="585787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just"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kumimoji="1" lang="zh-CN" altLang="en-US" sz="1600">
                <a:solidFill>
                  <a:srgbClr val="0033CC"/>
                </a:solidFill>
                <a:latin typeface="楷体_GB2312" pitchFamily="49" charset="-122"/>
              </a:rPr>
              <a:t>特征①</a:t>
            </a:r>
            <a:r>
              <a:rPr lang="en-US" altLang="zh-CN" sz="1600">
                <a:solidFill>
                  <a:srgbClr val="990033"/>
                </a:solidFill>
                <a:ea typeface="华文楷体" pitchFamily="2" charset="-122"/>
                <a:sym typeface="Symbol" pitchFamily="18" charset="2"/>
              </a:rPr>
              <a:t> </a:t>
            </a:r>
            <a:r>
              <a:rPr lang="zh-CN" altLang="en-US" sz="1600">
                <a:ea typeface="华文楷体" pitchFamily="2" charset="-122"/>
                <a:sym typeface="Symbol" pitchFamily="18" charset="2"/>
              </a:rPr>
              <a:t>没有输入；</a:t>
            </a:r>
            <a:endParaRPr lang="en-US" altLang="zh-CN" sz="1600">
              <a:ea typeface="华文楷体" pitchFamily="2" charset="-122"/>
              <a:sym typeface="Symbol" pitchFamily="18" charset="2"/>
            </a:endParaRPr>
          </a:p>
          <a:p>
            <a:pPr algn="just"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kumimoji="1" lang="zh-CN" altLang="en-US" sz="1600">
                <a:solidFill>
                  <a:srgbClr val="0033CC"/>
                </a:solidFill>
                <a:latin typeface="楷体_GB2312" pitchFamily="49" charset="-122"/>
              </a:rPr>
              <a:t>特征②</a:t>
            </a:r>
            <a:r>
              <a:rPr kumimoji="1" lang="zh-CN" altLang="en-US" sz="1600">
                <a:solidFill>
                  <a:srgbClr val="FF0000"/>
                </a:solidFill>
                <a:latin typeface="楷体_GB2312" pitchFamily="49" charset="-122"/>
              </a:rPr>
              <a:t>正</a:t>
            </a:r>
            <a:r>
              <a:rPr kumimoji="1" lang="en-US" altLang="zh-CN" sz="1600">
                <a:latin typeface="楷体_GB2312" pitchFamily="49" charset="-122"/>
              </a:rPr>
              <a:t>,</a:t>
            </a:r>
            <a:r>
              <a:rPr kumimoji="1" lang="zh-CN" altLang="en-US" sz="1600">
                <a:solidFill>
                  <a:srgbClr val="0033CC"/>
                </a:solidFill>
                <a:latin typeface="楷体_GB2312" pitchFamily="49" charset="-122"/>
              </a:rPr>
              <a:t>负</a:t>
            </a:r>
            <a:r>
              <a:rPr kumimoji="1" lang="zh-CN" altLang="en-US" sz="1600">
                <a:latin typeface="楷体_GB2312" pitchFamily="49" charset="-122"/>
              </a:rPr>
              <a:t>反馈</a:t>
            </a:r>
            <a:r>
              <a:rPr kumimoji="1" lang="en-US" altLang="zh-CN" sz="1600">
                <a:latin typeface="楷体_GB2312" pitchFamily="49" charset="-122"/>
              </a:rPr>
              <a:t>2</a:t>
            </a:r>
            <a:r>
              <a:rPr kumimoji="1" lang="zh-CN" altLang="en-US" sz="1600">
                <a:latin typeface="楷体_GB2312" pitchFamily="49" charset="-122"/>
              </a:rPr>
              <a:t>个</a:t>
            </a:r>
            <a:r>
              <a:rPr lang="zh-CN" altLang="en-US" sz="1600">
                <a:solidFill>
                  <a:srgbClr val="000000"/>
                </a:solidFill>
              </a:rPr>
              <a:t>闭环</a:t>
            </a:r>
            <a:endParaRPr lang="en-US" altLang="zh-CN" sz="1600">
              <a:solidFill>
                <a:srgbClr val="000000"/>
              </a:solidFill>
              <a:ea typeface="华文楷体" pitchFamily="2" charset="-122"/>
            </a:endParaRPr>
          </a:p>
        </p:txBody>
      </p:sp>
      <p:sp>
        <p:nvSpPr>
          <p:cNvPr id="24" name="Rectangle 24"/>
          <p:cNvSpPr>
            <a:spLocks noChangeArrowheads="1"/>
          </p:cNvSpPr>
          <p:nvPr/>
        </p:nvSpPr>
        <p:spPr bwMode="auto">
          <a:xfrm>
            <a:off x="-36513" y="5481638"/>
            <a:ext cx="2520951" cy="830262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just">
              <a:buClr>
                <a:schemeClr val="folHlink"/>
              </a:buClr>
              <a:buSzPct val="60000"/>
              <a:buFont typeface="Wingdings" pitchFamily="2" charset="2"/>
              <a:buNone/>
              <a:defRPr/>
            </a:pPr>
            <a:r>
              <a:rPr kumimoji="1" lang="zh-CN" altLang="en-US" sz="1600" dirty="0">
                <a:solidFill>
                  <a:srgbClr val="0033CC"/>
                </a:solidFill>
                <a:latin typeface="+mn-ea"/>
                <a:ea typeface="+mn-ea"/>
              </a:rPr>
              <a:t>特征</a:t>
            </a:r>
            <a:r>
              <a:rPr kumimoji="1" lang="zh-CN" altLang="en-US" sz="1600" dirty="0">
                <a:solidFill>
                  <a:srgbClr val="0033CC"/>
                </a:solidFill>
                <a:latin typeface="华文宋体" pitchFamily="2" charset="-122"/>
                <a:ea typeface="华文宋体" pitchFamily="2" charset="-122"/>
              </a:rPr>
              <a:t>③</a:t>
            </a:r>
            <a:r>
              <a:rPr lang="en-US" altLang="zh-CN" sz="1600" dirty="0">
                <a:solidFill>
                  <a:srgbClr val="990033"/>
                </a:solidFill>
                <a:ea typeface="华文楷体" pitchFamily="2" charset="-122"/>
                <a:sym typeface="Symbol" pitchFamily="18" charset="2"/>
              </a:rPr>
              <a:t> </a:t>
            </a:r>
            <a:r>
              <a:rPr lang="zh-CN" altLang="en-US" sz="1600" dirty="0">
                <a:solidFill>
                  <a:srgbClr val="000000"/>
                </a:solidFill>
                <a:ea typeface="华文楷体" pitchFamily="2" charset="-122"/>
              </a:rPr>
              <a:t>选频网络</a:t>
            </a:r>
            <a:r>
              <a:rPr kumimoji="1" lang="zh-CN" altLang="en-US" sz="1600" dirty="0">
                <a:latin typeface="楷体_GB2312" pitchFamily="49" charset="-122"/>
              </a:rPr>
              <a:t> </a:t>
            </a:r>
            <a:endParaRPr kumimoji="1" lang="en-US" altLang="zh-CN" sz="1600" dirty="0">
              <a:latin typeface="楷体_GB2312" pitchFamily="49" charset="-122"/>
            </a:endParaRPr>
          </a:p>
          <a:p>
            <a:pPr algn="just">
              <a:buClr>
                <a:schemeClr val="folHlink"/>
              </a:buClr>
              <a:buSzPct val="60000"/>
              <a:buFont typeface="Wingdings" pitchFamily="2" charset="2"/>
              <a:buNone/>
              <a:defRPr/>
            </a:pPr>
            <a:r>
              <a:rPr kumimoji="1" lang="en-US" altLang="zh-CN" sz="1600" dirty="0">
                <a:latin typeface="楷体_GB2312" pitchFamily="49" charset="-122"/>
              </a:rPr>
              <a:t>—2</a:t>
            </a:r>
            <a:r>
              <a:rPr kumimoji="1" lang="zh-CN" altLang="en-US" sz="1600" dirty="0">
                <a:latin typeface="楷体_GB2312" pitchFamily="49" charset="-122"/>
              </a:rPr>
              <a:t>阶或</a:t>
            </a:r>
            <a:r>
              <a:rPr kumimoji="1" lang="en-US" altLang="zh-CN" sz="1600" dirty="0">
                <a:latin typeface="楷体_GB2312" pitchFamily="49" charset="-122"/>
              </a:rPr>
              <a:t>2</a:t>
            </a:r>
            <a:r>
              <a:rPr kumimoji="1" lang="zh-CN" altLang="en-US" sz="1600" dirty="0">
                <a:latin typeface="楷体_GB2312" pitchFamily="49" charset="-122"/>
              </a:rPr>
              <a:t>阶以上</a:t>
            </a:r>
            <a:r>
              <a:rPr kumimoji="1" lang="en-US" altLang="zh-CN" sz="1600" dirty="0">
                <a:latin typeface="楷体_GB2312" pitchFamily="49" charset="-122"/>
              </a:rPr>
              <a:t>RC</a:t>
            </a:r>
            <a:r>
              <a:rPr kumimoji="1" lang="zh-CN" altLang="en-US" sz="1600" dirty="0">
                <a:latin typeface="楷体_GB2312" pitchFamily="49" charset="-122"/>
              </a:rPr>
              <a:t>电路</a:t>
            </a:r>
            <a:endParaRPr kumimoji="1" lang="en-US" altLang="zh-CN" sz="1600" dirty="0">
              <a:latin typeface="楷体_GB2312" pitchFamily="49" charset="-122"/>
            </a:endParaRPr>
          </a:p>
          <a:p>
            <a:pPr algn="just">
              <a:buClr>
                <a:schemeClr val="folHlink"/>
              </a:buClr>
              <a:buSzPct val="60000"/>
              <a:buFont typeface="Wingdings" pitchFamily="2" charset="2"/>
              <a:buNone/>
              <a:defRPr/>
            </a:pPr>
            <a:r>
              <a:rPr kumimoji="1" lang="en-US" altLang="zh-CN" sz="1600" i="1" dirty="0">
                <a:latin typeface="楷体_GB2312" pitchFamily="49" charset="-122"/>
              </a:rPr>
              <a:t>RC</a:t>
            </a:r>
            <a:r>
              <a:rPr kumimoji="1" lang="zh-CN" altLang="en-US" sz="1600" dirty="0">
                <a:latin typeface="楷体_GB2312" pitchFamily="49" charset="-122"/>
              </a:rPr>
              <a:t>串并联网络</a:t>
            </a:r>
            <a:r>
              <a:rPr kumimoji="1" lang="en-US" altLang="zh-CN" sz="1400" dirty="0">
                <a:solidFill>
                  <a:srgbClr val="FF0000"/>
                </a:solidFill>
                <a:latin typeface="楷体_GB2312" pitchFamily="49" charset="-122"/>
              </a:rPr>
              <a:t>(</a:t>
            </a:r>
            <a:r>
              <a:rPr kumimoji="1" lang="zh-CN" altLang="en-US" sz="1400" dirty="0">
                <a:solidFill>
                  <a:srgbClr val="FF0000"/>
                </a:solidFill>
                <a:latin typeface="楷体_GB2312" pitchFamily="49" charset="-122"/>
              </a:rPr>
              <a:t>重要特征</a:t>
            </a:r>
            <a:r>
              <a:rPr kumimoji="1" lang="en-US" altLang="zh-CN" sz="1400" dirty="0">
                <a:solidFill>
                  <a:srgbClr val="FF0000"/>
                </a:solidFill>
                <a:latin typeface="楷体_GB2312" pitchFamily="49" charset="-122"/>
              </a:rPr>
              <a:t>)</a:t>
            </a:r>
            <a:endParaRPr lang="en-US" altLang="zh-CN" sz="1600" dirty="0">
              <a:solidFill>
                <a:srgbClr val="FF0000"/>
              </a:solidFill>
              <a:ea typeface="华文楷体" pitchFamily="2" charset="-122"/>
            </a:endParaRPr>
          </a:p>
        </p:txBody>
      </p:sp>
      <p:sp>
        <p:nvSpPr>
          <p:cNvPr id="25" name="Rectangle 24"/>
          <p:cNvSpPr>
            <a:spLocks noChangeArrowheads="1"/>
          </p:cNvSpPr>
          <p:nvPr/>
        </p:nvSpPr>
        <p:spPr bwMode="auto">
          <a:xfrm>
            <a:off x="1800225" y="2771775"/>
            <a:ext cx="2808288" cy="585788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just">
              <a:buClr>
                <a:schemeClr val="folHlink"/>
              </a:buClr>
              <a:buSzPct val="60000"/>
              <a:buFont typeface="Wingdings" pitchFamily="2" charset="2"/>
              <a:buNone/>
              <a:defRPr/>
            </a:pPr>
            <a:r>
              <a:rPr kumimoji="1" lang="zh-CN" altLang="en-US" sz="1600" dirty="0">
                <a:solidFill>
                  <a:srgbClr val="0033CC"/>
                </a:solidFill>
                <a:latin typeface="+mn-ea"/>
                <a:ea typeface="+mn-ea"/>
              </a:rPr>
              <a:t>特征</a:t>
            </a:r>
            <a:r>
              <a:rPr kumimoji="1" lang="zh-CN" altLang="en-US" sz="1600" dirty="0">
                <a:solidFill>
                  <a:srgbClr val="0033CC"/>
                </a:solidFill>
                <a:latin typeface="华文宋体" pitchFamily="2" charset="-122"/>
                <a:ea typeface="华文宋体" pitchFamily="2" charset="-122"/>
              </a:rPr>
              <a:t>③</a:t>
            </a:r>
            <a:r>
              <a:rPr lang="en-US" altLang="zh-CN" sz="1600" dirty="0">
                <a:solidFill>
                  <a:srgbClr val="990033"/>
                </a:solidFill>
                <a:ea typeface="华文楷体" pitchFamily="2" charset="-122"/>
                <a:sym typeface="Symbol" pitchFamily="18" charset="2"/>
              </a:rPr>
              <a:t> </a:t>
            </a:r>
            <a:r>
              <a:rPr lang="zh-CN" altLang="en-US" sz="1600" dirty="0">
                <a:solidFill>
                  <a:srgbClr val="000000"/>
                </a:solidFill>
                <a:ea typeface="华文楷体" pitchFamily="2" charset="-122"/>
              </a:rPr>
              <a:t>选频网络</a:t>
            </a:r>
            <a:r>
              <a:rPr kumimoji="1" lang="zh-CN" altLang="en-US" sz="1600" dirty="0">
                <a:latin typeface="楷体_GB2312" pitchFamily="49" charset="-122"/>
              </a:rPr>
              <a:t> </a:t>
            </a:r>
            <a:endParaRPr kumimoji="1" lang="en-US" altLang="zh-CN" sz="1600" dirty="0">
              <a:latin typeface="楷体_GB2312" pitchFamily="49" charset="-122"/>
            </a:endParaRPr>
          </a:p>
          <a:p>
            <a:pPr algn="just">
              <a:buClr>
                <a:schemeClr val="folHlink"/>
              </a:buClr>
              <a:buSzPct val="60000"/>
              <a:buFont typeface="Wingdings" pitchFamily="2" charset="2"/>
              <a:buNone/>
              <a:defRPr/>
            </a:pPr>
            <a:r>
              <a:rPr kumimoji="1" lang="en-US" altLang="zh-CN" sz="1600" dirty="0">
                <a:latin typeface="楷体_GB2312" pitchFamily="49" charset="-122"/>
              </a:rPr>
              <a:t>—</a:t>
            </a:r>
            <a:r>
              <a:rPr kumimoji="1" lang="zh-CN" altLang="en-US" sz="1600" dirty="0">
                <a:latin typeface="楷体_GB2312" pitchFamily="49" charset="-122"/>
              </a:rPr>
              <a:t>只有</a:t>
            </a:r>
            <a:r>
              <a:rPr kumimoji="1" lang="en-US" altLang="zh-CN" sz="1600" dirty="0">
                <a:latin typeface="楷体_GB2312" pitchFamily="49" charset="-122"/>
              </a:rPr>
              <a:t>1</a:t>
            </a:r>
            <a:r>
              <a:rPr kumimoji="1" lang="zh-CN" altLang="en-US" sz="1600" dirty="0">
                <a:latin typeface="楷体_GB2312" pitchFamily="49" charset="-122"/>
              </a:rPr>
              <a:t>阶</a:t>
            </a:r>
            <a:r>
              <a:rPr kumimoji="1" lang="en-US" altLang="zh-CN" sz="1600" i="1" dirty="0">
                <a:latin typeface="楷体_GB2312" pitchFamily="49" charset="-122"/>
              </a:rPr>
              <a:t>RC</a:t>
            </a:r>
            <a:r>
              <a:rPr kumimoji="1" lang="zh-CN" altLang="en-US" sz="1600" dirty="0">
                <a:latin typeface="楷体_GB2312" pitchFamily="49" charset="-122"/>
              </a:rPr>
              <a:t>电路</a:t>
            </a:r>
            <a:r>
              <a:rPr kumimoji="1" lang="en-US" altLang="zh-CN" sz="1400" dirty="0">
                <a:solidFill>
                  <a:srgbClr val="FF0000"/>
                </a:solidFill>
                <a:latin typeface="楷体_GB2312" pitchFamily="49" charset="-122"/>
              </a:rPr>
              <a:t>(</a:t>
            </a:r>
            <a:r>
              <a:rPr kumimoji="1" lang="zh-CN" altLang="en-US" sz="1400" dirty="0">
                <a:solidFill>
                  <a:srgbClr val="FF0000"/>
                </a:solidFill>
                <a:latin typeface="楷体_GB2312" pitchFamily="49" charset="-122"/>
              </a:rPr>
              <a:t>积分电路</a:t>
            </a:r>
            <a:r>
              <a:rPr kumimoji="1" lang="en-US" altLang="zh-CN" sz="1400" dirty="0">
                <a:solidFill>
                  <a:srgbClr val="FF0000"/>
                </a:solidFill>
                <a:latin typeface="楷体_GB2312" pitchFamily="49" charset="-122"/>
              </a:rPr>
              <a:t>)</a:t>
            </a:r>
            <a:endParaRPr lang="en-US" altLang="zh-CN" sz="1600" dirty="0">
              <a:solidFill>
                <a:srgbClr val="FF0000"/>
              </a:solidFill>
              <a:ea typeface="华文楷体" pitchFamily="2" charset="-122"/>
            </a:endParaRPr>
          </a:p>
        </p:txBody>
      </p:sp>
      <p:graphicFrame>
        <p:nvGraphicFramePr>
          <p:cNvPr id="10244" name="Object 8"/>
          <p:cNvGraphicFramePr>
            <a:graphicFrameLocks noChangeAspect="1"/>
          </p:cNvGraphicFramePr>
          <p:nvPr/>
        </p:nvGraphicFramePr>
        <p:xfrm>
          <a:off x="4967288" y="3243263"/>
          <a:ext cx="2082800" cy="1139825"/>
        </p:xfrm>
        <a:graphic>
          <a:graphicData uri="http://schemas.openxmlformats.org/presentationml/2006/ole">
            <p:oleObj spid="_x0000_s176132" name="Picture2" r:id="rId10" imgW="2590920" imgH="1415880" progId="Word.Picture.8">
              <p:embed/>
            </p:oleObj>
          </a:graphicData>
        </a:graphic>
      </p:graphicFrame>
      <p:graphicFrame>
        <p:nvGraphicFramePr>
          <p:cNvPr id="10245" name="Object 9"/>
          <p:cNvGraphicFramePr>
            <a:graphicFrameLocks noChangeAspect="1"/>
          </p:cNvGraphicFramePr>
          <p:nvPr/>
        </p:nvGraphicFramePr>
        <p:xfrm>
          <a:off x="7131050" y="3279775"/>
          <a:ext cx="2012950" cy="1133475"/>
        </p:xfrm>
        <a:graphic>
          <a:graphicData uri="http://schemas.openxmlformats.org/presentationml/2006/ole">
            <p:oleObj spid="_x0000_s176133" name="Picture2" r:id="rId11" imgW="2352600" imgH="1324080" progId="Word.Picture.8">
              <p:embed/>
            </p:oleObj>
          </a:graphicData>
        </a:graphic>
      </p:graphicFrame>
      <p:sp>
        <p:nvSpPr>
          <p:cNvPr id="10265" name="Rectangle 12"/>
          <p:cNvSpPr>
            <a:spLocks noChangeArrowheads="1"/>
          </p:cNvSpPr>
          <p:nvPr/>
        </p:nvSpPr>
        <p:spPr bwMode="auto">
          <a:xfrm>
            <a:off x="7131050" y="4149725"/>
            <a:ext cx="1690688" cy="358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kumimoji="1" lang="zh-CN" altLang="en-US" sz="1400">
                <a:solidFill>
                  <a:srgbClr val="CC3300"/>
                </a:solidFill>
              </a:rPr>
              <a:t>同相迟滞比较器</a:t>
            </a:r>
          </a:p>
        </p:txBody>
      </p:sp>
      <p:sp>
        <p:nvSpPr>
          <p:cNvPr id="10266" name="Rectangle 13"/>
          <p:cNvSpPr>
            <a:spLocks noChangeArrowheads="1"/>
          </p:cNvSpPr>
          <p:nvPr/>
        </p:nvSpPr>
        <p:spPr bwMode="auto">
          <a:xfrm>
            <a:off x="5400675" y="4143375"/>
            <a:ext cx="1584325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kumimoji="1" lang="zh-CN" altLang="en-US" sz="1400">
                <a:solidFill>
                  <a:srgbClr val="CC0000"/>
                </a:solidFill>
              </a:rPr>
              <a:t>反相迟滞比较器</a:t>
            </a:r>
          </a:p>
        </p:txBody>
      </p:sp>
      <p:sp>
        <p:nvSpPr>
          <p:cNvPr id="30" name="Rectangle 24"/>
          <p:cNvSpPr>
            <a:spLocks noChangeArrowheads="1"/>
          </p:cNvSpPr>
          <p:nvPr/>
        </p:nvSpPr>
        <p:spPr bwMode="auto">
          <a:xfrm>
            <a:off x="5003800" y="2909888"/>
            <a:ext cx="2232025" cy="33972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just">
              <a:buClr>
                <a:schemeClr val="folHlink"/>
              </a:buClr>
              <a:buSzPct val="60000"/>
              <a:buFont typeface="Wingdings" pitchFamily="2" charset="2"/>
              <a:buNone/>
              <a:defRPr/>
            </a:pPr>
            <a:r>
              <a:rPr kumimoji="1" lang="zh-CN" altLang="en-US" sz="1600" dirty="0">
                <a:solidFill>
                  <a:srgbClr val="0033CC"/>
                </a:solidFill>
                <a:latin typeface="+mn-ea"/>
                <a:ea typeface="+mn-ea"/>
              </a:rPr>
              <a:t>特征</a:t>
            </a:r>
            <a:r>
              <a:rPr kumimoji="1" lang="zh-CN" altLang="en-US" sz="1600" dirty="0">
                <a:solidFill>
                  <a:srgbClr val="0033CC"/>
                </a:solidFill>
                <a:latin typeface="华文宋体"/>
                <a:ea typeface="华文宋体"/>
              </a:rPr>
              <a:t>④</a:t>
            </a:r>
            <a:r>
              <a:rPr lang="en-US" altLang="zh-CN" sz="1600" dirty="0">
                <a:solidFill>
                  <a:srgbClr val="990033"/>
                </a:solidFill>
                <a:ea typeface="华文楷体" pitchFamily="2" charset="-122"/>
                <a:sym typeface="Symbol" pitchFamily="18" charset="2"/>
              </a:rPr>
              <a:t>  </a:t>
            </a:r>
            <a:r>
              <a:rPr kumimoji="1" lang="zh-CN" altLang="en-US" sz="1600" dirty="0">
                <a:solidFill>
                  <a:srgbClr val="CC0000"/>
                </a:solidFill>
              </a:rPr>
              <a:t>迟滞比较器</a:t>
            </a:r>
            <a:endParaRPr lang="en-US" altLang="zh-CN" sz="1600" dirty="0">
              <a:solidFill>
                <a:srgbClr val="FF0000"/>
              </a:solidFill>
              <a:ea typeface="华文楷体" pitchFamily="2" charset="-122"/>
            </a:endParaRPr>
          </a:p>
        </p:txBody>
      </p:sp>
      <p:sp>
        <p:nvSpPr>
          <p:cNvPr id="31" name="Line 5"/>
          <p:cNvSpPr>
            <a:spLocks noChangeShapeType="1"/>
          </p:cNvSpPr>
          <p:nvPr/>
        </p:nvSpPr>
        <p:spPr bwMode="auto">
          <a:xfrm flipH="1">
            <a:off x="358775" y="1665288"/>
            <a:ext cx="1836738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endParaRPr lang="zh-CN" altLang="en-US"/>
          </a:p>
        </p:txBody>
      </p:sp>
      <p:grpSp>
        <p:nvGrpSpPr>
          <p:cNvPr id="5" name="Group 6"/>
          <p:cNvGrpSpPr>
            <a:grpSpLocks/>
          </p:cNvGrpSpPr>
          <p:nvPr/>
        </p:nvGrpSpPr>
        <p:grpSpPr bwMode="auto">
          <a:xfrm>
            <a:off x="179388" y="1665288"/>
            <a:ext cx="792162" cy="827087"/>
            <a:chOff x="3049" y="273"/>
            <a:chExt cx="630" cy="718"/>
          </a:xfrm>
        </p:grpSpPr>
        <p:sp>
          <p:nvSpPr>
            <p:cNvPr id="10279" name="Line 7"/>
            <p:cNvSpPr>
              <a:spLocks noChangeShapeType="1"/>
            </p:cNvSpPr>
            <p:nvPr/>
          </p:nvSpPr>
          <p:spPr bwMode="auto">
            <a:xfrm>
              <a:off x="3676" y="517"/>
              <a:ext cx="0" cy="474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10280" name="Arc 8"/>
            <p:cNvSpPr>
              <a:spLocks/>
            </p:cNvSpPr>
            <p:nvPr/>
          </p:nvSpPr>
          <p:spPr bwMode="auto">
            <a:xfrm rot="16200000" flipH="1">
              <a:off x="2989" y="333"/>
              <a:ext cx="256" cy="136"/>
            </a:xfrm>
            <a:custGeom>
              <a:avLst/>
              <a:gdLst>
                <a:gd name="T0" fmla="*/ 0 w 43144"/>
                <a:gd name="T1" fmla="*/ 0 h 21600"/>
                <a:gd name="T2" fmla="*/ 0 w 43144"/>
                <a:gd name="T3" fmla="*/ 0 h 21600"/>
                <a:gd name="T4" fmla="*/ 0 w 43144"/>
                <a:gd name="T5" fmla="*/ 0 h 21600"/>
                <a:gd name="T6" fmla="*/ 0 60000 65536"/>
                <a:gd name="T7" fmla="*/ 0 60000 65536"/>
                <a:gd name="T8" fmla="*/ 0 60000 65536"/>
                <a:gd name="T9" fmla="*/ 0 w 43144"/>
                <a:gd name="T10" fmla="*/ 0 h 21600"/>
                <a:gd name="T11" fmla="*/ 43144 w 43144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144" h="21600" fill="none" extrusionOk="0">
                  <a:moveTo>
                    <a:pt x="0" y="20040"/>
                  </a:moveTo>
                  <a:cubicBezTo>
                    <a:pt x="818" y="8745"/>
                    <a:pt x="10219" y="-1"/>
                    <a:pt x="21544" y="0"/>
                  </a:cubicBezTo>
                  <a:cubicBezTo>
                    <a:pt x="33473" y="0"/>
                    <a:pt x="43144" y="9670"/>
                    <a:pt x="43144" y="21600"/>
                  </a:cubicBezTo>
                </a:path>
                <a:path w="43144" h="21600" stroke="0" extrusionOk="0">
                  <a:moveTo>
                    <a:pt x="0" y="20040"/>
                  </a:moveTo>
                  <a:cubicBezTo>
                    <a:pt x="818" y="8745"/>
                    <a:pt x="10219" y="-1"/>
                    <a:pt x="21544" y="0"/>
                  </a:cubicBezTo>
                  <a:cubicBezTo>
                    <a:pt x="33473" y="0"/>
                    <a:pt x="43144" y="9670"/>
                    <a:pt x="43144" y="21600"/>
                  </a:cubicBezTo>
                  <a:lnTo>
                    <a:pt x="21544" y="21600"/>
                  </a:lnTo>
                  <a:close/>
                </a:path>
              </a:pathLst>
            </a:custGeom>
            <a:noFill/>
            <a:ln w="38100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0281" name="Line 9"/>
            <p:cNvSpPr>
              <a:spLocks noChangeShapeType="1"/>
            </p:cNvSpPr>
            <p:nvPr/>
          </p:nvSpPr>
          <p:spPr bwMode="auto">
            <a:xfrm flipH="1">
              <a:off x="3181" y="527"/>
              <a:ext cx="498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</p:grpSp>
      <p:sp>
        <p:nvSpPr>
          <p:cNvPr id="36" name="Line 12"/>
          <p:cNvSpPr>
            <a:spLocks noChangeShapeType="1"/>
          </p:cNvSpPr>
          <p:nvPr/>
        </p:nvSpPr>
        <p:spPr bwMode="auto">
          <a:xfrm flipH="1">
            <a:off x="25400" y="1484313"/>
            <a:ext cx="2243138" cy="0"/>
          </a:xfrm>
          <a:prstGeom prst="line">
            <a:avLst/>
          </a:prstGeom>
          <a:noFill/>
          <a:ln w="38100">
            <a:solidFill>
              <a:srgbClr val="0033CC"/>
            </a:solidFill>
            <a:round/>
            <a:headEnd type="triangle" w="med" len="med"/>
            <a:tailEnd/>
          </a:ln>
        </p:spPr>
        <p:txBody>
          <a:bodyPr>
            <a:spAutoFit/>
          </a:bodyPr>
          <a:lstStyle/>
          <a:p>
            <a:endParaRPr lang="zh-CN" altLang="en-US"/>
          </a:p>
        </p:txBody>
      </p:sp>
      <p:grpSp>
        <p:nvGrpSpPr>
          <p:cNvPr id="6" name="Group 13"/>
          <p:cNvGrpSpPr>
            <a:grpSpLocks/>
          </p:cNvGrpSpPr>
          <p:nvPr/>
        </p:nvGrpSpPr>
        <p:grpSpPr bwMode="auto">
          <a:xfrm>
            <a:off x="0" y="1500188"/>
            <a:ext cx="684213" cy="1028700"/>
            <a:chOff x="2851" y="122"/>
            <a:chExt cx="498" cy="999"/>
          </a:xfrm>
        </p:grpSpPr>
        <p:sp>
          <p:nvSpPr>
            <p:cNvPr id="10276" name="Line 14"/>
            <p:cNvSpPr>
              <a:spLocks noChangeShapeType="1"/>
            </p:cNvSpPr>
            <p:nvPr/>
          </p:nvSpPr>
          <p:spPr bwMode="auto">
            <a:xfrm>
              <a:off x="3330" y="774"/>
              <a:ext cx="0" cy="347"/>
            </a:xfrm>
            <a:prstGeom prst="line">
              <a:avLst/>
            </a:prstGeom>
            <a:noFill/>
            <a:ln w="38100">
              <a:solidFill>
                <a:srgbClr val="0033CC"/>
              </a:solidFill>
              <a:round/>
              <a:headEnd type="triangle" w="med" len="med"/>
              <a:tailEnd/>
            </a:ln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10277" name="Line 15"/>
            <p:cNvSpPr>
              <a:spLocks noChangeShapeType="1"/>
            </p:cNvSpPr>
            <p:nvPr/>
          </p:nvSpPr>
          <p:spPr bwMode="auto">
            <a:xfrm flipH="1">
              <a:off x="2851" y="781"/>
              <a:ext cx="498" cy="0"/>
            </a:xfrm>
            <a:prstGeom prst="line">
              <a:avLst/>
            </a:prstGeom>
            <a:noFill/>
            <a:ln w="38100">
              <a:solidFill>
                <a:srgbClr val="0033CC"/>
              </a:solidFill>
              <a:round/>
              <a:headEnd/>
              <a:tailEnd/>
            </a:ln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10278" name="Line 16"/>
            <p:cNvSpPr>
              <a:spLocks noChangeShapeType="1"/>
            </p:cNvSpPr>
            <p:nvPr/>
          </p:nvSpPr>
          <p:spPr bwMode="auto">
            <a:xfrm>
              <a:off x="2865" y="122"/>
              <a:ext cx="0" cy="652"/>
            </a:xfrm>
            <a:prstGeom prst="line">
              <a:avLst/>
            </a:prstGeom>
            <a:noFill/>
            <a:ln w="38100">
              <a:solidFill>
                <a:srgbClr val="0033CC"/>
              </a:solidFill>
              <a:round/>
              <a:headEnd/>
              <a:tailEnd/>
            </a:ln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</p:grpSp>
      <p:graphicFrame>
        <p:nvGraphicFramePr>
          <p:cNvPr id="441372" name="Object 28"/>
          <p:cNvGraphicFramePr>
            <a:graphicFrameLocks noChangeAspect="1"/>
          </p:cNvGraphicFramePr>
          <p:nvPr/>
        </p:nvGraphicFramePr>
        <p:xfrm>
          <a:off x="2339975" y="1665288"/>
          <a:ext cx="817563" cy="285750"/>
        </p:xfrm>
        <a:graphic>
          <a:graphicData uri="http://schemas.openxmlformats.org/presentationml/2006/ole">
            <p:oleObj spid="_x0000_s176134" name="Equation" r:id="rId12" imgW="660240" imgH="228600" progId="Equation.DSMT4">
              <p:embed/>
            </p:oleObj>
          </a:graphicData>
        </a:graphic>
      </p:graphicFrame>
      <p:graphicFrame>
        <p:nvGraphicFramePr>
          <p:cNvPr id="42" name="Object 9"/>
          <p:cNvGraphicFramePr>
            <a:graphicFrameLocks noChangeAspect="1"/>
          </p:cNvGraphicFramePr>
          <p:nvPr/>
        </p:nvGraphicFramePr>
        <p:xfrm>
          <a:off x="2339975" y="1412875"/>
          <a:ext cx="801688" cy="285750"/>
        </p:xfrm>
        <a:graphic>
          <a:graphicData uri="http://schemas.openxmlformats.org/presentationml/2006/ole">
            <p:oleObj spid="_x0000_s176135" name="Equation" r:id="rId13" imgW="647640" imgH="228600" progId="Equation.DSMT4">
              <p:embed/>
            </p:oleObj>
          </a:graphicData>
        </a:graphic>
      </p:graphicFrame>
      <p:sp>
        <p:nvSpPr>
          <p:cNvPr id="43" name="Rectangle 24"/>
          <p:cNvSpPr>
            <a:spLocks noChangeArrowheads="1"/>
          </p:cNvSpPr>
          <p:nvPr/>
        </p:nvSpPr>
        <p:spPr bwMode="auto">
          <a:xfrm>
            <a:off x="4535488" y="4473575"/>
            <a:ext cx="3276600" cy="584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just"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kumimoji="1" lang="zh-CN" altLang="en-US" sz="1600">
                <a:solidFill>
                  <a:srgbClr val="0033CC"/>
                </a:solidFill>
              </a:rPr>
              <a:t>方波</a:t>
            </a:r>
            <a:r>
              <a:rPr kumimoji="1" lang="en-US" altLang="zh-CN" sz="1600">
                <a:solidFill>
                  <a:srgbClr val="0033CC"/>
                </a:solidFill>
              </a:rPr>
              <a:t>:</a:t>
            </a:r>
            <a:r>
              <a:rPr lang="en-US" altLang="zh-CN" sz="1600">
                <a:solidFill>
                  <a:srgbClr val="990033"/>
                </a:solidFill>
                <a:ea typeface="华文楷体" pitchFamily="2" charset="-122"/>
                <a:sym typeface="Symbol" pitchFamily="18" charset="2"/>
              </a:rPr>
              <a:t> </a:t>
            </a:r>
            <a:r>
              <a:rPr lang="zh-CN" altLang="en-US" sz="1600">
                <a:ea typeface="华文楷体" pitchFamily="2" charset="-122"/>
                <a:sym typeface="Symbol" pitchFamily="18" charset="2"/>
              </a:rPr>
              <a:t>不要求或提供公式；</a:t>
            </a:r>
            <a:endParaRPr lang="en-US" altLang="zh-CN" sz="1600">
              <a:ea typeface="华文楷体" pitchFamily="2" charset="-122"/>
              <a:sym typeface="Symbol" pitchFamily="18" charset="2"/>
            </a:endParaRPr>
          </a:p>
          <a:p>
            <a:pPr algn="just"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kumimoji="1" lang="zh-CN" altLang="en-US" sz="1600">
                <a:solidFill>
                  <a:srgbClr val="0033CC"/>
                </a:solidFill>
              </a:rPr>
              <a:t>锯齿波</a:t>
            </a:r>
            <a:r>
              <a:rPr kumimoji="1" lang="en-US" altLang="zh-CN" sz="1600">
                <a:solidFill>
                  <a:srgbClr val="0033CC"/>
                </a:solidFill>
              </a:rPr>
              <a:t>:</a:t>
            </a:r>
            <a:r>
              <a:rPr kumimoji="1" lang="zh-CN" altLang="en-US" sz="1600"/>
              <a:t>需根据原理临时推导</a:t>
            </a:r>
            <a:endParaRPr lang="en-US" altLang="zh-CN" sz="1600">
              <a:solidFill>
                <a:srgbClr val="000000"/>
              </a:solidFill>
              <a:ea typeface="华文楷体" pitchFamily="2" charset="-122"/>
            </a:endParaRPr>
          </a:p>
        </p:txBody>
      </p:sp>
      <p:sp>
        <p:nvSpPr>
          <p:cNvPr id="44" name="AutoShape 7"/>
          <p:cNvSpPr>
            <a:spLocks/>
          </p:cNvSpPr>
          <p:nvPr/>
        </p:nvSpPr>
        <p:spPr bwMode="auto">
          <a:xfrm>
            <a:off x="4427538" y="4545013"/>
            <a:ext cx="107950" cy="419100"/>
          </a:xfrm>
          <a:prstGeom prst="leftBrace">
            <a:avLst>
              <a:gd name="adj1" fmla="val 36361"/>
              <a:gd name="adj2" fmla="val 50000"/>
            </a:avLst>
          </a:prstGeom>
          <a:noFill/>
          <a:ln w="38100">
            <a:solidFill>
              <a:srgbClr val="006600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160778" name="Object 3"/>
          <p:cNvGraphicFramePr>
            <a:graphicFrameLocks noChangeAspect="1"/>
          </p:cNvGraphicFramePr>
          <p:nvPr/>
        </p:nvGraphicFramePr>
        <p:xfrm>
          <a:off x="2376488" y="4760913"/>
          <a:ext cx="2268537" cy="2025650"/>
        </p:xfrm>
        <a:graphic>
          <a:graphicData uri="http://schemas.openxmlformats.org/presentationml/2006/ole">
            <p:oleObj spid="_x0000_s176136" name="Picture2" r:id="rId14" imgW="2638440" imgH="2305080" progId="Word.Picture.8">
              <p:embed/>
            </p:oleObj>
          </a:graphicData>
        </a:graphic>
      </p:graphicFrame>
      <p:sp>
        <p:nvSpPr>
          <p:cNvPr id="46" name="Rectangle 14"/>
          <p:cNvSpPr>
            <a:spLocks noChangeArrowheads="1"/>
          </p:cNvSpPr>
          <p:nvPr/>
        </p:nvSpPr>
        <p:spPr bwMode="auto">
          <a:xfrm>
            <a:off x="4500563" y="5081588"/>
            <a:ext cx="3132137" cy="363537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lnSpc>
                <a:spcPct val="11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lang="zh-CN" altLang="en-US" sz="1600" dirty="0">
                <a:solidFill>
                  <a:srgbClr val="FF0000"/>
                </a:solidFill>
                <a:ea typeface="华文楷体" pitchFamily="2" charset="-122"/>
                <a:sym typeface="Symbol" pitchFamily="18" charset="2"/>
              </a:rPr>
              <a:t></a:t>
            </a:r>
            <a:r>
              <a:rPr lang="zh-CN" altLang="en-US" sz="1600" dirty="0">
                <a:ea typeface="华文楷体" pitchFamily="2" charset="-122"/>
                <a:sym typeface="Symbol" pitchFamily="18" charset="2"/>
              </a:rPr>
              <a:t> </a:t>
            </a:r>
            <a:r>
              <a:rPr lang="zh-CN" altLang="en-US" sz="1600" dirty="0">
                <a:ea typeface="华文楷体" pitchFamily="2" charset="-122"/>
              </a:rPr>
              <a:t>占空比可变</a:t>
            </a:r>
            <a:r>
              <a:rPr lang="zh-CN" altLang="en-US" sz="1600" dirty="0">
                <a:ea typeface="华文楷体" pitchFamily="2" charset="-122"/>
                <a:sym typeface="Symbol" pitchFamily="18" charset="2"/>
              </a:rPr>
              <a:t></a:t>
            </a:r>
            <a:r>
              <a:rPr lang="zh-CN" altLang="en-US" sz="1600" dirty="0">
                <a:ea typeface="华文楷体" pitchFamily="2" charset="-122"/>
              </a:rPr>
              <a:t>矩形波产生电路</a:t>
            </a:r>
          </a:p>
        </p:txBody>
      </p:sp>
      <p:sp>
        <p:nvSpPr>
          <p:cNvPr id="47" name="Rectangle 14"/>
          <p:cNvSpPr>
            <a:spLocks noChangeArrowheads="1"/>
          </p:cNvSpPr>
          <p:nvPr/>
        </p:nvSpPr>
        <p:spPr bwMode="auto">
          <a:xfrm>
            <a:off x="4500563" y="5445125"/>
            <a:ext cx="3132137" cy="34925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lnSpc>
                <a:spcPct val="11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lang="zh-CN" altLang="en-US" sz="1600">
                <a:solidFill>
                  <a:srgbClr val="FF0000"/>
                </a:solidFill>
                <a:ea typeface="华文楷体" pitchFamily="2" charset="-122"/>
                <a:sym typeface="Symbol" pitchFamily="18" charset="2"/>
              </a:rPr>
              <a:t></a:t>
            </a:r>
            <a:r>
              <a:rPr lang="zh-CN" altLang="en-US" sz="1600">
                <a:ea typeface="华文楷体" pitchFamily="2" charset="-122"/>
                <a:sym typeface="Symbol" pitchFamily="18" charset="2"/>
              </a:rPr>
              <a:t> </a:t>
            </a:r>
            <a:r>
              <a:rPr lang="zh-CN" altLang="en-US" sz="1600">
                <a:ea typeface="华文楷体" pitchFamily="2" charset="-122"/>
              </a:rPr>
              <a:t>占空比可变</a:t>
            </a:r>
            <a:r>
              <a:rPr lang="zh-CN" altLang="en-US" sz="1600">
                <a:ea typeface="华文楷体" pitchFamily="2" charset="-122"/>
                <a:sym typeface="Symbol" pitchFamily="18" charset="2"/>
              </a:rPr>
              <a:t></a:t>
            </a:r>
            <a:r>
              <a:rPr lang="zh-CN" altLang="en-US" sz="1600">
                <a:ea typeface="华文楷体" pitchFamily="2" charset="-122"/>
              </a:rPr>
              <a:t>锯齿波产生电路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灯片编号占位符 1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FA02977A-5A9B-4BE1-85D2-455DC27D71DA}" type="slidenum">
              <a:rPr lang="en-US" altLang="zh-CN" smtClean="0"/>
              <a:pPr/>
              <a:t>32</a:t>
            </a:fld>
            <a:endParaRPr lang="en-US" altLang="zh-CN" smtClean="0"/>
          </a:p>
        </p:txBody>
      </p:sp>
      <p:sp>
        <p:nvSpPr>
          <p:cNvPr id="3" name="TextBox 4"/>
          <p:cNvSpPr txBox="1">
            <a:spLocks noChangeArrowheads="1"/>
          </p:cNvSpPr>
          <p:nvPr/>
        </p:nvSpPr>
        <p:spPr bwMode="auto">
          <a:xfrm>
            <a:off x="0" y="0"/>
            <a:ext cx="1044575" cy="400050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dirty="0"/>
              <a:t>直播</a:t>
            </a:r>
            <a:r>
              <a:rPr lang="en-US" altLang="zh-CN" dirty="0"/>
              <a:t>9</a:t>
            </a:r>
            <a:endParaRPr lang="zh-CN" altLang="en-US" dirty="0"/>
          </a:p>
        </p:txBody>
      </p:sp>
      <p:sp>
        <p:nvSpPr>
          <p:cNvPr id="4" name="Line 3"/>
          <p:cNvSpPr>
            <a:spLocks noChangeShapeType="1"/>
          </p:cNvSpPr>
          <p:nvPr/>
        </p:nvSpPr>
        <p:spPr bwMode="auto">
          <a:xfrm>
            <a:off x="395288" y="584200"/>
            <a:ext cx="8029575" cy="0"/>
          </a:xfrm>
          <a:prstGeom prst="line">
            <a:avLst/>
          </a:prstGeom>
          <a:noFill/>
          <a:ln w="76200" cap="sq" cmpd="tri">
            <a:solidFill>
              <a:srgbClr val="006600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980728"/>
            <a:ext cx="8675688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6413" y="1304764"/>
            <a:ext cx="3763499" cy="20882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3717032"/>
            <a:ext cx="9144000" cy="601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" y="4365105"/>
            <a:ext cx="3671899" cy="1513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177154" name="Object 1"/>
          <p:cNvGraphicFramePr>
            <a:graphicFrameLocks noChangeAspect="1"/>
          </p:cNvGraphicFramePr>
          <p:nvPr/>
        </p:nvGraphicFramePr>
        <p:xfrm>
          <a:off x="5760132" y="2132856"/>
          <a:ext cx="3312368" cy="1635934"/>
        </p:xfrm>
        <a:graphic>
          <a:graphicData uri="http://schemas.openxmlformats.org/presentationml/2006/ole">
            <p:oleObj spid="_x0000_s179202" name="Picture" r:id="rId7" imgW="3862735" imgH="1903789" progId="Word.Picture.8">
              <p:embed/>
            </p:oleObj>
          </a:graphicData>
        </a:graphic>
      </p:graphicFrame>
      <p:sp>
        <p:nvSpPr>
          <p:cNvPr id="10" name="TextBox 2"/>
          <p:cNvSpPr txBox="1">
            <a:spLocks noChangeArrowheads="1"/>
          </p:cNvSpPr>
          <p:nvPr/>
        </p:nvSpPr>
        <p:spPr bwMode="auto">
          <a:xfrm>
            <a:off x="3779912" y="1268760"/>
            <a:ext cx="5364088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sz="1200" dirty="0"/>
              <a:t>六、（</a:t>
            </a:r>
            <a:r>
              <a:rPr lang="en-US" altLang="zh-CN" sz="1200" dirty="0"/>
              <a:t>10</a:t>
            </a:r>
            <a:r>
              <a:rPr lang="zh-CN" altLang="en-US" sz="1200" dirty="0"/>
              <a:t>）</a:t>
            </a:r>
          </a:p>
          <a:p>
            <a:r>
              <a:rPr lang="zh-CN" altLang="en-US" sz="1200" dirty="0"/>
              <a:t>图</a:t>
            </a:r>
            <a:r>
              <a:rPr lang="en-US" altLang="zh-CN" sz="1200" dirty="0"/>
              <a:t>6</a:t>
            </a:r>
            <a:r>
              <a:rPr lang="zh-CN" altLang="en-US" sz="1200" dirty="0"/>
              <a:t>所示电路为方波</a:t>
            </a:r>
            <a:r>
              <a:rPr lang="en-US" altLang="zh-CN" sz="1200" dirty="0"/>
              <a:t>-</a:t>
            </a:r>
            <a:r>
              <a:rPr lang="zh-CN" altLang="en-US" sz="1200" dirty="0"/>
              <a:t>三角波产生电路，设</a:t>
            </a:r>
            <a:r>
              <a:rPr lang="en-US" altLang="zh-CN" sz="1200" dirty="0"/>
              <a:t>A</a:t>
            </a:r>
            <a:r>
              <a:rPr lang="en-US" altLang="zh-CN" sz="1200" baseline="-25000" dirty="0"/>
              <a:t>1</a:t>
            </a:r>
            <a:r>
              <a:rPr lang="zh-CN" altLang="en-US" sz="1200" dirty="0"/>
              <a:t>、</a:t>
            </a:r>
            <a:r>
              <a:rPr lang="en-US" altLang="zh-CN" sz="1200" dirty="0"/>
              <a:t>A</a:t>
            </a:r>
            <a:r>
              <a:rPr lang="en-US" altLang="zh-CN" sz="1200" baseline="-25000" dirty="0"/>
              <a:t>2</a:t>
            </a:r>
            <a:r>
              <a:rPr lang="zh-CN" altLang="en-US" sz="1200" dirty="0"/>
              <a:t>均为理想运放。</a:t>
            </a:r>
            <a:r>
              <a:rPr lang="zh-CN" sz="1200" dirty="0"/>
              <a:t> </a:t>
            </a:r>
            <a:endParaRPr lang="en-US" altLang="zh-CN" sz="1200" dirty="0"/>
          </a:p>
          <a:p>
            <a:r>
              <a:rPr lang="zh-CN" altLang="en-US" sz="1200" dirty="0"/>
              <a:t>（</a:t>
            </a:r>
            <a:r>
              <a:rPr lang="en-US" altLang="zh-CN" sz="1200" dirty="0"/>
              <a:t>1</a:t>
            </a:r>
            <a:r>
              <a:rPr lang="zh-CN" altLang="en-US" sz="1200" dirty="0"/>
              <a:t>）在图中标出</a:t>
            </a:r>
            <a:r>
              <a:rPr lang="en-US" altLang="zh-CN" sz="1200" dirty="0"/>
              <a:t>A</a:t>
            </a:r>
            <a:r>
              <a:rPr lang="en-US" altLang="zh-CN" sz="1200" baseline="-25000" dirty="0"/>
              <a:t>1</a:t>
            </a:r>
            <a:r>
              <a:rPr lang="zh-CN" altLang="en-US" sz="1200" dirty="0"/>
              <a:t>、</a:t>
            </a:r>
            <a:r>
              <a:rPr lang="en-US" altLang="zh-CN" sz="1200" dirty="0"/>
              <a:t>A</a:t>
            </a:r>
            <a:r>
              <a:rPr lang="en-US" altLang="zh-CN" sz="1200" baseline="-25000" dirty="0"/>
              <a:t>2</a:t>
            </a:r>
            <a:r>
              <a:rPr lang="zh-CN" altLang="en-US" sz="1200" dirty="0"/>
              <a:t>的同相输入端和反相输入端的正负号；</a:t>
            </a:r>
          </a:p>
          <a:p>
            <a:r>
              <a:rPr lang="zh-CN" altLang="en-US" sz="1200" dirty="0"/>
              <a:t>（</a:t>
            </a:r>
            <a:r>
              <a:rPr lang="en-US" altLang="zh-CN" sz="1200" dirty="0"/>
              <a:t>2</a:t>
            </a:r>
            <a:r>
              <a:rPr lang="zh-CN" altLang="en-US" sz="1200" dirty="0"/>
              <a:t>）求迟滞比较器的上下门限值；</a:t>
            </a:r>
          </a:p>
          <a:p>
            <a:r>
              <a:rPr lang="zh-CN" altLang="en-US" sz="1200" dirty="0"/>
              <a:t>（</a:t>
            </a:r>
            <a:r>
              <a:rPr lang="en-US" altLang="zh-CN" sz="1200" dirty="0"/>
              <a:t>3</a:t>
            </a:r>
            <a:r>
              <a:rPr lang="zh-CN" altLang="en-US" sz="1200" dirty="0"/>
              <a:t>）画出电路稳定振荡时</a:t>
            </a:r>
            <a:r>
              <a:rPr lang="en-US" altLang="zh-CN" sz="1200" i="1" dirty="0"/>
              <a:t>v</a:t>
            </a:r>
            <a:r>
              <a:rPr lang="en-US" altLang="zh-CN" sz="1200" baseline="-25000" dirty="0"/>
              <a:t>O1</a:t>
            </a:r>
            <a:r>
              <a:rPr lang="zh-CN" altLang="en-US" sz="1200" dirty="0"/>
              <a:t>、</a:t>
            </a:r>
            <a:r>
              <a:rPr lang="en-US" altLang="zh-CN" sz="1200" i="1" dirty="0"/>
              <a:t>v</a:t>
            </a:r>
            <a:r>
              <a:rPr lang="en-US" altLang="zh-CN" sz="1200" baseline="-25000" dirty="0"/>
              <a:t>O2</a:t>
            </a:r>
            <a:r>
              <a:rPr lang="zh-CN" altLang="en-US" sz="1200" dirty="0"/>
              <a:t>的波形，并标出幅值；</a:t>
            </a:r>
          </a:p>
          <a:p>
            <a:r>
              <a:rPr lang="zh-CN" altLang="en-US" sz="1200" dirty="0"/>
              <a:t>（</a:t>
            </a:r>
            <a:r>
              <a:rPr lang="en-US" altLang="zh-CN" sz="1200" dirty="0"/>
              <a:t>4</a:t>
            </a:r>
            <a:r>
              <a:rPr lang="zh-CN" altLang="en-US" sz="1200" dirty="0"/>
              <a:t>）求出电路的振荡周期。</a:t>
            </a:r>
          </a:p>
        </p:txBody>
      </p:sp>
      <p:graphicFrame>
        <p:nvGraphicFramePr>
          <p:cNvPr id="177155" name="Object 1"/>
          <p:cNvGraphicFramePr>
            <a:graphicFrameLocks noChangeAspect="1"/>
          </p:cNvGraphicFramePr>
          <p:nvPr/>
        </p:nvGraphicFramePr>
        <p:xfrm>
          <a:off x="4976178" y="5237820"/>
          <a:ext cx="4167822" cy="1620180"/>
        </p:xfrm>
        <a:graphic>
          <a:graphicData uri="http://schemas.openxmlformats.org/presentationml/2006/ole">
            <p:oleObj spid="_x0000_s179203" name="Picture" r:id="rId8" imgW="4424922" imgH="1714239" progId="Word.Picture.8">
              <p:embed/>
            </p:oleObj>
          </a:graphicData>
        </a:graphic>
      </p:graphicFrame>
      <p:sp>
        <p:nvSpPr>
          <p:cNvPr id="12" name="TextBox 4"/>
          <p:cNvSpPr txBox="1">
            <a:spLocks noChangeArrowheads="1"/>
          </p:cNvSpPr>
          <p:nvPr/>
        </p:nvSpPr>
        <p:spPr bwMode="auto">
          <a:xfrm>
            <a:off x="3635896" y="4221088"/>
            <a:ext cx="5508104" cy="1384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sz="1400" dirty="0"/>
              <a:t>六、（</a:t>
            </a:r>
            <a:r>
              <a:rPr lang="en-US" altLang="zh-CN" sz="1400" dirty="0"/>
              <a:t>10</a:t>
            </a:r>
            <a:r>
              <a:rPr lang="zh-CN" altLang="en-US" sz="1400" dirty="0"/>
              <a:t>）</a:t>
            </a:r>
          </a:p>
          <a:p>
            <a:r>
              <a:rPr lang="zh-CN" altLang="en-US" sz="1400" dirty="0"/>
              <a:t>电路如图</a:t>
            </a:r>
            <a:r>
              <a:rPr lang="en-US" altLang="zh-CN" sz="1400" dirty="0"/>
              <a:t>6</a:t>
            </a:r>
            <a:r>
              <a:rPr lang="zh-CN" altLang="en-US" sz="1400" dirty="0"/>
              <a:t>所示，设</a:t>
            </a:r>
            <a:r>
              <a:rPr lang="en-US" altLang="zh-CN" sz="1400" dirty="0"/>
              <a:t>A</a:t>
            </a:r>
            <a:r>
              <a:rPr lang="en-US" altLang="zh-CN" sz="1400" baseline="-25000" dirty="0"/>
              <a:t>1</a:t>
            </a:r>
            <a:r>
              <a:rPr lang="zh-CN" altLang="en-US" sz="1400" dirty="0"/>
              <a:t>、</a:t>
            </a:r>
            <a:r>
              <a:rPr lang="en-US" altLang="zh-CN" sz="1400" dirty="0"/>
              <a:t>A</a:t>
            </a:r>
            <a:r>
              <a:rPr lang="en-US" altLang="zh-CN" sz="1400" baseline="-25000" dirty="0"/>
              <a:t>2</a:t>
            </a:r>
            <a:r>
              <a:rPr lang="zh-CN" altLang="en-US" sz="1400" dirty="0"/>
              <a:t>均为理想运放，电容</a:t>
            </a:r>
            <a:r>
              <a:rPr lang="en-US" altLang="zh-CN" sz="1400" i="1" dirty="0"/>
              <a:t>C</a:t>
            </a:r>
            <a:r>
              <a:rPr lang="zh-CN" altLang="en-US" sz="1400" dirty="0"/>
              <a:t>上的初始电压</a:t>
            </a:r>
            <a:r>
              <a:rPr lang="en-US" altLang="zh-CN" sz="1400" i="1" dirty="0" err="1"/>
              <a:t>v</a:t>
            </a:r>
            <a:r>
              <a:rPr lang="en-US" altLang="zh-CN" sz="1400" baseline="-25000" dirty="0" err="1"/>
              <a:t>C</a:t>
            </a:r>
            <a:r>
              <a:rPr lang="en-US" altLang="zh-CN" sz="1400" dirty="0"/>
              <a:t>(0)</a:t>
            </a:r>
            <a:r>
              <a:rPr lang="zh-CN" altLang="en-US" sz="1400" dirty="0"/>
              <a:t>＝</a:t>
            </a:r>
            <a:r>
              <a:rPr lang="en-US" altLang="zh-CN" sz="1400" dirty="0"/>
              <a:t>0V</a:t>
            </a:r>
            <a:r>
              <a:rPr lang="zh-CN" altLang="en-US" sz="1400" dirty="0"/>
              <a:t>。</a:t>
            </a:r>
            <a:r>
              <a:rPr lang="zh-CN" sz="1400" dirty="0"/>
              <a:t> </a:t>
            </a:r>
            <a:r>
              <a:rPr lang="zh-CN" altLang="en-US" sz="1400" dirty="0"/>
              <a:t>（</a:t>
            </a:r>
            <a:r>
              <a:rPr lang="en-US" altLang="zh-CN" sz="1400" dirty="0"/>
              <a:t>1</a:t>
            </a:r>
            <a:r>
              <a:rPr lang="zh-CN" altLang="en-US" sz="1400" dirty="0"/>
              <a:t>）以</a:t>
            </a:r>
            <a:r>
              <a:rPr lang="en-US" altLang="zh-CN" sz="1400" dirty="0"/>
              <a:t>A</a:t>
            </a:r>
            <a:r>
              <a:rPr lang="en-US" altLang="zh-CN" sz="1400" baseline="-25000" dirty="0"/>
              <a:t>1</a:t>
            </a:r>
            <a:r>
              <a:rPr lang="zh-CN" altLang="en-US" sz="1400" dirty="0"/>
              <a:t>、</a:t>
            </a:r>
            <a:r>
              <a:rPr lang="en-US" altLang="zh-CN" sz="1400" dirty="0"/>
              <a:t>A</a:t>
            </a:r>
            <a:r>
              <a:rPr lang="en-US" altLang="zh-CN" sz="1400" baseline="-25000" dirty="0"/>
              <a:t>2</a:t>
            </a:r>
            <a:r>
              <a:rPr lang="zh-CN" altLang="en-US" sz="1400" dirty="0"/>
              <a:t>为核心构成的电路分别是什么电路？</a:t>
            </a:r>
          </a:p>
          <a:p>
            <a:r>
              <a:rPr lang="zh-CN" altLang="en-US" sz="1400" dirty="0"/>
              <a:t>（</a:t>
            </a:r>
            <a:r>
              <a:rPr lang="en-US" altLang="zh-CN" sz="1400" dirty="0"/>
              <a:t>2</a:t>
            </a:r>
            <a:r>
              <a:rPr lang="zh-CN" altLang="en-US" sz="1400" dirty="0"/>
              <a:t>）求</a:t>
            </a:r>
            <a:r>
              <a:rPr lang="en-US" altLang="zh-CN" sz="1400" dirty="0"/>
              <a:t>C</a:t>
            </a:r>
            <a:r>
              <a:rPr lang="en-US" altLang="zh-CN" sz="1400" baseline="-25000" dirty="0"/>
              <a:t>3</a:t>
            </a:r>
            <a:r>
              <a:rPr lang="zh-CN" altLang="en-US" sz="1400" dirty="0"/>
              <a:t>构成的迟滞比较器的上下门限值；</a:t>
            </a:r>
          </a:p>
          <a:p>
            <a:r>
              <a:rPr lang="zh-CN" altLang="en-US" sz="1400" dirty="0"/>
              <a:t>（</a:t>
            </a:r>
            <a:r>
              <a:rPr lang="en-US" altLang="zh-CN" sz="1400" dirty="0"/>
              <a:t>3</a:t>
            </a:r>
            <a:r>
              <a:rPr lang="zh-CN" altLang="en-US" sz="1400" dirty="0"/>
              <a:t>）若在</a:t>
            </a:r>
            <a:r>
              <a:rPr lang="en-US" altLang="zh-CN" sz="1400" i="1" dirty="0"/>
              <a:t>t</a:t>
            </a:r>
            <a:r>
              <a:rPr lang="en-US" altLang="zh-CN" sz="1400" dirty="0"/>
              <a:t> = 0</a:t>
            </a:r>
            <a:r>
              <a:rPr lang="zh-CN" altLang="en-US" sz="1400" dirty="0"/>
              <a:t>时刻，</a:t>
            </a:r>
            <a:r>
              <a:rPr lang="en-US" altLang="zh-CN" sz="1400" i="1" dirty="0" err="1"/>
              <a:t>v</a:t>
            </a:r>
            <a:r>
              <a:rPr lang="en-US" altLang="zh-CN" sz="1400" baseline="-25000" dirty="0" err="1"/>
              <a:t>I</a:t>
            </a:r>
            <a:r>
              <a:rPr lang="zh-CN" altLang="en-US" sz="1400" dirty="0"/>
              <a:t>加入</a:t>
            </a:r>
            <a:r>
              <a:rPr lang="en-US" altLang="zh-CN" sz="1400" dirty="0"/>
              <a:t>0.11V</a:t>
            </a:r>
            <a:r>
              <a:rPr lang="zh-CN" altLang="en-US" sz="1400" dirty="0"/>
              <a:t>的阶跃信号，求一秒钟后，</a:t>
            </a:r>
            <a:r>
              <a:rPr lang="en-US" altLang="zh-CN" sz="1400" i="1" dirty="0"/>
              <a:t>v</a:t>
            </a:r>
            <a:r>
              <a:rPr lang="en-US" altLang="zh-CN" sz="1400" baseline="-25000" dirty="0"/>
              <a:t>O1</a:t>
            </a:r>
            <a:r>
              <a:rPr lang="zh-CN" altLang="en-US" sz="1400" dirty="0"/>
              <a:t>、</a:t>
            </a:r>
            <a:r>
              <a:rPr lang="en-US" altLang="zh-CN" sz="1400" i="1" dirty="0"/>
              <a:t>v</a:t>
            </a:r>
            <a:r>
              <a:rPr lang="en-US" altLang="zh-CN" sz="1400" baseline="-25000" dirty="0"/>
              <a:t>O2</a:t>
            </a:r>
            <a:r>
              <a:rPr lang="zh-CN" altLang="en-US" sz="1400" dirty="0"/>
              <a:t>、</a:t>
            </a:r>
            <a:r>
              <a:rPr lang="en-US" altLang="zh-CN" sz="1400" i="1" dirty="0"/>
              <a:t>v</a:t>
            </a:r>
            <a:r>
              <a:rPr lang="en-US" altLang="zh-CN" sz="1400" baseline="-25000" dirty="0"/>
              <a:t>O3</a:t>
            </a:r>
            <a:r>
              <a:rPr lang="zh-CN" altLang="en-US" sz="1400" dirty="0"/>
              <a:t>的电压值。</a:t>
            </a:r>
          </a:p>
        </p:txBody>
      </p:sp>
      <p:sp>
        <p:nvSpPr>
          <p:cNvPr id="13" name="TextBox 4"/>
          <p:cNvSpPr txBox="1">
            <a:spLocks noChangeArrowheads="1"/>
          </p:cNvSpPr>
          <p:nvPr/>
        </p:nvSpPr>
        <p:spPr bwMode="auto">
          <a:xfrm>
            <a:off x="360387" y="646844"/>
            <a:ext cx="701992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1800" dirty="0">
                <a:solidFill>
                  <a:srgbClr val="FF0000"/>
                </a:solidFill>
              </a:rPr>
              <a:t>第</a:t>
            </a:r>
            <a:r>
              <a:rPr lang="en-US" altLang="zh-CN" sz="1800" dirty="0">
                <a:solidFill>
                  <a:srgbClr val="FF0000"/>
                </a:solidFill>
              </a:rPr>
              <a:t>12</a:t>
            </a:r>
            <a:r>
              <a:rPr lang="zh-CN" altLang="en-US" sz="1800" dirty="0">
                <a:solidFill>
                  <a:srgbClr val="FF0000"/>
                </a:solidFill>
              </a:rPr>
              <a:t>周练习</a:t>
            </a:r>
            <a:r>
              <a:rPr lang="en-US" altLang="zh-CN" sz="1800" dirty="0">
                <a:solidFill>
                  <a:srgbClr val="FF0000"/>
                </a:solidFill>
              </a:rPr>
              <a:t>——</a:t>
            </a:r>
            <a:r>
              <a:rPr kumimoji="1" lang="zh-CN" altLang="en-US" sz="1800" dirty="0"/>
              <a:t>第</a:t>
            </a:r>
            <a:r>
              <a:rPr kumimoji="1" lang="en-US" altLang="zh-CN" sz="1800" dirty="0"/>
              <a:t>10</a:t>
            </a:r>
            <a:r>
              <a:rPr kumimoji="1" lang="zh-CN" altLang="en-US" sz="1800" dirty="0"/>
              <a:t>章习题</a:t>
            </a:r>
            <a:r>
              <a:rPr kumimoji="1" lang="en-US" altLang="zh-CN" sz="1800" dirty="0"/>
              <a:t>: 10.8.9;10.8.10; </a:t>
            </a:r>
            <a:r>
              <a:rPr kumimoji="1" lang="zh-CN" altLang="en-US" sz="1800" dirty="0"/>
              <a:t>时间不够未讲的</a:t>
            </a:r>
            <a:r>
              <a:rPr kumimoji="1" lang="en-US" altLang="zh-CN" sz="1800" dirty="0"/>
              <a:t>2</a:t>
            </a:r>
            <a:r>
              <a:rPr kumimoji="1" lang="zh-CN" altLang="en-US" sz="1800" dirty="0"/>
              <a:t>题</a:t>
            </a:r>
            <a:endParaRPr lang="zh-CN" altLang="en-US" sz="1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灯片编号占位符 1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FA02977A-5A9B-4BE1-85D2-455DC27D71DA}" type="slidenum">
              <a:rPr lang="en-US" altLang="zh-CN" smtClean="0"/>
              <a:pPr/>
              <a:t>33</a:t>
            </a:fld>
            <a:endParaRPr lang="en-US" altLang="zh-CN" smtClean="0"/>
          </a:p>
        </p:txBody>
      </p:sp>
      <p:sp>
        <p:nvSpPr>
          <p:cNvPr id="3" name="TextBox 4"/>
          <p:cNvSpPr txBox="1">
            <a:spLocks noChangeArrowheads="1"/>
          </p:cNvSpPr>
          <p:nvPr/>
        </p:nvSpPr>
        <p:spPr bwMode="auto">
          <a:xfrm>
            <a:off x="0" y="0"/>
            <a:ext cx="1044575" cy="400050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dirty="0"/>
              <a:t>直播</a:t>
            </a:r>
            <a:r>
              <a:rPr lang="en-US" altLang="zh-CN" dirty="0"/>
              <a:t>9</a:t>
            </a:r>
            <a:endParaRPr lang="zh-CN" altLang="en-US" dirty="0"/>
          </a:p>
        </p:txBody>
      </p:sp>
      <p:sp>
        <p:nvSpPr>
          <p:cNvPr id="4" name="Line 3"/>
          <p:cNvSpPr>
            <a:spLocks noChangeShapeType="1"/>
          </p:cNvSpPr>
          <p:nvPr/>
        </p:nvSpPr>
        <p:spPr bwMode="auto">
          <a:xfrm>
            <a:off x="395288" y="584200"/>
            <a:ext cx="8029575" cy="0"/>
          </a:xfrm>
          <a:prstGeom prst="line">
            <a:avLst/>
          </a:prstGeom>
          <a:noFill/>
          <a:ln w="76200" cap="sq" cmpd="tri">
            <a:solidFill>
              <a:srgbClr val="006600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016732"/>
            <a:ext cx="9144000" cy="601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" y="1592796"/>
            <a:ext cx="4680012" cy="19285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177155" name="Object 1"/>
          <p:cNvGraphicFramePr>
            <a:graphicFrameLocks noChangeAspect="1"/>
          </p:cNvGraphicFramePr>
          <p:nvPr/>
        </p:nvGraphicFramePr>
        <p:xfrm>
          <a:off x="4896036" y="3248980"/>
          <a:ext cx="4167822" cy="1620180"/>
        </p:xfrm>
        <a:graphic>
          <a:graphicData uri="http://schemas.openxmlformats.org/presentationml/2006/ole">
            <p:oleObj spid="_x0000_s181251" name="Picture" r:id="rId5" imgW="4424922" imgH="1714239" progId="Word.Picture.8">
              <p:embed/>
            </p:oleObj>
          </a:graphicData>
        </a:graphic>
      </p:graphicFrame>
      <p:sp>
        <p:nvSpPr>
          <p:cNvPr id="12" name="TextBox 4"/>
          <p:cNvSpPr txBox="1">
            <a:spLocks noChangeArrowheads="1"/>
          </p:cNvSpPr>
          <p:nvPr/>
        </p:nvSpPr>
        <p:spPr bwMode="auto">
          <a:xfrm>
            <a:off x="4752020" y="1664804"/>
            <a:ext cx="4391980" cy="1600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sz="1400" dirty="0"/>
              <a:t>六、（</a:t>
            </a:r>
            <a:r>
              <a:rPr lang="en-US" altLang="zh-CN" sz="1400" dirty="0"/>
              <a:t>10</a:t>
            </a:r>
            <a:r>
              <a:rPr lang="zh-CN" altLang="en-US" sz="1400" dirty="0"/>
              <a:t>）</a:t>
            </a:r>
          </a:p>
          <a:p>
            <a:r>
              <a:rPr lang="zh-CN" altLang="en-US" sz="1400" dirty="0"/>
              <a:t>电路如图</a:t>
            </a:r>
            <a:r>
              <a:rPr lang="en-US" altLang="zh-CN" sz="1400" dirty="0"/>
              <a:t>6</a:t>
            </a:r>
            <a:r>
              <a:rPr lang="zh-CN" altLang="en-US" sz="1400" dirty="0"/>
              <a:t>所示，设</a:t>
            </a:r>
            <a:r>
              <a:rPr lang="en-US" altLang="zh-CN" sz="1400" dirty="0"/>
              <a:t>A</a:t>
            </a:r>
            <a:r>
              <a:rPr lang="en-US" altLang="zh-CN" sz="1400" baseline="-25000" dirty="0"/>
              <a:t>1</a:t>
            </a:r>
            <a:r>
              <a:rPr lang="zh-CN" altLang="en-US" sz="1400" dirty="0"/>
              <a:t>、</a:t>
            </a:r>
            <a:r>
              <a:rPr lang="en-US" altLang="zh-CN" sz="1400" dirty="0"/>
              <a:t>A</a:t>
            </a:r>
            <a:r>
              <a:rPr lang="en-US" altLang="zh-CN" sz="1400" baseline="-25000" dirty="0"/>
              <a:t>2</a:t>
            </a:r>
            <a:r>
              <a:rPr lang="zh-CN" altLang="en-US" sz="1400" dirty="0"/>
              <a:t>均为理想运放，电容</a:t>
            </a:r>
            <a:r>
              <a:rPr lang="en-US" altLang="zh-CN" sz="1400" i="1" dirty="0"/>
              <a:t>C</a:t>
            </a:r>
            <a:r>
              <a:rPr lang="zh-CN" altLang="en-US" sz="1400" dirty="0"/>
              <a:t>上的初始电压</a:t>
            </a:r>
            <a:r>
              <a:rPr lang="en-US" altLang="zh-CN" sz="1400" i="1" dirty="0" err="1"/>
              <a:t>v</a:t>
            </a:r>
            <a:r>
              <a:rPr lang="en-US" altLang="zh-CN" sz="1400" baseline="-25000" dirty="0" err="1"/>
              <a:t>C</a:t>
            </a:r>
            <a:r>
              <a:rPr lang="en-US" altLang="zh-CN" sz="1400" dirty="0"/>
              <a:t>(0)</a:t>
            </a:r>
            <a:r>
              <a:rPr lang="zh-CN" altLang="en-US" sz="1400" dirty="0"/>
              <a:t>＝</a:t>
            </a:r>
            <a:r>
              <a:rPr lang="en-US" altLang="zh-CN" sz="1400" dirty="0"/>
              <a:t>0V</a:t>
            </a:r>
            <a:r>
              <a:rPr lang="zh-CN" altLang="en-US" sz="1400" dirty="0"/>
              <a:t>。</a:t>
            </a:r>
            <a:r>
              <a:rPr lang="zh-CN" sz="1400" dirty="0"/>
              <a:t> </a:t>
            </a:r>
            <a:endParaRPr lang="en-US" altLang="zh-CN" sz="1400" dirty="0" smtClean="0"/>
          </a:p>
          <a:p>
            <a:r>
              <a:rPr lang="zh-CN" altLang="en-US" sz="1400" dirty="0" smtClean="0"/>
              <a:t>（</a:t>
            </a:r>
            <a:r>
              <a:rPr lang="en-US" altLang="zh-CN" sz="1400" dirty="0"/>
              <a:t>1</a:t>
            </a:r>
            <a:r>
              <a:rPr lang="zh-CN" altLang="en-US" sz="1400" dirty="0"/>
              <a:t>）以</a:t>
            </a:r>
            <a:r>
              <a:rPr lang="en-US" altLang="zh-CN" sz="1400" dirty="0"/>
              <a:t>A</a:t>
            </a:r>
            <a:r>
              <a:rPr lang="en-US" altLang="zh-CN" sz="1400" baseline="-25000" dirty="0"/>
              <a:t>1</a:t>
            </a:r>
            <a:r>
              <a:rPr lang="zh-CN" altLang="en-US" sz="1400" dirty="0"/>
              <a:t>、</a:t>
            </a:r>
            <a:r>
              <a:rPr lang="en-US" altLang="zh-CN" sz="1400" dirty="0"/>
              <a:t>A</a:t>
            </a:r>
            <a:r>
              <a:rPr lang="en-US" altLang="zh-CN" sz="1400" baseline="-25000" dirty="0"/>
              <a:t>2</a:t>
            </a:r>
            <a:r>
              <a:rPr lang="zh-CN" altLang="en-US" sz="1400" dirty="0"/>
              <a:t>为核心构成的电路分别是什么电路？</a:t>
            </a:r>
          </a:p>
          <a:p>
            <a:r>
              <a:rPr lang="zh-CN" altLang="en-US" sz="1400" dirty="0"/>
              <a:t>（</a:t>
            </a:r>
            <a:r>
              <a:rPr lang="en-US" altLang="zh-CN" sz="1400" dirty="0"/>
              <a:t>2</a:t>
            </a:r>
            <a:r>
              <a:rPr lang="zh-CN" altLang="en-US" sz="1400" dirty="0"/>
              <a:t>）求</a:t>
            </a:r>
            <a:r>
              <a:rPr lang="en-US" altLang="zh-CN" sz="1400" dirty="0"/>
              <a:t>C</a:t>
            </a:r>
            <a:r>
              <a:rPr lang="en-US" altLang="zh-CN" sz="1400" baseline="-25000" dirty="0"/>
              <a:t>3</a:t>
            </a:r>
            <a:r>
              <a:rPr lang="zh-CN" altLang="en-US" sz="1400" dirty="0"/>
              <a:t>构成的迟滞比较器的上下门限值；</a:t>
            </a:r>
          </a:p>
          <a:p>
            <a:r>
              <a:rPr lang="zh-CN" altLang="en-US" sz="1400" dirty="0"/>
              <a:t>（</a:t>
            </a:r>
            <a:r>
              <a:rPr lang="en-US" altLang="zh-CN" sz="1400" dirty="0"/>
              <a:t>3</a:t>
            </a:r>
            <a:r>
              <a:rPr lang="zh-CN" altLang="en-US" sz="1400" dirty="0"/>
              <a:t>）若在</a:t>
            </a:r>
            <a:r>
              <a:rPr lang="en-US" altLang="zh-CN" sz="1400" i="1" dirty="0"/>
              <a:t>t</a:t>
            </a:r>
            <a:r>
              <a:rPr lang="en-US" altLang="zh-CN" sz="1400" dirty="0"/>
              <a:t> = 0</a:t>
            </a:r>
            <a:r>
              <a:rPr lang="zh-CN" altLang="en-US" sz="1400" dirty="0"/>
              <a:t>时刻，</a:t>
            </a:r>
            <a:r>
              <a:rPr lang="en-US" altLang="zh-CN" sz="1400" i="1" dirty="0" err="1"/>
              <a:t>v</a:t>
            </a:r>
            <a:r>
              <a:rPr lang="en-US" altLang="zh-CN" sz="1400" baseline="-25000" dirty="0" err="1"/>
              <a:t>I</a:t>
            </a:r>
            <a:r>
              <a:rPr lang="zh-CN" altLang="en-US" sz="1400" dirty="0"/>
              <a:t>加入</a:t>
            </a:r>
            <a:r>
              <a:rPr lang="en-US" altLang="zh-CN" sz="1400" dirty="0"/>
              <a:t>0.11V</a:t>
            </a:r>
            <a:r>
              <a:rPr lang="zh-CN" altLang="en-US" sz="1400" dirty="0"/>
              <a:t>的阶跃信号，求一秒钟后，</a:t>
            </a:r>
            <a:r>
              <a:rPr lang="en-US" altLang="zh-CN" sz="1400" i="1" dirty="0"/>
              <a:t>v</a:t>
            </a:r>
            <a:r>
              <a:rPr lang="en-US" altLang="zh-CN" sz="1400" baseline="-25000" dirty="0"/>
              <a:t>O1</a:t>
            </a:r>
            <a:r>
              <a:rPr lang="zh-CN" altLang="en-US" sz="1400" dirty="0"/>
              <a:t>、</a:t>
            </a:r>
            <a:r>
              <a:rPr lang="en-US" altLang="zh-CN" sz="1400" i="1" dirty="0"/>
              <a:t>v</a:t>
            </a:r>
            <a:r>
              <a:rPr lang="en-US" altLang="zh-CN" sz="1400" baseline="-25000" dirty="0"/>
              <a:t>O2</a:t>
            </a:r>
            <a:r>
              <a:rPr lang="zh-CN" altLang="en-US" sz="1400" dirty="0"/>
              <a:t>、</a:t>
            </a:r>
            <a:r>
              <a:rPr lang="en-US" altLang="zh-CN" sz="1400" i="1" dirty="0"/>
              <a:t>v</a:t>
            </a:r>
            <a:r>
              <a:rPr lang="en-US" altLang="zh-CN" sz="1400" baseline="-25000" dirty="0"/>
              <a:t>O3</a:t>
            </a:r>
            <a:r>
              <a:rPr lang="zh-CN" altLang="en-US" sz="1400" dirty="0"/>
              <a:t>的电压值。</a:t>
            </a:r>
          </a:p>
        </p:txBody>
      </p:sp>
      <p:sp>
        <p:nvSpPr>
          <p:cNvPr id="13" name="TextBox 4"/>
          <p:cNvSpPr txBox="1">
            <a:spLocks noChangeArrowheads="1"/>
          </p:cNvSpPr>
          <p:nvPr/>
        </p:nvSpPr>
        <p:spPr bwMode="auto">
          <a:xfrm>
            <a:off x="360387" y="646844"/>
            <a:ext cx="701992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1800" dirty="0">
                <a:solidFill>
                  <a:srgbClr val="FF0000"/>
                </a:solidFill>
              </a:rPr>
              <a:t>第</a:t>
            </a:r>
            <a:r>
              <a:rPr lang="en-US" altLang="zh-CN" sz="1800" dirty="0">
                <a:solidFill>
                  <a:srgbClr val="FF0000"/>
                </a:solidFill>
              </a:rPr>
              <a:t>12</a:t>
            </a:r>
            <a:r>
              <a:rPr lang="zh-CN" altLang="en-US" sz="1800" dirty="0">
                <a:solidFill>
                  <a:srgbClr val="FF0000"/>
                </a:solidFill>
              </a:rPr>
              <a:t>周练习</a:t>
            </a:r>
            <a:r>
              <a:rPr lang="en-US" altLang="zh-CN" sz="1800" dirty="0">
                <a:solidFill>
                  <a:srgbClr val="FF0000"/>
                </a:solidFill>
              </a:rPr>
              <a:t>——</a:t>
            </a:r>
            <a:r>
              <a:rPr kumimoji="1" lang="zh-CN" altLang="en-US" sz="1800" dirty="0"/>
              <a:t>第</a:t>
            </a:r>
            <a:r>
              <a:rPr kumimoji="1" lang="en-US" altLang="zh-CN" sz="1800" dirty="0"/>
              <a:t>10</a:t>
            </a:r>
            <a:r>
              <a:rPr kumimoji="1" lang="zh-CN" altLang="en-US" sz="1800" dirty="0"/>
              <a:t>章习题</a:t>
            </a:r>
            <a:r>
              <a:rPr kumimoji="1" lang="en-US" altLang="zh-CN" sz="1800" dirty="0"/>
              <a:t>: 10.8.9;10.8.10; </a:t>
            </a:r>
            <a:r>
              <a:rPr kumimoji="1" lang="zh-CN" altLang="en-US" sz="1800" dirty="0"/>
              <a:t>时间不够未讲的</a:t>
            </a:r>
            <a:r>
              <a:rPr kumimoji="1" lang="en-US" altLang="zh-CN" sz="1800" dirty="0"/>
              <a:t>2</a:t>
            </a:r>
            <a:r>
              <a:rPr kumimoji="1" lang="zh-CN" altLang="en-US" sz="1800" dirty="0"/>
              <a:t>题</a:t>
            </a:r>
            <a:endParaRPr lang="zh-CN" altLang="en-US" sz="1800" dirty="0"/>
          </a:p>
        </p:txBody>
      </p:sp>
      <p:graphicFrame>
        <p:nvGraphicFramePr>
          <p:cNvPr id="26" name="Object 8"/>
          <p:cNvGraphicFramePr>
            <a:graphicFrameLocks noChangeAspect="1"/>
          </p:cNvGraphicFramePr>
          <p:nvPr/>
        </p:nvGraphicFramePr>
        <p:xfrm>
          <a:off x="71500" y="3644900"/>
          <a:ext cx="3827463" cy="468313"/>
        </p:xfrm>
        <a:graphic>
          <a:graphicData uri="http://schemas.openxmlformats.org/presentationml/2006/ole">
            <p:oleObj spid="_x0000_s181252" name="Equation" r:id="rId6" imgW="3288960" imgH="406080" progId="Equation.DSMT4">
              <p:embed/>
            </p:oleObj>
          </a:graphicData>
        </a:graphic>
      </p:graphicFrame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0" y="3284984"/>
            <a:ext cx="1727684" cy="363176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lang="zh-CN" altLang="en-US" sz="1600" dirty="0">
                <a:solidFill>
                  <a:srgbClr val="FF0000"/>
                </a:solidFill>
                <a:ea typeface="华文楷体" pitchFamily="2" charset="-122"/>
                <a:sym typeface="Symbol" pitchFamily="18" charset="2"/>
              </a:rPr>
              <a:t></a:t>
            </a:r>
            <a:r>
              <a:rPr lang="zh-CN" altLang="en-US" sz="1600" dirty="0">
                <a:ea typeface="华文楷体" pitchFamily="2" charset="-122"/>
                <a:sym typeface="Symbol" pitchFamily="18" charset="2"/>
              </a:rPr>
              <a:t> </a:t>
            </a:r>
            <a:r>
              <a:rPr lang="zh-CN" altLang="en-US" sz="1600" dirty="0" smtClean="0">
                <a:ea typeface="华文楷体" pitchFamily="2" charset="-122"/>
                <a:sym typeface="Symbol" pitchFamily="18" charset="2"/>
              </a:rPr>
              <a:t> </a:t>
            </a:r>
            <a:r>
              <a:rPr lang="en-US" altLang="zh-CN" sz="1600" dirty="0" smtClean="0">
                <a:ea typeface="华文楷体" pitchFamily="2" charset="-122"/>
                <a:sym typeface="Symbol" pitchFamily="18" charset="2"/>
              </a:rPr>
              <a:t>A</a:t>
            </a:r>
            <a:r>
              <a:rPr lang="en-US" altLang="zh-CN" sz="1600" baseline="-25000" dirty="0" smtClean="0">
                <a:ea typeface="华文楷体" pitchFamily="2" charset="-122"/>
                <a:sym typeface="Symbol" pitchFamily="18" charset="2"/>
              </a:rPr>
              <a:t>1</a:t>
            </a:r>
            <a:r>
              <a:rPr lang="en-US" altLang="zh-CN" sz="1600" dirty="0" smtClean="0">
                <a:ea typeface="华文楷体" pitchFamily="2" charset="-122"/>
                <a:sym typeface="Symbol" pitchFamily="18" charset="2"/>
              </a:rPr>
              <a:t>:</a:t>
            </a:r>
            <a:r>
              <a:rPr lang="zh-CN" altLang="en-US" sz="1600" dirty="0" smtClean="0">
                <a:ea typeface="华文楷体" pitchFamily="2" charset="-122"/>
              </a:rPr>
              <a:t>反相</a:t>
            </a:r>
            <a:r>
              <a:rPr lang="zh-CN" altLang="en-US" sz="1600" dirty="0" smtClean="0">
                <a:solidFill>
                  <a:srgbClr val="FF0000"/>
                </a:solidFill>
                <a:ea typeface="华文楷体" pitchFamily="2" charset="-122"/>
              </a:rPr>
              <a:t>加法</a:t>
            </a:r>
            <a:endParaRPr lang="zh-CN" altLang="en-US" sz="1600" dirty="0">
              <a:solidFill>
                <a:srgbClr val="FF0000"/>
              </a:solidFill>
              <a:ea typeface="华文楷体" pitchFamily="2" charset="-122"/>
            </a:endParaRPr>
          </a:p>
        </p:txBody>
      </p:sp>
      <p:sp>
        <p:nvSpPr>
          <p:cNvPr id="16" name="Rectangle 14"/>
          <p:cNvSpPr>
            <a:spLocks noChangeArrowheads="1"/>
          </p:cNvSpPr>
          <p:nvPr/>
        </p:nvSpPr>
        <p:spPr bwMode="auto">
          <a:xfrm>
            <a:off x="0" y="4149080"/>
            <a:ext cx="1727684" cy="349711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lang="zh-CN" altLang="en-US" sz="1600" dirty="0">
                <a:solidFill>
                  <a:srgbClr val="FF0000"/>
                </a:solidFill>
                <a:ea typeface="华文楷体" pitchFamily="2" charset="-122"/>
                <a:sym typeface="Symbol" pitchFamily="18" charset="2"/>
              </a:rPr>
              <a:t></a:t>
            </a:r>
            <a:r>
              <a:rPr lang="zh-CN" altLang="en-US" sz="1600" dirty="0">
                <a:ea typeface="华文楷体" pitchFamily="2" charset="-122"/>
                <a:sym typeface="Symbol" pitchFamily="18" charset="2"/>
              </a:rPr>
              <a:t> </a:t>
            </a:r>
            <a:r>
              <a:rPr lang="zh-CN" altLang="en-US" sz="1600" dirty="0" smtClean="0">
                <a:ea typeface="华文楷体" pitchFamily="2" charset="-122"/>
                <a:sym typeface="Symbol" pitchFamily="18" charset="2"/>
              </a:rPr>
              <a:t> </a:t>
            </a:r>
            <a:r>
              <a:rPr lang="en-US" altLang="zh-CN" sz="1600" dirty="0" smtClean="0">
                <a:ea typeface="华文楷体" pitchFamily="2" charset="-122"/>
                <a:sym typeface="Symbol" pitchFamily="18" charset="2"/>
              </a:rPr>
              <a:t>A</a:t>
            </a:r>
            <a:r>
              <a:rPr lang="en-US" altLang="zh-CN" sz="1600" baseline="-25000" dirty="0" smtClean="0">
                <a:ea typeface="华文楷体" pitchFamily="2" charset="-122"/>
                <a:sym typeface="Symbol" pitchFamily="18" charset="2"/>
              </a:rPr>
              <a:t>2</a:t>
            </a:r>
            <a:r>
              <a:rPr lang="en-US" altLang="zh-CN" sz="1600" dirty="0" smtClean="0">
                <a:ea typeface="华文楷体" pitchFamily="2" charset="-122"/>
                <a:sym typeface="Symbol" pitchFamily="18" charset="2"/>
              </a:rPr>
              <a:t>:</a:t>
            </a:r>
            <a:r>
              <a:rPr lang="zh-CN" altLang="en-US" sz="1600" dirty="0" smtClean="0">
                <a:ea typeface="华文楷体" pitchFamily="2" charset="-122"/>
              </a:rPr>
              <a:t>反相</a:t>
            </a:r>
            <a:r>
              <a:rPr lang="zh-CN" altLang="en-US" sz="1600" dirty="0" smtClean="0">
                <a:solidFill>
                  <a:srgbClr val="FF0000"/>
                </a:solidFill>
                <a:ea typeface="华文楷体" pitchFamily="2" charset="-122"/>
              </a:rPr>
              <a:t>积分</a:t>
            </a:r>
            <a:endParaRPr lang="zh-CN" altLang="en-US" sz="1600" dirty="0">
              <a:solidFill>
                <a:srgbClr val="FF0000"/>
              </a:solidFill>
              <a:ea typeface="华文楷体" pitchFamily="2" charset="-122"/>
            </a:endParaRPr>
          </a:p>
        </p:txBody>
      </p:sp>
      <p:sp>
        <p:nvSpPr>
          <p:cNvPr id="17" name="Rectangle 14"/>
          <p:cNvSpPr>
            <a:spLocks noChangeArrowheads="1"/>
          </p:cNvSpPr>
          <p:nvPr/>
        </p:nvSpPr>
        <p:spPr bwMode="auto">
          <a:xfrm>
            <a:off x="-508" y="5049180"/>
            <a:ext cx="2411760" cy="363176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lang="zh-CN" altLang="en-US" sz="1600" dirty="0">
                <a:solidFill>
                  <a:srgbClr val="FF0000"/>
                </a:solidFill>
                <a:ea typeface="华文楷体" pitchFamily="2" charset="-122"/>
                <a:sym typeface="Symbol" pitchFamily="18" charset="2"/>
              </a:rPr>
              <a:t></a:t>
            </a:r>
            <a:r>
              <a:rPr lang="zh-CN" altLang="en-US" sz="1600" dirty="0">
                <a:ea typeface="华文楷体" pitchFamily="2" charset="-122"/>
                <a:sym typeface="Symbol" pitchFamily="18" charset="2"/>
              </a:rPr>
              <a:t> </a:t>
            </a:r>
            <a:r>
              <a:rPr lang="zh-CN" altLang="en-US" sz="1600" dirty="0" smtClean="0">
                <a:ea typeface="华文楷体" pitchFamily="2" charset="-122"/>
                <a:sym typeface="Symbol" pitchFamily="18" charset="2"/>
              </a:rPr>
              <a:t> </a:t>
            </a:r>
            <a:r>
              <a:rPr lang="en-US" altLang="zh-CN" sz="1600" dirty="0" smtClean="0">
                <a:ea typeface="华文楷体" pitchFamily="2" charset="-122"/>
                <a:sym typeface="Symbol" pitchFamily="18" charset="2"/>
              </a:rPr>
              <a:t>C</a:t>
            </a:r>
            <a:r>
              <a:rPr lang="en-US" altLang="zh-CN" sz="1600" baseline="-25000" dirty="0" smtClean="0">
                <a:ea typeface="华文楷体" pitchFamily="2" charset="-122"/>
                <a:sym typeface="Symbol" pitchFamily="18" charset="2"/>
              </a:rPr>
              <a:t>3</a:t>
            </a:r>
            <a:r>
              <a:rPr lang="en-US" altLang="zh-CN" sz="1600" dirty="0" smtClean="0">
                <a:ea typeface="华文楷体" pitchFamily="2" charset="-122"/>
                <a:sym typeface="Symbol" pitchFamily="18" charset="2"/>
              </a:rPr>
              <a:t>:</a:t>
            </a:r>
            <a:r>
              <a:rPr lang="zh-CN" altLang="en-US" sz="1600" dirty="0" smtClean="0">
                <a:ea typeface="华文楷体" pitchFamily="2" charset="-122"/>
              </a:rPr>
              <a:t>同相</a:t>
            </a:r>
            <a:r>
              <a:rPr lang="zh-CN" altLang="en-US" sz="1600" dirty="0" smtClean="0">
                <a:solidFill>
                  <a:srgbClr val="FF0000"/>
                </a:solidFill>
                <a:ea typeface="华文楷体" pitchFamily="2" charset="-122"/>
              </a:rPr>
              <a:t>迟滞比较器</a:t>
            </a:r>
            <a:endParaRPr lang="zh-CN" altLang="en-US" sz="1600" dirty="0">
              <a:solidFill>
                <a:srgbClr val="FF0000"/>
              </a:solidFill>
              <a:ea typeface="华文楷体" pitchFamily="2" charset="-122"/>
            </a:endParaRPr>
          </a:p>
        </p:txBody>
      </p:sp>
      <p:graphicFrame>
        <p:nvGraphicFramePr>
          <p:cNvPr id="679949" name="Object 13"/>
          <p:cNvGraphicFramePr>
            <a:graphicFrameLocks noChangeAspect="1"/>
          </p:cNvGraphicFramePr>
          <p:nvPr/>
        </p:nvGraphicFramePr>
        <p:xfrm>
          <a:off x="28763" y="4511032"/>
          <a:ext cx="2094965" cy="466140"/>
        </p:xfrm>
        <a:graphic>
          <a:graphicData uri="http://schemas.openxmlformats.org/presentationml/2006/ole">
            <p:oleObj spid="_x0000_s181253" name="Equation" r:id="rId7" imgW="1841400" imgH="406080" progId="Equation.DSMT4">
              <p:embed/>
            </p:oleObj>
          </a:graphicData>
        </a:graphic>
      </p:graphicFrame>
      <p:graphicFrame>
        <p:nvGraphicFramePr>
          <p:cNvPr id="19" name="Object 13"/>
          <p:cNvGraphicFramePr>
            <a:graphicFrameLocks noChangeAspect="1"/>
          </p:cNvGraphicFramePr>
          <p:nvPr/>
        </p:nvGraphicFramePr>
        <p:xfrm>
          <a:off x="2123728" y="4509120"/>
          <a:ext cx="1416050" cy="466725"/>
        </p:xfrm>
        <a:graphic>
          <a:graphicData uri="http://schemas.openxmlformats.org/presentationml/2006/ole">
            <p:oleObj spid="_x0000_s181254" name="Equation" r:id="rId8" imgW="1244520" imgH="406080" progId="Equation.DSMT4">
              <p:embed/>
            </p:oleObj>
          </a:graphicData>
        </a:graphic>
      </p:graphicFrame>
      <p:graphicFrame>
        <p:nvGraphicFramePr>
          <p:cNvPr id="809993" name="Object 9"/>
          <p:cNvGraphicFramePr>
            <a:graphicFrameLocks noChangeAspect="1"/>
          </p:cNvGraphicFramePr>
          <p:nvPr/>
        </p:nvGraphicFramePr>
        <p:xfrm>
          <a:off x="251520" y="5481228"/>
          <a:ext cx="2464071" cy="548469"/>
        </p:xfrm>
        <a:graphic>
          <a:graphicData uri="http://schemas.openxmlformats.org/presentationml/2006/ole">
            <p:oleObj spid="_x0000_s181255" name="Equation" r:id="rId9" imgW="2006280" imgH="444240" progId="Equation.DSMT4">
              <p:embed/>
            </p:oleObj>
          </a:graphicData>
        </a:graphic>
      </p:graphicFrame>
      <p:graphicFrame>
        <p:nvGraphicFramePr>
          <p:cNvPr id="21" name="Object 9"/>
          <p:cNvGraphicFramePr>
            <a:graphicFrameLocks noChangeAspect="1"/>
          </p:cNvGraphicFramePr>
          <p:nvPr/>
        </p:nvGraphicFramePr>
        <p:xfrm>
          <a:off x="2951820" y="5481228"/>
          <a:ext cx="3181350" cy="547688"/>
        </p:xfrm>
        <a:graphic>
          <a:graphicData uri="http://schemas.openxmlformats.org/presentationml/2006/ole">
            <p:oleObj spid="_x0000_s181256" name="Equation" r:id="rId10" imgW="2590560" imgH="444240" progId="Equation.DSMT4">
              <p:embed/>
            </p:oleObj>
          </a:graphicData>
        </a:graphic>
      </p:graphicFrame>
      <p:graphicFrame>
        <p:nvGraphicFramePr>
          <p:cNvPr id="22" name="Object 9"/>
          <p:cNvGraphicFramePr>
            <a:graphicFrameLocks noChangeAspect="1"/>
          </p:cNvGraphicFramePr>
          <p:nvPr/>
        </p:nvGraphicFramePr>
        <p:xfrm>
          <a:off x="3527884" y="6057292"/>
          <a:ext cx="2119312" cy="280988"/>
        </p:xfrm>
        <a:graphic>
          <a:graphicData uri="http://schemas.openxmlformats.org/presentationml/2006/ole">
            <p:oleObj spid="_x0000_s181257" name="Equation" r:id="rId11" imgW="1726920" imgH="228600" progId="Equation.DSMT4">
              <p:embed/>
            </p:oleObj>
          </a:graphicData>
        </a:graphic>
      </p:graphicFrame>
      <p:graphicFrame>
        <p:nvGraphicFramePr>
          <p:cNvPr id="698386" name="Object 18"/>
          <p:cNvGraphicFramePr>
            <a:graphicFrameLocks noChangeAspect="1"/>
          </p:cNvGraphicFramePr>
          <p:nvPr/>
        </p:nvGraphicFramePr>
        <p:xfrm>
          <a:off x="7092280" y="4797152"/>
          <a:ext cx="1547813" cy="1657350"/>
        </p:xfrm>
        <a:graphic>
          <a:graphicData uri="http://schemas.openxmlformats.org/presentationml/2006/ole">
            <p:oleObj spid="_x0000_s181259" name="图片" r:id="rId12" imgW="1800360" imgH="1371600" progId="Word.Picture.8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9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7" dur="500"/>
                                        <p:tgtEl>
                                          <p:spTgt spid="6799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698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0" dur="500"/>
                                        <p:tgtEl>
                                          <p:spTgt spid="8099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5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灯片编号占位符 1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FA02977A-5A9B-4BE1-85D2-455DC27D71DA}" type="slidenum">
              <a:rPr lang="en-US" altLang="zh-CN" smtClean="0"/>
              <a:pPr/>
              <a:t>34</a:t>
            </a:fld>
            <a:endParaRPr lang="en-US" altLang="zh-CN" smtClean="0"/>
          </a:p>
        </p:txBody>
      </p:sp>
      <p:sp>
        <p:nvSpPr>
          <p:cNvPr id="3" name="TextBox 4"/>
          <p:cNvSpPr txBox="1">
            <a:spLocks noChangeArrowheads="1"/>
          </p:cNvSpPr>
          <p:nvPr/>
        </p:nvSpPr>
        <p:spPr bwMode="auto">
          <a:xfrm>
            <a:off x="0" y="0"/>
            <a:ext cx="1044575" cy="400050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dirty="0"/>
              <a:t>直播</a:t>
            </a:r>
            <a:r>
              <a:rPr lang="en-US" altLang="zh-CN" dirty="0"/>
              <a:t>9</a:t>
            </a:r>
            <a:endParaRPr lang="zh-CN" altLang="en-US" dirty="0"/>
          </a:p>
        </p:txBody>
      </p:sp>
      <p:sp>
        <p:nvSpPr>
          <p:cNvPr id="4" name="Line 3"/>
          <p:cNvSpPr>
            <a:spLocks noChangeShapeType="1"/>
          </p:cNvSpPr>
          <p:nvPr/>
        </p:nvSpPr>
        <p:spPr bwMode="auto">
          <a:xfrm>
            <a:off x="395288" y="584200"/>
            <a:ext cx="8029575" cy="0"/>
          </a:xfrm>
          <a:prstGeom prst="line">
            <a:avLst/>
          </a:prstGeom>
          <a:noFill/>
          <a:ln w="76200" cap="sq" cmpd="tri">
            <a:solidFill>
              <a:srgbClr val="006600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980728"/>
            <a:ext cx="8675688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6413" y="1304764"/>
            <a:ext cx="3763499" cy="20882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177154" name="Object 1"/>
          <p:cNvGraphicFramePr>
            <a:graphicFrameLocks noChangeAspect="1"/>
          </p:cNvGraphicFramePr>
          <p:nvPr/>
        </p:nvGraphicFramePr>
        <p:xfrm>
          <a:off x="4824028" y="2204864"/>
          <a:ext cx="4082363" cy="2016224"/>
        </p:xfrm>
        <a:graphic>
          <a:graphicData uri="http://schemas.openxmlformats.org/presentationml/2006/ole">
            <p:oleObj spid="_x0000_s182274" name="Picture" r:id="rId5" imgW="3862735" imgH="1903789" progId="Word.Picture.8">
              <p:embed/>
            </p:oleObj>
          </a:graphicData>
        </a:graphic>
      </p:graphicFrame>
      <p:sp>
        <p:nvSpPr>
          <p:cNvPr id="10" name="TextBox 2"/>
          <p:cNvSpPr txBox="1">
            <a:spLocks noChangeArrowheads="1"/>
          </p:cNvSpPr>
          <p:nvPr/>
        </p:nvSpPr>
        <p:spPr bwMode="auto">
          <a:xfrm>
            <a:off x="3779912" y="1268760"/>
            <a:ext cx="5364088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sz="1200" dirty="0"/>
              <a:t>六、（</a:t>
            </a:r>
            <a:r>
              <a:rPr lang="en-US" altLang="zh-CN" sz="1200" dirty="0"/>
              <a:t>10</a:t>
            </a:r>
            <a:r>
              <a:rPr lang="zh-CN" altLang="en-US" sz="1200" dirty="0"/>
              <a:t>）</a:t>
            </a:r>
          </a:p>
          <a:p>
            <a:r>
              <a:rPr lang="zh-CN" altLang="en-US" sz="1200" dirty="0"/>
              <a:t>图</a:t>
            </a:r>
            <a:r>
              <a:rPr lang="en-US" altLang="zh-CN" sz="1200" dirty="0"/>
              <a:t>6</a:t>
            </a:r>
            <a:r>
              <a:rPr lang="zh-CN" altLang="en-US" sz="1200" dirty="0"/>
              <a:t>所示电路为方波</a:t>
            </a:r>
            <a:r>
              <a:rPr lang="en-US" altLang="zh-CN" sz="1200" dirty="0"/>
              <a:t>-</a:t>
            </a:r>
            <a:r>
              <a:rPr lang="zh-CN" altLang="en-US" sz="1200" dirty="0"/>
              <a:t>三角波产生电路，设</a:t>
            </a:r>
            <a:r>
              <a:rPr lang="en-US" altLang="zh-CN" sz="1200" dirty="0"/>
              <a:t>A</a:t>
            </a:r>
            <a:r>
              <a:rPr lang="en-US" altLang="zh-CN" sz="1200" baseline="-25000" dirty="0"/>
              <a:t>1</a:t>
            </a:r>
            <a:r>
              <a:rPr lang="zh-CN" altLang="en-US" sz="1200" dirty="0"/>
              <a:t>、</a:t>
            </a:r>
            <a:r>
              <a:rPr lang="en-US" altLang="zh-CN" sz="1200" dirty="0"/>
              <a:t>A</a:t>
            </a:r>
            <a:r>
              <a:rPr lang="en-US" altLang="zh-CN" sz="1200" baseline="-25000" dirty="0"/>
              <a:t>2</a:t>
            </a:r>
            <a:r>
              <a:rPr lang="zh-CN" altLang="en-US" sz="1200" dirty="0"/>
              <a:t>均为理想运放。</a:t>
            </a:r>
            <a:r>
              <a:rPr lang="zh-CN" sz="1200" dirty="0"/>
              <a:t> </a:t>
            </a:r>
            <a:endParaRPr lang="en-US" altLang="zh-CN" sz="1200" dirty="0"/>
          </a:p>
          <a:p>
            <a:r>
              <a:rPr lang="zh-CN" altLang="en-US" sz="1200" dirty="0"/>
              <a:t>（</a:t>
            </a:r>
            <a:r>
              <a:rPr lang="en-US" altLang="zh-CN" sz="1200" dirty="0"/>
              <a:t>1</a:t>
            </a:r>
            <a:r>
              <a:rPr lang="zh-CN" altLang="en-US" sz="1200" dirty="0"/>
              <a:t>）在图中标出</a:t>
            </a:r>
            <a:r>
              <a:rPr lang="en-US" altLang="zh-CN" sz="1200" dirty="0"/>
              <a:t>A</a:t>
            </a:r>
            <a:r>
              <a:rPr lang="en-US" altLang="zh-CN" sz="1200" baseline="-25000" dirty="0"/>
              <a:t>1</a:t>
            </a:r>
            <a:r>
              <a:rPr lang="zh-CN" altLang="en-US" sz="1200" dirty="0"/>
              <a:t>、</a:t>
            </a:r>
            <a:r>
              <a:rPr lang="en-US" altLang="zh-CN" sz="1200" dirty="0"/>
              <a:t>A</a:t>
            </a:r>
            <a:r>
              <a:rPr lang="en-US" altLang="zh-CN" sz="1200" baseline="-25000" dirty="0"/>
              <a:t>2</a:t>
            </a:r>
            <a:r>
              <a:rPr lang="zh-CN" altLang="en-US" sz="1200" dirty="0"/>
              <a:t>的同相输入端和反相输入端的正负号；</a:t>
            </a:r>
          </a:p>
          <a:p>
            <a:r>
              <a:rPr lang="zh-CN" altLang="en-US" sz="1200" dirty="0"/>
              <a:t>（</a:t>
            </a:r>
            <a:r>
              <a:rPr lang="en-US" altLang="zh-CN" sz="1200" dirty="0"/>
              <a:t>2</a:t>
            </a:r>
            <a:r>
              <a:rPr lang="zh-CN" altLang="en-US" sz="1200" dirty="0"/>
              <a:t>）求迟滞比较器的上下门限值；</a:t>
            </a:r>
          </a:p>
          <a:p>
            <a:r>
              <a:rPr lang="zh-CN" altLang="en-US" sz="1200" dirty="0"/>
              <a:t>（</a:t>
            </a:r>
            <a:r>
              <a:rPr lang="en-US" altLang="zh-CN" sz="1200" dirty="0"/>
              <a:t>3</a:t>
            </a:r>
            <a:r>
              <a:rPr lang="zh-CN" altLang="en-US" sz="1200" dirty="0"/>
              <a:t>）画出电路稳定振荡时</a:t>
            </a:r>
            <a:r>
              <a:rPr lang="en-US" altLang="zh-CN" sz="1200" i="1" dirty="0"/>
              <a:t>v</a:t>
            </a:r>
            <a:r>
              <a:rPr lang="en-US" altLang="zh-CN" sz="1200" baseline="-25000" dirty="0"/>
              <a:t>O1</a:t>
            </a:r>
            <a:r>
              <a:rPr lang="zh-CN" altLang="en-US" sz="1200" dirty="0"/>
              <a:t>、</a:t>
            </a:r>
            <a:r>
              <a:rPr lang="en-US" altLang="zh-CN" sz="1200" i="1" dirty="0"/>
              <a:t>v</a:t>
            </a:r>
            <a:r>
              <a:rPr lang="en-US" altLang="zh-CN" sz="1200" baseline="-25000" dirty="0"/>
              <a:t>O2</a:t>
            </a:r>
            <a:r>
              <a:rPr lang="zh-CN" altLang="en-US" sz="1200" dirty="0"/>
              <a:t>的波形，并标出幅值；</a:t>
            </a:r>
          </a:p>
          <a:p>
            <a:r>
              <a:rPr lang="zh-CN" altLang="en-US" sz="1200" dirty="0"/>
              <a:t>（</a:t>
            </a:r>
            <a:r>
              <a:rPr lang="en-US" altLang="zh-CN" sz="1200" dirty="0"/>
              <a:t>4</a:t>
            </a:r>
            <a:r>
              <a:rPr lang="zh-CN" altLang="en-US" sz="1200" dirty="0"/>
              <a:t>）求出电路的振荡周期。</a:t>
            </a:r>
          </a:p>
        </p:txBody>
      </p:sp>
      <p:sp>
        <p:nvSpPr>
          <p:cNvPr id="13" name="TextBox 4"/>
          <p:cNvSpPr txBox="1">
            <a:spLocks noChangeArrowheads="1"/>
          </p:cNvSpPr>
          <p:nvPr/>
        </p:nvSpPr>
        <p:spPr bwMode="auto">
          <a:xfrm>
            <a:off x="360387" y="646844"/>
            <a:ext cx="701992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1800" dirty="0">
                <a:solidFill>
                  <a:srgbClr val="FF0000"/>
                </a:solidFill>
              </a:rPr>
              <a:t>第</a:t>
            </a:r>
            <a:r>
              <a:rPr lang="en-US" altLang="zh-CN" sz="1800" dirty="0">
                <a:solidFill>
                  <a:srgbClr val="FF0000"/>
                </a:solidFill>
              </a:rPr>
              <a:t>12</a:t>
            </a:r>
            <a:r>
              <a:rPr lang="zh-CN" altLang="en-US" sz="1800" dirty="0">
                <a:solidFill>
                  <a:srgbClr val="FF0000"/>
                </a:solidFill>
              </a:rPr>
              <a:t>周练习</a:t>
            </a:r>
            <a:r>
              <a:rPr lang="en-US" altLang="zh-CN" sz="1800" dirty="0">
                <a:solidFill>
                  <a:srgbClr val="FF0000"/>
                </a:solidFill>
              </a:rPr>
              <a:t>——</a:t>
            </a:r>
            <a:r>
              <a:rPr kumimoji="1" lang="zh-CN" altLang="en-US" sz="1800" dirty="0"/>
              <a:t>第</a:t>
            </a:r>
            <a:r>
              <a:rPr kumimoji="1" lang="en-US" altLang="zh-CN" sz="1800" dirty="0"/>
              <a:t>10</a:t>
            </a:r>
            <a:r>
              <a:rPr kumimoji="1" lang="zh-CN" altLang="en-US" sz="1800" dirty="0"/>
              <a:t>章习题</a:t>
            </a:r>
            <a:r>
              <a:rPr kumimoji="1" lang="en-US" altLang="zh-CN" sz="1800" dirty="0"/>
              <a:t>: 10.8.9;10.8.10; </a:t>
            </a:r>
            <a:r>
              <a:rPr kumimoji="1" lang="zh-CN" altLang="en-US" sz="1800" dirty="0"/>
              <a:t>时间不够未讲的</a:t>
            </a:r>
            <a:r>
              <a:rPr kumimoji="1" lang="en-US" altLang="zh-CN" sz="1800" dirty="0"/>
              <a:t>2</a:t>
            </a:r>
            <a:r>
              <a:rPr kumimoji="1" lang="zh-CN" altLang="en-US" sz="1800" dirty="0"/>
              <a:t>题</a:t>
            </a:r>
            <a:endParaRPr lang="zh-CN" altLang="en-US" sz="1800" dirty="0"/>
          </a:p>
        </p:txBody>
      </p:sp>
      <p:sp>
        <p:nvSpPr>
          <p:cNvPr id="14" name="Oval 30"/>
          <p:cNvSpPr>
            <a:spLocks noChangeArrowheads="1"/>
          </p:cNvSpPr>
          <p:nvPr/>
        </p:nvSpPr>
        <p:spPr bwMode="auto">
          <a:xfrm>
            <a:off x="2699792" y="980728"/>
            <a:ext cx="2340558" cy="324036"/>
          </a:xfrm>
          <a:prstGeom prst="ellips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5" name="Text Box 11"/>
          <p:cNvSpPr txBox="1">
            <a:spLocks noChangeArrowheads="1"/>
          </p:cNvSpPr>
          <p:nvPr/>
        </p:nvSpPr>
        <p:spPr bwMode="auto">
          <a:xfrm>
            <a:off x="2375756" y="3104964"/>
            <a:ext cx="180020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1400" dirty="0" smtClean="0">
                <a:solidFill>
                  <a:srgbClr val="FF0000"/>
                </a:solidFill>
              </a:rPr>
              <a:t>反相积分电路</a:t>
            </a:r>
            <a:r>
              <a:rPr kumimoji="1" lang="en-US" altLang="zh-CN" sz="1400" dirty="0" smtClean="0"/>
              <a:t>(</a:t>
            </a:r>
            <a:r>
              <a:rPr kumimoji="1" lang="en-US" altLang="zh-CN" sz="1400" dirty="0" smtClean="0"/>
              <a:t>A</a:t>
            </a:r>
            <a:r>
              <a:rPr kumimoji="1" lang="en-US" altLang="zh-CN" sz="1400" baseline="-25000" dirty="0" smtClean="0"/>
              <a:t>2</a:t>
            </a:r>
            <a:r>
              <a:rPr kumimoji="1" lang="en-US" altLang="zh-CN" sz="1400" dirty="0" smtClean="0"/>
              <a:t>)</a:t>
            </a:r>
            <a:endParaRPr kumimoji="1" lang="zh-CN" altLang="en-US" sz="1400" dirty="0"/>
          </a:p>
        </p:txBody>
      </p:sp>
      <p:sp>
        <p:nvSpPr>
          <p:cNvPr id="16" name="Text Box 12"/>
          <p:cNvSpPr txBox="1">
            <a:spLocks noChangeArrowheads="1"/>
          </p:cNvSpPr>
          <p:nvPr/>
        </p:nvSpPr>
        <p:spPr bwMode="auto">
          <a:xfrm>
            <a:off x="-508" y="3104964"/>
            <a:ext cx="1685974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1400" dirty="0">
                <a:solidFill>
                  <a:srgbClr val="FF0000"/>
                </a:solidFill>
              </a:rPr>
              <a:t>同相迟滞比较器</a:t>
            </a:r>
          </a:p>
        </p:txBody>
      </p:sp>
      <p:graphicFrame>
        <p:nvGraphicFramePr>
          <p:cNvPr id="698386" name="Object 18"/>
          <p:cNvGraphicFramePr>
            <a:graphicFrameLocks noChangeAspect="1"/>
          </p:cNvGraphicFramePr>
          <p:nvPr/>
        </p:nvGraphicFramePr>
        <p:xfrm>
          <a:off x="107864" y="3429000"/>
          <a:ext cx="1295784" cy="1387037"/>
        </p:xfrm>
        <a:graphic>
          <a:graphicData uri="http://schemas.openxmlformats.org/presentationml/2006/ole">
            <p:oleObj spid="_x0000_s182276" name="图片" r:id="rId6" imgW="1800360" imgH="1371600" progId="Word.Picture.8">
              <p:embed/>
            </p:oleObj>
          </a:graphicData>
        </a:graphic>
      </p:graphicFrame>
      <p:graphicFrame>
        <p:nvGraphicFramePr>
          <p:cNvPr id="679951" name="Object 15"/>
          <p:cNvGraphicFramePr>
            <a:graphicFrameLocks noChangeAspect="1"/>
          </p:cNvGraphicFramePr>
          <p:nvPr/>
        </p:nvGraphicFramePr>
        <p:xfrm>
          <a:off x="35496" y="4797152"/>
          <a:ext cx="2556284" cy="569178"/>
        </p:xfrm>
        <a:graphic>
          <a:graphicData uri="http://schemas.openxmlformats.org/presentationml/2006/ole">
            <p:oleObj spid="_x0000_s182277" name="Equation" r:id="rId7" imgW="2006280" imgH="444240" progId="Equation.DSMT4">
              <p:embed/>
            </p:oleObj>
          </a:graphicData>
        </a:graphic>
      </p:graphicFrame>
      <p:graphicFrame>
        <p:nvGraphicFramePr>
          <p:cNvPr id="679952" name="Object 16"/>
          <p:cNvGraphicFramePr>
            <a:graphicFrameLocks noChangeAspect="1"/>
          </p:cNvGraphicFramePr>
          <p:nvPr/>
        </p:nvGraphicFramePr>
        <p:xfrm>
          <a:off x="35496" y="5301208"/>
          <a:ext cx="2265176" cy="538811"/>
        </p:xfrm>
        <a:graphic>
          <a:graphicData uri="http://schemas.openxmlformats.org/presentationml/2006/ole">
            <p:oleObj spid="_x0000_s182278" name="Equation" r:id="rId8" imgW="1879560" imgH="444240" progId="Equation.DSMT4">
              <p:embed/>
            </p:oleObj>
          </a:graphicData>
        </a:graphic>
      </p:graphicFrame>
      <p:graphicFrame>
        <p:nvGraphicFramePr>
          <p:cNvPr id="679949" name="Object 13"/>
          <p:cNvGraphicFramePr>
            <a:graphicFrameLocks noChangeAspect="1"/>
          </p:cNvGraphicFramePr>
          <p:nvPr/>
        </p:nvGraphicFramePr>
        <p:xfrm>
          <a:off x="1511300" y="3668948"/>
          <a:ext cx="2454275" cy="1092200"/>
        </p:xfrm>
        <a:graphic>
          <a:graphicData uri="http://schemas.openxmlformats.org/presentationml/2006/ole">
            <p:oleObj spid="_x0000_s182279" name="Equation" r:id="rId9" imgW="1841400" imgH="812520" progId="Equation.DSMT4">
              <p:embed/>
            </p:oleObj>
          </a:graphicData>
        </a:graphic>
      </p:graphicFrame>
      <p:grpSp>
        <p:nvGrpSpPr>
          <p:cNvPr id="22" name="Group 2"/>
          <p:cNvGrpSpPr>
            <a:grpSpLocks/>
          </p:cNvGrpSpPr>
          <p:nvPr/>
        </p:nvGrpSpPr>
        <p:grpSpPr bwMode="auto">
          <a:xfrm>
            <a:off x="4307917" y="5940425"/>
            <a:ext cx="3654425" cy="628650"/>
            <a:chOff x="1438" y="1353"/>
            <a:chExt cx="2302" cy="396"/>
          </a:xfrm>
        </p:grpSpPr>
        <p:sp>
          <p:nvSpPr>
            <p:cNvPr id="23" name="Line 3"/>
            <p:cNvSpPr>
              <a:spLocks noChangeShapeType="1"/>
            </p:cNvSpPr>
            <p:nvPr/>
          </p:nvSpPr>
          <p:spPr bwMode="auto">
            <a:xfrm rot="-5400000">
              <a:off x="2589" y="598"/>
              <a:ext cx="0" cy="2302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prstDash val="dash"/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4" name="Line 4"/>
            <p:cNvSpPr>
              <a:spLocks noChangeShapeType="1"/>
            </p:cNvSpPr>
            <p:nvPr/>
          </p:nvSpPr>
          <p:spPr bwMode="auto">
            <a:xfrm rot="-5400000">
              <a:off x="2589" y="400"/>
              <a:ext cx="0" cy="2302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prstDash val="dash"/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5" name="Line 5"/>
            <p:cNvSpPr>
              <a:spLocks noChangeShapeType="1"/>
            </p:cNvSpPr>
            <p:nvPr/>
          </p:nvSpPr>
          <p:spPr bwMode="auto">
            <a:xfrm rot="-5400000">
              <a:off x="2589" y="202"/>
              <a:ext cx="0" cy="2302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prstDash val="dash"/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</p:grpSp>
      <p:sp>
        <p:nvSpPr>
          <p:cNvPr id="26" name="Line 6"/>
          <p:cNvSpPr>
            <a:spLocks noChangeShapeType="1"/>
          </p:cNvSpPr>
          <p:nvPr/>
        </p:nvSpPr>
        <p:spPr bwMode="auto">
          <a:xfrm>
            <a:off x="4769879" y="4422775"/>
            <a:ext cx="0" cy="2316163"/>
          </a:xfrm>
          <a:prstGeom prst="line">
            <a:avLst/>
          </a:prstGeom>
          <a:noFill/>
          <a:ln w="28575">
            <a:solidFill>
              <a:srgbClr val="008000"/>
            </a:solidFill>
            <a:prstDash val="dash"/>
            <a:round/>
            <a:headEnd/>
            <a:tailEnd/>
          </a:ln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27" name="Line 7"/>
          <p:cNvSpPr>
            <a:spLocks noChangeShapeType="1"/>
          </p:cNvSpPr>
          <p:nvPr/>
        </p:nvSpPr>
        <p:spPr bwMode="auto">
          <a:xfrm>
            <a:off x="5669992" y="4476750"/>
            <a:ext cx="0" cy="2262188"/>
          </a:xfrm>
          <a:prstGeom prst="line">
            <a:avLst/>
          </a:prstGeom>
          <a:noFill/>
          <a:ln w="28575">
            <a:solidFill>
              <a:srgbClr val="008000"/>
            </a:solidFill>
            <a:prstDash val="dash"/>
            <a:round/>
            <a:headEnd/>
            <a:tailEnd/>
          </a:ln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28" name="Line 8"/>
          <p:cNvSpPr>
            <a:spLocks noChangeShapeType="1"/>
          </p:cNvSpPr>
          <p:nvPr/>
        </p:nvSpPr>
        <p:spPr bwMode="auto">
          <a:xfrm>
            <a:off x="6590742" y="4476750"/>
            <a:ext cx="0" cy="2262188"/>
          </a:xfrm>
          <a:prstGeom prst="line">
            <a:avLst/>
          </a:prstGeom>
          <a:noFill/>
          <a:ln w="28575">
            <a:solidFill>
              <a:srgbClr val="008000"/>
            </a:solidFill>
            <a:prstDash val="dash"/>
            <a:round/>
            <a:headEnd/>
            <a:tailEnd/>
          </a:ln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29" name="Line 9"/>
          <p:cNvSpPr>
            <a:spLocks noChangeShapeType="1"/>
          </p:cNvSpPr>
          <p:nvPr/>
        </p:nvSpPr>
        <p:spPr bwMode="auto">
          <a:xfrm>
            <a:off x="7505142" y="4491038"/>
            <a:ext cx="0" cy="2247900"/>
          </a:xfrm>
          <a:prstGeom prst="line">
            <a:avLst/>
          </a:prstGeom>
          <a:noFill/>
          <a:ln w="28575">
            <a:solidFill>
              <a:srgbClr val="008000"/>
            </a:solidFill>
            <a:prstDash val="dash"/>
            <a:round/>
            <a:headEnd/>
            <a:tailEnd/>
          </a:ln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30" name="Line 10"/>
          <p:cNvSpPr>
            <a:spLocks noChangeShapeType="1"/>
          </p:cNvSpPr>
          <p:nvPr/>
        </p:nvSpPr>
        <p:spPr bwMode="auto">
          <a:xfrm>
            <a:off x="4306329" y="3932238"/>
            <a:ext cx="4572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pSp>
        <p:nvGrpSpPr>
          <p:cNvPr id="31" name="Group 11"/>
          <p:cNvGrpSpPr>
            <a:grpSpLocks/>
          </p:cNvGrpSpPr>
          <p:nvPr/>
        </p:nvGrpSpPr>
        <p:grpSpPr bwMode="auto">
          <a:xfrm>
            <a:off x="4763529" y="3932238"/>
            <a:ext cx="920750" cy="1104900"/>
            <a:chOff x="2765" y="1763"/>
            <a:chExt cx="580" cy="696"/>
          </a:xfrm>
        </p:grpSpPr>
        <p:sp>
          <p:nvSpPr>
            <p:cNvPr id="32" name="Line 12"/>
            <p:cNvSpPr>
              <a:spLocks noChangeShapeType="1"/>
            </p:cNvSpPr>
            <p:nvPr/>
          </p:nvSpPr>
          <p:spPr bwMode="auto">
            <a:xfrm>
              <a:off x="2765" y="2459"/>
              <a:ext cx="580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33" name="Line 13"/>
            <p:cNvSpPr>
              <a:spLocks noChangeShapeType="1"/>
            </p:cNvSpPr>
            <p:nvPr/>
          </p:nvSpPr>
          <p:spPr bwMode="auto">
            <a:xfrm>
              <a:off x="2765" y="1763"/>
              <a:ext cx="0" cy="696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34" name="Group 14"/>
          <p:cNvGrpSpPr>
            <a:grpSpLocks/>
          </p:cNvGrpSpPr>
          <p:nvPr/>
        </p:nvGrpSpPr>
        <p:grpSpPr bwMode="auto">
          <a:xfrm>
            <a:off x="5669992" y="3932238"/>
            <a:ext cx="920750" cy="1104900"/>
            <a:chOff x="3336" y="1763"/>
            <a:chExt cx="580" cy="696"/>
          </a:xfrm>
        </p:grpSpPr>
        <p:sp>
          <p:nvSpPr>
            <p:cNvPr id="35" name="Line 15"/>
            <p:cNvSpPr>
              <a:spLocks noChangeShapeType="1"/>
            </p:cNvSpPr>
            <p:nvPr/>
          </p:nvSpPr>
          <p:spPr bwMode="auto">
            <a:xfrm>
              <a:off x="3336" y="1763"/>
              <a:ext cx="580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36" name="Line 16"/>
            <p:cNvSpPr>
              <a:spLocks noChangeShapeType="1"/>
            </p:cNvSpPr>
            <p:nvPr/>
          </p:nvSpPr>
          <p:spPr bwMode="auto">
            <a:xfrm>
              <a:off x="3336" y="1763"/>
              <a:ext cx="0" cy="696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37" name="Group 17"/>
          <p:cNvGrpSpPr>
            <a:grpSpLocks/>
          </p:cNvGrpSpPr>
          <p:nvPr/>
        </p:nvGrpSpPr>
        <p:grpSpPr bwMode="auto">
          <a:xfrm>
            <a:off x="6576454" y="3932238"/>
            <a:ext cx="1379538" cy="1119187"/>
            <a:chOff x="3907" y="1763"/>
            <a:chExt cx="869" cy="705"/>
          </a:xfrm>
        </p:grpSpPr>
        <p:sp>
          <p:nvSpPr>
            <p:cNvPr id="38" name="Line 18"/>
            <p:cNvSpPr>
              <a:spLocks noChangeShapeType="1"/>
            </p:cNvSpPr>
            <p:nvPr/>
          </p:nvSpPr>
          <p:spPr bwMode="auto">
            <a:xfrm>
              <a:off x="3907" y="2459"/>
              <a:ext cx="589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39" name="Line 19"/>
            <p:cNvSpPr>
              <a:spLocks noChangeShapeType="1"/>
            </p:cNvSpPr>
            <p:nvPr/>
          </p:nvSpPr>
          <p:spPr bwMode="auto">
            <a:xfrm>
              <a:off x="4488" y="1772"/>
              <a:ext cx="288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40" name="Line 20"/>
            <p:cNvSpPr>
              <a:spLocks noChangeShapeType="1"/>
            </p:cNvSpPr>
            <p:nvPr/>
          </p:nvSpPr>
          <p:spPr bwMode="auto">
            <a:xfrm>
              <a:off x="3907" y="1763"/>
              <a:ext cx="0" cy="696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41" name="Line 21"/>
            <p:cNvSpPr>
              <a:spLocks noChangeShapeType="1"/>
            </p:cNvSpPr>
            <p:nvPr/>
          </p:nvSpPr>
          <p:spPr bwMode="auto">
            <a:xfrm>
              <a:off x="4488" y="1772"/>
              <a:ext cx="0" cy="696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42" name="Group 22"/>
          <p:cNvGrpSpPr>
            <a:grpSpLocks/>
          </p:cNvGrpSpPr>
          <p:nvPr/>
        </p:nvGrpSpPr>
        <p:grpSpPr bwMode="auto">
          <a:xfrm>
            <a:off x="3599892" y="3302000"/>
            <a:ext cx="5027612" cy="3556000"/>
            <a:chOff x="215" y="1365"/>
            <a:chExt cx="3167" cy="2240"/>
          </a:xfrm>
        </p:grpSpPr>
        <p:grpSp>
          <p:nvGrpSpPr>
            <p:cNvPr id="43" name="Group 23"/>
            <p:cNvGrpSpPr>
              <a:grpSpLocks/>
            </p:cNvGrpSpPr>
            <p:nvPr/>
          </p:nvGrpSpPr>
          <p:grpSpPr bwMode="auto">
            <a:xfrm>
              <a:off x="514" y="1488"/>
              <a:ext cx="2868" cy="1008"/>
              <a:chOff x="514" y="1488"/>
              <a:chExt cx="2868" cy="1008"/>
            </a:xfrm>
          </p:grpSpPr>
          <p:sp>
            <p:nvSpPr>
              <p:cNvPr id="54" name="Text Box 24"/>
              <p:cNvSpPr txBox="1">
                <a:spLocks noChangeArrowheads="1"/>
              </p:cNvSpPr>
              <p:nvPr/>
            </p:nvSpPr>
            <p:spPr bwMode="auto">
              <a:xfrm>
                <a:off x="3142" y="1968"/>
                <a:ext cx="240" cy="32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kumimoji="1" lang="en-US" altLang="zh-CN" sz="2800"/>
                  <a:t>t</a:t>
                </a:r>
              </a:p>
            </p:txBody>
          </p:sp>
          <p:sp>
            <p:nvSpPr>
              <p:cNvPr id="55" name="Line 25"/>
              <p:cNvSpPr>
                <a:spLocks noChangeShapeType="1"/>
              </p:cNvSpPr>
              <p:nvPr/>
            </p:nvSpPr>
            <p:spPr bwMode="auto">
              <a:xfrm>
                <a:off x="658" y="1632"/>
                <a:ext cx="0" cy="86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56" name="Line 26"/>
              <p:cNvSpPr>
                <a:spLocks noChangeShapeType="1"/>
              </p:cNvSpPr>
              <p:nvPr/>
            </p:nvSpPr>
            <p:spPr bwMode="auto">
              <a:xfrm>
                <a:off x="514" y="2112"/>
                <a:ext cx="2539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57" name="Line 27"/>
              <p:cNvSpPr>
                <a:spLocks noChangeShapeType="1"/>
              </p:cNvSpPr>
              <p:nvPr/>
            </p:nvSpPr>
            <p:spPr bwMode="auto">
              <a:xfrm>
                <a:off x="2950" y="2112"/>
                <a:ext cx="192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wrap="none" anchor="ctr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58" name="Line 28"/>
              <p:cNvSpPr>
                <a:spLocks noChangeShapeType="1"/>
              </p:cNvSpPr>
              <p:nvPr/>
            </p:nvSpPr>
            <p:spPr bwMode="auto">
              <a:xfrm flipV="1">
                <a:off x="658" y="1488"/>
                <a:ext cx="0" cy="14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wrap="none" anchor="ctr">
                <a:spAutoFit/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44" name="Text Box 29"/>
            <p:cNvSpPr txBox="1">
              <a:spLocks noChangeArrowheads="1"/>
            </p:cNvSpPr>
            <p:nvPr/>
          </p:nvSpPr>
          <p:spPr bwMode="auto">
            <a:xfrm>
              <a:off x="215" y="1365"/>
              <a:ext cx="473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en-US" altLang="zh-CN" sz="2800" i="1" dirty="0" smtClean="0"/>
                <a:t>v</a:t>
              </a:r>
              <a:r>
                <a:rPr kumimoji="1" lang="en-US" altLang="zh-CN" sz="2800" baseline="-25000" dirty="0" smtClean="0"/>
                <a:t>O1</a:t>
              </a:r>
              <a:endParaRPr kumimoji="1" lang="en-US" altLang="zh-CN" sz="2800" dirty="0"/>
            </a:p>
          </p:txBody>
        </p:sp>
        <p:sp>
          <p:nvSpPr>
            <p:cNvPr id="45" name="Text Box 30"/>
            <p:cNvSpPr txBox="1">
              <a:spLocks noChangeArrowheads="1"/>
            </p:cNvSpPr>
            <p:nvPr/>
          </p:nvSpPr>
          <p:spPr bwMode="auto">
            <a:xfrm>
              <a:off x="466" y="2092"/>
              <a:ext cx="240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en-US" altLang="zh-CN" sz="2400"/>
                <a:t>0</a:t>
              </a:r>
            </a:p>
          </p:txBody>
        </p:sp>
        <p:sp>
          <p:nvSpPr>
            <p:cNvPr id="46" name="Text Box 31"/>
            <p:cNvSpPr txBox="1">
              <a:spLocks noChangeArrowheads="1"/>
            </p:cNvSpPr>
            <p:nvPr/>
          </p:nvSpPr>
          <p:spPr bwMode="auto">
            <a:xfrm>
              <a:off x="232" y="2418"/>
              <a:ext cx="456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en-US" altLang="zh-CN" sz="2800" i="1" dirty="0" smtClean="0"/>
                <a:t>v</a:t>
              </a:r>
              <a:r>
                <a:rPr kumimoji="1" lang="en-US" altLang="zh-CN" sz="2800" baseline="-25000" dirty="0" smtClean="0"/>
                <a:t>O2</a:t>
              </a:r>
              <a:endParaRPr kumimoji="1" lang="en-US" altLang="zh-CN" sz="2800" dirty="0"/>
            </a:p>
          </p:txBody>
        </p:sp>
        <p:sp>
          <p:nvSpPr>
            <p:cNvPr id="47" name="Text Box 32"/>
            <p:cNvSpPr txBox="1">
              <a:spLocks noChangeArrowheads="1"/>
            </p:cNvSpPr>
            <p:nvPr/>
          </p:nvSpPr>
          <p:spPr bwMode="auto">
            <a:xfrm>
              <a:off x="466" y="3196"/>
              <a:ext cx="240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en-US" altLang="zh-CN" sz="2400"/>
                <a:t>0</a:t>
              </a:r>
            </a:p>
          </p:txBody>
        </p:sp>
        <p:grpSp>
          <p:nvGrpSpPr>
            <p:cNvPr id="48" name="Group 33"/>
            <p:cNvGrpSpPr>
              <a:grpSpLocks/>
            </p:cNvGrpSpPr>
            <p:nvPr/>
          </p:nvGrpSpPr>
          <p:grpSpPr bwMode="auto">
            <a:xfrm>
              <a:off x="514" y="2597"/>
              <a:ext cx="2868" cy="1008"/>
              <a:chOff x="514" y="1488"/>
              <a:chExt cx="2868" cy="1008"/>
            </a:xfrm>
          </p:grpSpPr>
          <p:sp>
            <p:nvSpPr>
              <p:cNvPr id="49" name="Text Box 34"/>
              <p:cNvSpPr txBox="1">
                <a:spLocks noChangeArrowheads="1"/>
              </p:cNvSpPr>
              <p:nvPr/>
            </p:nvSpPr>
            <p:spPr bwMode="auto">
              <a:xfrm>
                <a:off x="3142" y="1968"/>
                <a:ext cx="240" cy="32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kumimoji="1" lang="en-US" altLang="zh-CN" sz="2800"/>
                  <a:t>t</a:t>
                </a:r>
              </a:p>
            </p:txBody>
          </p:sp>
          <p:sp>
            <p:nvSpPr>
              <p:cNvPr id="50" name="Line 35"/>
              <p:cNvSpPr>
                <a:spLocks noChangeShapeType="1"/>
              </p:cNvSpPr>
              <p:nvPr/>
            </p:nvSpPr>
            <p:spPr bwMode="auto">
              <a:xfrm>
                <a:off x="658" y="1632"/>
                <a:ext cx="0" cy="86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51" name="Line 36"/>
              <p:cNvSpPr>
                <a:spLocks noChangeShapeType="1"/>
              </p:cNvSpPr>
              <p:nvPr/>
            </p:nvSpPr>
            <p:spPr bwMode="auto">
              <a:xfrm>
                <a:off x="514" y="2112"/>
                <a:ext cx="2539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52" name="Line 37"/>
              <p:cNvSpPr>
                <a:spLocks noChangeShapeType="1"/>
              </p:cNvSpPr>
              <p:nvPr/>
            </p:nvSpPr>
            <p:spPr bwMode="auto">
              <a:xfrm>
                <a:off x="2950" y="2112"/>
                <a:ext cx="192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wrap="none" anchor="ctr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53" name="Line 38"/>
              <p:cNvSpPr>
                <a:spLocks noChangeShapeType="1"/>
              </p:cNvSpPr>
              <p:nvPr/>
            </p:nvSpPr>
            <p:spPr bwMode="auto">
              <a:xfrm flipV="1">
                <a:off x="658" y="1488"/>
                <a:ext cx="0" cy="14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wrap="none" anchor="ctr">
                <a:spAutoFit/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59" name="Line 39"/>
          <p:cNvSpPr>
            <a:spLocks noChangeShapeType="1"/>
          </p:cNvSpPr>
          <p:nvPr/>
        </p:nvSpPr>
        <p:spPr bwMode="auto">
          <a:xfrm>
            <a:off x="4312679" y="6256338"/>
            <a:ext cx="457200" cy="296862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60" name="Line 40"/>
          <p:cNvSpPr>
            <a:spLocks noChangeShapeType="1"/>
          </p:cNvSpPr>
          <p:nvPr/>
        </p:nvSpPr>
        <p:spPr bwMode="auto">
          <a:xfrm flipV="1">
            <a:off x="4769879" y="5940425"/>
            <a:ext cx="893763" cy="627063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61" name="Line 41"/>
          <p:cNvSpPr>
            <a:spLocks noChangeShapeType="1"/>
          </p:cNvSpPr>
          <p:nvPr/>
        </p:nvSpPr>
        <p:spPr bwMode="auto">
          <a:xfrm>
            <a:off x="5663642" y="5902325"/>
            <a:ext cx="922337" cy="66675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endParaRPr lang="zh-CN" altLang="en-US"/>
          </a:p>
        </p:txBody>
      </p:sp>
      <p:grpSp>
        <p:nvGrpSpPr>
          <p:cNvPr id="62" name="Group 42"/>
          <p:cNvGrpSpPr>
            <a:grpSpLocks/>
          </p:cNvGrpSpPr>
          <p:nvPr/>
        </p:nvGrpSpPr>
        <p:grpSpPr bwMode="auto">
          <a:xfrm>
            <a:off x="6598679" y="5915025"/>
            <a:ext cx="1816100" cy="666750"/>
            <a:chOff x="2012" y="2506"/>
            <a:chExt cx="1144" cy="420"/>
          </a:xfrm>
        </p:grpSpPr>
        <p:sp>
          <p:nvSpPr>
            <p:cNvPr id="63" name="Line 43"/>
            <p:cNvSpPr>
              <a:spLocks noChangeShapeType="1"/>
            </p:cNvSpPr>
            <p:nvPr/>
          </p:nvSpPr>
          <p:spPr bwMode="auto">
            <a:xfrm flipV="1">
              <a:off x="2012" y="2514"/>
              <a:ext cx="563" cy="395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64" name="Line 44"/>
            <p:cNvSpPr>
              <a:spLocks noChangeShapeType="1"/>
            </p:cNvSpPr>
            <p:nvPr/>
          </p:nvSpPr>
          <p:spPr bwMode="auto">
            <a:xfrm>
              <a:off x="2575" y="2506"/>
              <a:ext cx="581" cy="42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</p:grpSp>
      <p:sp>
        <p:nvSpPr>
          <p:cNvPr id="65" name="Line 55"/>
          <p:cNvSpPr>
            <a:spLocks noChangeShapeType="1"/>
          </p:cNvSpPr>
          <p:nvPr/>
        </p:nvSpPr>
        <p:spPr bwMode="auto">
          <a:xfrm flipV="1">
            <a:off x="4796867" y="5926138"/>
            <a:ext cx="893762" cy="627062"/>
          </a:xfrm>
          <a:prstGeom prst="line">
            <a:avLst/>
          </a:prstGeom>
          <a:noFill/>
          <a:ln w="38100">
            <a:solidFill>
              <a:schemeClr val="folHlink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681016" name="Object 56"/>
          <p:cNvGraphicFramePr>
            <a:graphicFrameLocks noChangeAspect="1"/>
          </p:cNvGraphicFramePr>
          <p:nvPr/>
        </p:nvGraphicFramePr>
        <p:xfrm>
          <a:off x="989658" y="5913438"/>
          <a:ext cx="2862262" cy="579437"/>
        </p:xfrm>
        <a:graphic>
          <a:graphicData uri="http://schemas.openxmlformats.org/presentationml/2006/ole">
            <p:oleObj spid="_x0000_s182281" name="Equation" r:id="rId10" imgW="2019240" imgH="406080" progId="Equation.DSMT4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698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9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6799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9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6799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9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3" dur="500"/>
                                        <p:tgtEl>
                                          <p:spTgt spid="6799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"/>
                            </p:stCondLst>
                            <p:childTnLst>
                              <p:par>
                                <p:cTn id="7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500"/>
                            </p:stCondLst>
                            <p:childTnLst>
                              <p:par>
                                <p:cTn id="8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1000"/>
                            </p:stCondLst>
                            <p:childTnLst>
                              <p:par>
                                <p:cTn id="9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1500"/>
                            </p:stCondLst>
                            <p:childTnLst>
                              <p:par>
                                <p:cTn id="9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08" dur="500"/>
                                        <p:tgtEl>
                                          <p:spTgt spid="6810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build="p" autoUpdateAnimBg="0"/>
      <p:bldP spid="16" grpId="0" build="p" autoUpdateAnimBg="0"/>
      <p:bldP spid="26" grpId="0" animBg="1"/>
      <p:bldP spid="27" grpId="0" animBg="1"/>
      <p:bldP spid="28" grpId="0" animBg="1"/>
      <p:bldP spid="29" grpId="0" animBg="1"/>
      <p:bldP spid="30" grpId="0" animBg="1"/>
      <p:bldP spid="59" grpId="0" animBg="1"/>
      <p:bldP spid="60" grpId="0" animBg="1"/>
      <p:bldP spid="61" grpId="0" animBg="1"/>
      <p:bldP spid="65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标题 2"/>
          <p:cNvSpPr>
            <a:spLocks noGrp="1"/>
          </p:cNvSpPr>
          <p:nvPr>
            <p:ph type="title"/>
          </p:nvPr>
        </p:nvSpPr>
        <p:spPr>
          <a:xfrm>
            <a:off x="0" y="1112838"/>
            <a:ext cx="9144000" cy="587375"/>
          </a:xfrm>
        </p:spPr>
        <p:txBody>
          <a:bodyPr/>
          <a:lstStyle/>
          <a:p>
            <a:r>
              <a:rPr lang="zh-CN" altLang="en-US" sz="2400" smtClean="0"/>
              <a:t>直播</a:t>
            </a:r>
            <a:r>
              <a:rPr lang="en-US" altLang="zh-CN" sz="2400" smtClean="0"/>
              <a:t>9-ch10</a:t>
            </a:r>
            <a:r>
              <a:rPr lang="zh-CN" altLang="en-US" sz="2400" smtClean="0"/>
              <a:t>、信号产生</a:t>
            </a:r>
            <a:r>
              <a:rPr lang="en-US" altLang="zh-CN" sz="2400" smtClean="0"/>
              <a:t>-</a:t>
            </a:r>
            <a:r>
              <a:rPr lang="zh-CN" altLang="en-US" sz="2400" smtClean="0"/>
              <a:t>小结与习题课</a:t>
            </a:r>
            <a:r>
              <a:rPr lang="en-US" altLang="zh-CN" sz="2400" smtClean="0">
                <a:solidFill>
                  <a:srgbClr val="FF0000"/>
                </a:solidFill>
              </a:rPr>
              <a:t>(</a:t>
            </a:r>
            <a:r>
              <a:rPr lang="zh-CN" altLang="en-US" sz="2400" smtClean="0">
                <a:solidFill>
                  <a:srgbClr val="FF0000"/>
                </a:solidFill>
              </a:rPr>
              <a:t>补</a:t>
            </a:r>
            <a:r>
              <a:rPr lang="en-US" altLang="zh-CN" sz="2400" smtClean="0">
                <a:solidFill>
                  <a:srgbClr val="FF0000"/>
                </a:solidFill>
              </a:rPr>
              <a:t>)</a:t>
            </a:r>
            <a:r>
              <a:rPr lang="en-US" altLang="zh-CN" sz="2400" smtClean="0"/>
              <a:t> -2020/</a:t>
            </a:r>
            <a:r>
              <a:rPr lang="en-US" altLang="zh-CN" sz="2400" smtClean="0">
                <a:solidFill>
                  <a:srgbClr val="FF0000"/>
                </a:solidFill>
              </a:rPr>
              <a:t>05/08</a:t>
            </a:r>
            <a:r>
              <a:rPr lang="en-US" altLang="zh-CN" sz="2400" smtClean="0"/>
              <a:t>(</a:t>
            </a:r>
            <a:r>
              <a:rPr lang="zh-CN" altLang="en-US" sz="2400" smtClean="0"/>
              <a:t>周</a:t>
            </a:r>
            <a:r>
              <a:rPr lang="en-US" altLang="zh-CN" sz="2400" smtClean="0"/>
              <a:t>5</a:t>
            </a:r>
            <a:r>
              <a:rPr lang="zh-CN" altLang="en-US" sz="2400" smtClean="0"/>
              <a:t>上午</a:t>
            </a:r>
            <a:r>
              <a:rPr lang="en-US" altLang="zh-CN" sz="2400" smtClean="0"/>
              <a:t>12</a:t>
            </a:r>
            <a:r>
              <a:rPr lang="zh-CN" altLang="en-US" sz="2400" smtClean="0"/>
              <a:t>节</a:t>
            </a:r>
            <a:r>
              <a:rPr lang="en-US" altLang="zh-CN" sz="2400" smtClean="0"/>
              <a:t>)</a:t>
            </a:r>
            <a:endParaRPr lang="zh-CN" altLang="en-US" sz="2400" smtClean="0"/>
          </a:p>
        </p:txBody>
      </p:sp>
      <p:sp>
        <p:nvSpPr>
          <p:cNvPr id="117763" name="灯片编号占位符 1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C69280F7-BC3E-4936-90C2-A340DAC17088}" type="slidenum">
              <a:rPr lang="en-US" altLang="zh-CN" smtClean="0"/>
              <a:pPr/>
              <a:t>35</a:t>
            </a:fld>
            <a:endParaRPr lang="en-US" altLang="zh-CN" smtClean="0"/>
          </a:p>
        </p:txBody>
      </p:sp>
      <p:sp>
        <p:nvSpPr>
          <p:cNvPr id="117764" name="TextBox 4"/>
          <p:cNvSpPr txBox="1">
            <a:spLocks noChangeArrowheads="1"/>
          </p:cNvSpPr>
          <p:nvPr/>
        </p:nvSpPr>
        <p:spPr bwMode="auto">
          <a:xfrm>
            <a:off x="0" y="0"/>
            <a:ext cx="1044575" cy="400050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dirty="0"/>
              <a:t>直播</a:t>
            </a:r>
            <a:r>
              <a:rPr lang="en-US" altLang="zh-CN" dirty="0"/>
              <a:t>9</a:t>
            </a:r>
            <a:endParaRPr lang="zh-CN" altLang="en-US" dirty="0"/>
          </a:p>
        </p:txBody>
      </p:sp>
      <p:sp>
        <p:nvSpPr>
          <p:cNvPr id="117765" name="Line 3"/>
          <p:cNvSpPr>
            <a:spLocks noChangeShapeType="1"/>
          </p:cNvSpPr>
          <p:nvPr/>
        </p:nvSpPr>
        <p:spPr bwMode="auto">
          <a:xfrm>
            <a:off x="395288" y="584200"/>
            <a:ext cx="8029575" cy="0"/>
          </a:xfrm>
          <a:prstGeom prst="line">
            <a:avLst/>
          </a:prstGeom>
          <a:noFill/>
          <a:ln w="76200" cap="sq" cmpd="tri">
            <a:solidFill>
              <a:srgbClr val="006600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7766" name="TextBox 4"/>
          <p:cNvSpPr txBox="1">
            <a:spLocks noChangeArrowheads="1"/>
          </p:cNvSpPr>
          <p:nvPr/>
        </p:nvSpPr>
        <p:spPr bwMode="auto">
          <a:xfrm>
            <a:off x="1331913" y="2133600"/>
            <a:ext cx="6227762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1800">
                <a:solidFill>
                  <a:srgbClr val="FF0000"/>
                </a:solidFill>
              </a:rPr>
              <a:t>第</a:t>
            </a:r>
            <a:r>
              <a:rPr lang="en-US" altLang="zh-CN" sz="1800">
                <a:solidFill>
                  <a:srgbClr val="FF0000"/>
                </a:solidFill>
              </a:rPr>
              <a:t>12</a:t>
            </a:r>
            <a:r>
              <a:rPr lang="zh-CN" altLang="en-US" sz="1800">
                <a:solidFill>
                  <a:srgbClr val="FF0000"/>
                </a:solidFill>
              </a:rPr>
              <a:t>周练习</a:t>
            </a:r>
            <a:r>
              <a:rPr lang="en-US" altLang="zh-CN" sz="1800">
                <a:solidFill>
                  <a:srgbClr val="FF0000"/>
                </a:solidFill>
              </a:rPr>
              <a:t>——</a:t>
            </a:r>
            <a:r>
              <a:rPr kumimoji="1" lang="zh-CN" altLang="en-US" sz="1800"/>
              <a:t>第</a:t>
            </a:r>
            <a:r>
              <a:rPr kumimoji="1" lang="en-US" altLang="zh-CN" sz="1800"/>
              <a:t>10</a:t>
            </a:r>
            <a:r>
              <a:rPr kumimoji="1" lang="zh-CN" altLang="en-US" sz="1800"/>
              <a:t>章习题</a:t>
            </a:r>
            <a:r>
              <a:rPr kumimoji="1" lang="en-US" altLang="zh-CN" sz="1800"/>
              <a:t>: 10.6.6;</a:t>
            </a:r>
            <a:r>
              <a:rPr kumimoji="1" lang="en-US" altLang="zh-CN" sz="1800">
                <a:solidFill>
                  <a:srgbClr val="FF0000"/>
                </a:solidFill>
              </a:rPr>
              <a:t>10.6.8</a:t>
            </a:r>
            <a:r>
              <a:rPr kumimoji="1" lang="en-US" altLang="zh-CN" sz="1800"/>
              <a:t>;   </a:t>
            </a:r>
            <a:r>
              <a:rPr kumimoji="1" lang="zh-CN" altLang="en-US" sz="1800"/>
              <a:t>录屏卡的</a:t>
            </a:r>
            <a:r>
              <a:rPr kumimoji="1" lang="en-US" altLang="zh-CN" sz="1800"/>
              <a:t>2</a:t>
            </a:r>
            <a:r>
              <a:rPr kumimoji="1" lang="zh-CN" altLang="en-US" sz="1800"/>
              <a:t>题</a:t>
            </a:r>
            <a:endParaRPr lang="zh-CN" altLang="en-US" sz="1800"/>
          </a:p>
        </p:txBody>
      </p:sp>
      <p:sp>
        <p:nvSpPr>
          <p:cNvPr id="117767" name="TextBox 4"/>
          <p:cNvSpPr txBox="1">
            <a:spLocks noChangeArrowheads="1"/>
          </p:cNvSpPr>
          <p:nvPr/>
        </p:nvSpPr>
        <p:spPr bwMode="auto">
          <a:xfrm>
            <a:off x="1331913" y="2600325"/>
            <a:ext cx="701992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1800" dirty="0">
                <a:solidFill>
                  <a:srgbClr val="FF0000"/>
                </a:solidFill>
              </a:rPr>
              <a:t>第</a:t>
            </a:r>
            <a:r>
              <a:rPr lang="en-US" altLang="zh-CN" sz="1800" dirty="0">
                <a:solidFill>
                  <a:srgbClr val="FF0000"/>
                </a:solidFill>
              </a:rPr>
              <a:t>12</a:t>
            </a:r>
            <a:r>
              <a:rPr lang="zh-CN" altLang="en-US" sz="1800" dirty="0">
                <a:solidFill>
                  <a:srgbClr val="FF0000"/>
                </a:solidFill>
              </a:rPr>
              <a:t>周练习</a:t>
            </a:r>
            <a:r>
              <a:rPr lang="en-US" altLang="zh-CN" sz="1800" dirty="0">
                <a:solidFill>
                  <a:srgbClr val="FF0000"/>
                </a:solidFill>
              </a:rPr>
              <a:t>——</a:t>
            </a:r>
            <a:r>
              <a:rPr kumimoji="1" lang="zh-CN" altLang="en-US" sz="1800" dirty="0"/>
              <a:t>第</a:t>
            </a:r>
            <a:r>
              <a:rPr kumimoji="1" lang="en-US" altLang="zh-CN" sz="1800" dirty="0"/>
              <a:t>10</a:t>
            </a:r>
            <a:r>
              <a:rPr kumimoji="1" lang="zh-CN" altLang="en-US" sz="1800" dirty="0"/>
              <a:t>章习题</a:t>
            </a:r>
            <a:r>
              <a:rPr kumimoji="1" lang="en-US" altLang="zh-CN" sz="1800" dirty="0"/>
              <a:t>: 10.8.9;10.8.10; </a:t>
            </a:r>
            <a:r>
              <a:rPr kumimoji="1" lang="zh-CN" altLang="en-US" sz="1800" dirty="0"/>
              <a:t>时间不够未讲的</a:t>
            </a:r>
            <a:r>
              <a:rPr kumimoji="1" lang="en-US" altLang="zh-CN" sz="1800" dirty="0"/>
              <a:t>2</a:t>
            </a:r>
            <a:r>
              <a:rPr kumimoji="1" lang="zh-CN" altLang="en-US" sz="1800" dirty="0"/>
              <a:t>题</a:t>
            </a:r>
            <a:endParaRPr lang="zh-CN" altLang="en-US" sz="1800" dirty="0"/>
          </a:p>
        </p:txBody>
      </p:sp>
      <p:sp>
        <p:nvSpPr>
          <p:cNvPr id="117768" name="TextBox 4"/>
          <p:cNvSpPr txBox="1">
            <a:spLocks noChangeArrowheads="1"/>
          </p:cNvSpPr>
          <p:nvPr/>
        </p:nvSpPr>
        <p:spPr bwMode="auto">
          <a:xfrm>
            <a:off x="1331913" y="3105150"/>
            <a:ext cx="496887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1" lang="zh-CN" altLang="en-US" sz="1800"/>
              <a:t>第</a:t>
            </a:r>
            <a:r>
              <a:rPr kumimoji="1" lang="en-US" altLang="zh-CN" sz="1800"/>
              <a:t>10</a:t>
            </a:r>
            <a:r>
              <a:rPr kumimoji="1" lang="zh-CN" altLang="en-US" sz="1800"/>
              <a:t>章考试原题解析</a:t>
            </a:r>
            <a:endParaRPr lang="zh-CN" altLang="en-US" sz="1800"/>
          </a:p>
        </p:txBody>
      </p:sp>
      <p:sp>
        <p:nvSpPr>
          <p:cNvPr id="117769" name="Text Box 39"/>
          <p:cNvSpPr txBox="1">
            <a:spLocks noChangeArrowheads="1"/>
          </p:cNvSpPr>
          <p:nvPr/>
        </p:nvSpPr>
        <p:spPr bwMode="auto">
          <a:xfrm>
            <a:off x="3600450" y="3176972"/>
            <a:ext cx="2160588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1600" dirty="0">
                <a:solidFill>
                  <a:srgbClr val="FF0000"/>
                </a:solidFill>
                <a:ea typeface="华文楷体" pitchFamily="2" charset="-122"/>
              </a:rPr>
              <a:t>2019</a:t>
            </a:r>
            <a:r>
              <a:rPr lang="zh-CN" altLang="en-US" sz="1600" dirty="0">
                <a:solidFill>
                  <a:srgbClr val="FF0000"/>
                </a:solidFill>
                <a:ea typeface="华文楷体" pitchFamily="2" charset="-122"/>
              </a:rPr>
              <a:t>春季模电</a:t>
            </a:r>
            <a:r>
              <a:rPr lang="en-US" altLang="zh-CN" sz="1600" dirty="0">
                <a:solidFill>
                  <a:srgbClr val="FF0000"/>
                </a:solidFill>
                <a:ea typeface="华文楷体" pitchFamily="2" charset="-122"/>
              </a:rPr>
              <a:t>48</a:t>
            </a:r>
            <a:r>
              <a:rPr lang="zh-CN" altLang="en-US" sz="1600" dirty="0">
                <a:solidFill>
                  <a:srgbClr val="FF0000"/>
                </a:solidFill>
                <a:ea typeface="华文楷体" pitchFamily="2" charset="-122"/>
              </a:rPr>
              <a:t>学时</a:t>
            </a:r>
          </a:p>
        </p:txBody>
      </p:sp>
      <p:sp>
        <p:nvSpPr>
          <p:cNvPr id="117770" name="Text Box 39"/>
          <p:cNvSpPr txBox="1">
            <a:spLocks noChangeArrowheads="1"/>
          </p:cNvSpPr>
          <p:nvPr/>
        </p:nvSpPr>
        <p:spPr bwMode="auto">
          <a:xfrm>
            <a:off x="3600450" y="3500822"/>
            <a:ext cx="1871663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1600">
                <a:solidFill>
                  <a:srgbClr val="FF0000"/>
                </a:solidFill>
                <a:ea typeface="华文楷体" pitchFamily="2" charset="-122"/>
              </a:rPr>
              <a:t>2019</a:t>
            </a:r>
            <a:r>
              <a:rPr lang="zh-CN" altLang="en-US" sz="1600">
                <a:solidFill>
                  <a:srgbClr val="FF0000"/>
                </a:solidFill>
                <a:ea typeface="华文楷体" pitchFamily="2" charset="-122"/>
              </a:rPr>
              <a:t>秋季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标题 1"/>
          <p:cNvSpPr>
            <a:spLocks noGrp="1"/>
          </p:cNvSpPr>
          <p:nvPr>
            <p:ph type="title"/>
          </p:nvPr>
        </p:nvSpPr>
        <p:spPr>
          <a:xfrm>
            <a:off x="379413" y="584200"/>
            <a:ext cx="8261350" cy="766763"/>
          </a:xfrm>
        </p:spPr>
        <p:txBody>
          <a:bodyPr/>
          <a:lstStyle/>
          <a:p>
            <a:r>
              <a:rPr lang="zh-CN" altLang="en-US" sz="2000" smtClean="0">
                <a:solidFill>
                  <a:schemeClr val="tx1"/>
                </a:solidFill>
                <a:ea typeface="华文楷体" pitchFamily="2" charset="-122"/>
              </a:rPr>
              <a:t>基本要求：</a:t>
            </a:r>
            <a:r>
              <a:rPr lang="zh-CN" altLang="en-US" sz="2000" smtClean="0">
                <a:solidFill>
                  <a:schemeClr val="hlink"/>
                </a:solidFill>
                <a:ea typeface="华文楷体" pitchFamily="2" charset="-122"/>
              </a:rPr>
              <a:t>掌握</a:t>
            </a:r>
            <a:r>
              <a:rPr lang="en-US" altLang="zh-CN" sz="2000" i="1" smtClean="0">
                <a:solidFill>
                  <a:srgbClr val="0033CC"/>
                </a:solidFill>
                <a:ea typeface="华文楷体" pitchFamily="2" charset="-122"/>
              </a:rPr>
              <a:t>RC</a:t>
            </a:r>
            <a:r>
              <a:rPr lang="zh-CN" altLang="en-US" sz="2000" smtClean="0">
                <a:solidFill>
                  <a:srgbClr val="0033CC"/>
                </a:solidFill>
                <a:ea typeface="华文楷体" pitchFamily="2" charset="-122"/>
              </a:rPr>
              <a:t>串并联桥式正弦波振荡电路</a:t>
            </a:r>
            <a:r>
              <a:rPr lang="zh-CN" altLang="en-US" sz="2000" smtClean="0">
                <a:ea typeface="华文楷体" pitchFamily="2" charset="-122"/>
              </a:rPr>
              <a:t>的工作原理、起振条件、稳幅原理，以及振荡频率的计算</a:t>
            </a:r>
          </a:p>
        </p:txBody>
      </p:sp>
      <p:sp>
        <p:nvSpPr>
          <p:cNvPr id="2069" name="灯片编号占位符 2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80835B3C-3977-4DEE-8583-BEC035FD43DD}" type="slidenum">
              <a:rPr lang="en-US" altLang="zh-CN" smtClean="0"/>
              <a:pPr/>
              <a:t>4</a:t>
            </a:fld>
            <a:endParaRPr lang="en-US" altLang="zh-CN" smtClean="0"/>
          </a:p>
        </p:txBody>
      </p:sp>
      <p:sp>
        <p:nvSpPr>
          <p:cNvPr id="2070" name="Line 3"/>
          <p:cNvSpPr>
            <a:spLocks noChangeShapeType="1"/>
          </p:cNvSpPr>
          <p:nvPr/>
        </p:nvSpPr>
        <p:spPr bwMode="auto">
          <a:xfrm>
            <a:off x="395288" y="549275"/>
            <a:ext cx="8029575" cy="0"/>
          </a:xfrm>
          <a:prstGeom prst="line">
            <a:avLst/>
          </a:prstGeom>
          <a:noFill/>
          <a:ln w="76200" cap="sq" cmpd="tri">
            <a:solidFill>
              <a:srgbClr val="006600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071" name="TextBox 4"/>
          <p:cNvSpPr txBox="1">
            <a:spLocks noChangeArrowheads="1"/>
          </p:cNvSpPr>
          <p:nvPr/>
        </p:nvSpPr>
        <p:spPr bwMode="auto">
          <a:xfrm>
            <a:off x="0" y="0"/>
            <a:ext cx="1044575" cy="400050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/>
              <a:t>直播</a:t>
            </a:r>
            <a:r>
              <a:rPr lang="en-US" altLang="zh-CN"/>
              <a:t>9</a:t>
            </a:r>
            <a:endParaRPr lang="zh-CN" altLang="en-US"/>
          </a:p>
        </p:txBody>
      </p:sp>
      <p:sp>
        <p:nvSpPr>
          <p:cNvPr id="2072" name="Text Box 9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0" y="1376363"/>
            <a:ext cx="3132138" cy="307975"/>
          </a:xfrm>
          <a:prstGeom prst="rect">
            <a:avLst/>
          </a:prstGeom>
          <a:solidFill>
            <a:schemeClr val="accent1"/>
          </a:solidFill>
          <a:ln w="12700" cap="sq">
            <a:noFill/>
            <a:miter lim="800000"/>
            <a:headEnd type="none" w="sm" len="sm"/>
            <a:tailEnd type="none" w="sm" len="sm"/>
          </a:ln>
        </p:spPr>
        <p:txBody>
          <a:bodyPr lIns="0" tIns="0" rIns="0" bIns="0" anchor="ctr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altLang="zh-CN">
                <a:solidFill>
                  <a:srgbClr val="000066"/>
                </a:solidFill>
              </a:rPr>
              <a:t>10.6  </a:t>
            </a:r>
            <a:r>
              <a:rPr kumimoji="1" lang="en-US" altLang="zh-CN" i="1">
                <a:solidFill>
                  <a:srgbClr val="000066"/>
                </a:solidFill>
              </a:rPr>
              <a:t>RC</a:t>
            </a:r>
            <a:r>
              <a:rPr kumimoji="1" lang="zh-CN" altLang="en-US">
                <a:solidFill>
                  <a:srgbClr val="000066"/>
                </a:solidFill>
              </a:rPr>
              <a:t>正弦波振荡电路</a:t>
            </a:r>
          </a:p>
        </p:txBody>
      </p:sp>
      <p:graphicFrame>
        <p:nvGraphicFramePr>
          <p:cNvPr id="2050" name="Object 6"/>
          <p:cNvGraphicFramePr>
            <a:graphicFrameLocks noChangeAspect="1"/>
          </p:cNvGraphicFramePr>
          <p:nvPr/>
        </p:nvGraphicFramePr>
        <p:xfrm>
          <a:off x="5256213" y="1268413"/>
          <a:ext cx="3779837" cy="2266950"/>
        </p:xfrm>
        <a:graphic>
          <a:graphicData uri="http://schemas.openxmlformats.org/presentationml/2006/ole">
            <p:oleObj spid="_x0000_s2050" name="图片" r:id="rId4" imgW="2543040" imgH="1523880" progId="Word.Picture.8">
              <p:embed/>
            </p:oleObj>
          </a:graphicData>
        </a:graphic>
      </p:graphicFrame>
      <p:sp>
        <p:nvSpPr>
          <p:cNvPr id="8" name="Rectangle 15"/>
          <p:cNvSpPr>
            <a:spLocks noChangeArrowheads="1"/>
          </p:cNvSpPr>
          <p:nvPr/>
        </p:nvSpPr>
        <p:spPr bwMode="auto">
          <a:xfrm>
            <a:off x="6218238" y="1963738"/>
            <a:ext cx="622300" cy="493712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ctr">
              <a:lnSpc>
                <a:spcPct val="11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lang="en-US" altLang="zh-CN" sz="2400">
                <a:solidFill>
                  <a:srgbClr val="FF3300"/>
                </a:solidFill>
                <a:sym typeface="Webdings" pitchFamily="18" charset="2"/>
              </a:rPr>
              <a:t></a:t>
            </a:r>
            <a:endParaRPr lang="en-US" altLang="zh-CN" sz="2400">
              <a:solidFill>
                <a:srgbClr val="FF3300"/>
              </a:solidFill>
            </a:endParaRPr>
          </a:p>
        </p:txBody>
      </p:sp>
      <p:sp>
        <p:nvSpPr>
          <p:cNvPr id="9" name="Line 16"/>
          <p:cNvSpPr>
            <a:spLocks noChangeShapeType="1"/>
          </p:cNvSpPr>
          <p:nvPr/>
        </p:nvSpPr>
        <p:spPr bwMode="auto">
          <a:xfrm>
            <a:off x="6732588" y="1989138"/>
            <a:ext cx="0" cy="250825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10" name="Rectangle 17"/>
          <p:cNvSpPr>
            <a:spLocks noChangeArrowheads="1"/>
          </p:cNvSpPr>
          <p:nvPr/>
        </p:nvSpPr>
        <p:spPr bwMode="auto">
          <a:xfrm>
            <a:off x="6624638" y="1865313"/>
            <a:ext cx="622300" cy="376237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ctr">
              <a:lnSpc>
                <a:spcPct val="11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lang="en-US" altLang="zh-CN" sz="1800">
                <a:solidFill>
                  <a:srgbClr val="FF3300"/>
                </a:solidFill>
              </a:rPr>
              <a:t>(+)</a:t>
            </a:r>
          </a:p>
        </p:txBody>
      </p:sp>
      <p:sp>
        <p:nvSpPr>
          <p:cNvPr id="11" name="Rectangle 18"/>
          <p:cNvSpPr>
            <a:spLocks noChangeArrowheads="1"/>
          </p:cNvSpPr>
          <p:nvPr/>
        </p:nvSpPr>
        <p:spPr bwMode="auto">
          <a:xfrm>
            <a:off x="8197850" y="2024063"/>
            <a:ext cx="622300" cy="376237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ctr">
              <a:lnSpc>
                <a:spcPct val="11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lang="en-US" altLang="zh-CN" sz="1800">
                <a:solidFill>
                  <a:srgbClr val="FF3300"/>
                </a:solidFill>
              </a:rPr>
              <a:t>(+)</a:t>
            </a:r>
          </a:p>
        </p:txBody>
      </p:sp>
      <p:sp>
        <p:nvSpPr>
          <p:cNvPr id="12" name="Rectangle 19"/>
          <p:cNvSpPr>
            <a:spLocks noChangeArrowheads="1"/>
          </p:cNvSpPr>
          <p:nvPr/>
        </p:nvSpPr>
        <p:spPr bwMode="auto">
          <a:xfrm>
            <a:off x="6948488" y="944563"/>
            <a:ext cx="622300" cy="37465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ctr">
              <a:lnSpc>
                <a:spcPct val="11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lang="en-US" altLang="zh-CN" sz="1800">
                <a:solidFill>
                  <a:srgbClr val="FF3300"/>
                </a:solidFill>
              </a:rPr>
              <a:t>(+)</a:t>
            </a:r>
          </a:p>
        </p:txBody>
      </p:sp>
      <p:sp>
        <p:nvSpPr>
          <p:cNvPr id="13" name="Rectangle 20"/>
          <p:cNvSpPr>
            <a:spLocks noChangeArrowheads="1"/>
          </p:cNvSpPr>
          <p:nvPr/>
        </p:nvSpPr>
        <p:spPr bwMode="auto">
          <a:xfrm>
            <a:off x="6767513" y="2384425"/>
            <a:ext cx="622300" cy="37465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ctr">
              <a:lnSpc>
                <a:spcPct val="11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lang="en-US" altLang="zh-CN" sz="1800">
                <a:solidFill>
                  <a:srgbClr val="0033CC"/>
                </a:solidFill>
              </a:rPr>
              <a:t>(+)</a:t>
            </a:r>
          </a:p>
        </p:txBody>
      </p:sp>
      <p:sp>
        <p:nvSpPr>
          <p:cNvPr id="14" name="Rectangle 22"/>
          <p:cNvSpPr>
            <a:spLocks noChangeArrowheads="1"/>
          </p:cNvSpPr>
          <p:nvPr/>
        </p:nvSpPr>
        <p:spPr bwMode="auto">
          <a:xfrm>
            <a:off x="5616575" y="2024063"/>
            <a:ext cx="647700" cy="398462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ctr">
              <a:lnSpc>
                <a:spcPct val="11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lang="en-US" altLang="zh-CN" sz="1800">
                <a:solidFill>
                  <a:srgbClr val="FF0000"/>
                </a:solidFill>
              </a:rPr>
              <a:t>(+)?</a:t>
            </a:r>
            <a:endParaRPr lang="zh-CN" altLang="en-US" sz="1800">
              <a:solidFill>
                <a:srgbClr val="FF0000"/>
              </a:solidFill>
            </a:endParaRPr>
          </a:p>
        </p:txBody>
      </p:sp>
      <p:sp>
        <p:nvSpPr>
          <p:cNvPr id="15" name="Rectangle 23"/>
          <p:cNvSpPr>
            <a:spLocks noChangeArrowheads="1"/>
          </p:cNvSpPr>
          <p:nvPr/>
        </p:nvSpPr>
        <p:spPr bwMode="auto">
          <a:xfrm>
            <a:off x="5867400" y="944563"/>
            <a:ext cx="622300" cy="37465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ctr">
              <a:lnSpc>
                <a:spcPct val="11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lang="en-US" altLang="zh-CN" sz="1800">
                <a:solidFill>
                  <a:srgbClr val="FF3300"/>
                </a:solidFill>
              </a:rPr>
              <a:t>(+)</a:t>
            </a:r>
          </a:p>
        </p:txBody>
      </p:sp>
      <p:sp>
        <p:nvSpPr>
          <p:cNvPr id="16" name="Rectangle 24"/>
          <p:cNvSpPr>
            <a:spLocks noChangeArrowheads="1"/>
          </p:cNvSpPr>
          <p:nvPr/>
        </p:nvSpPr>
        <p:spPr bwMode="auto">
          <a:xfrm>
            <a:off x="6408738" y="1649413"/>
            <a:ext cx="622300" cy="37465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ctr">
              <a:lnSpc>
                <a:spcPct val="11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lang="en-US" altLang="zh-CN" sz="1800" i="1">
                <a:solidFill>
                  <a:srgbClr val="FF3300"/>
                </a:solidFill>
              </a:rPr>
              <a:t>v</a:t>
            </a:r>
            <a:r>
              <a:rPr lang="en-US" altLang="zh-CN" sz="1800" baseline="-25000">
                <a:solidFill>
                  <a:srgbClr val="FF3300"/>
                </a:solidFill>
              </a:rPr>
              <a:t>t</a:t>
            </a:r>
          </a:p>
        </p:txBody>
      </p:sp>
      <p:sp>
        <p:nvSpPr>
          <p:cNvPr id="17" name="Line 34"/>
          <p:cNvSpPr>
            <a:spLocks noChangeShapeType="1"/>
          </p:cNvSpPr>
          <p:nvPr/>
        </p:nvSpPr>
        <p:spPr bwMode="auto">
          <a:xfrm>
            <a:off x="7704138" y="2349500"/>
            <a:ext cx="720725" cy="34925"/>
          </a:xfrm>
          <a:prstGeom prst="line">
            <a:avLst/>
          </a:prstGeom>
          <a:noFill/>
          <a:ln w="57150">
            <a:solidFill>
              <a:schemeClr val="hlink"/>
            </a:solidFill>
            <a:round/>
            <a:headEnd/>
            <a:tailEnd type="triangle" w="med" len="lg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" name="Line 35"/>
          <p:cNvSpPr>
            <a:spLocks noChangeShapeType="1"/>
          </p:cNvSpPr>
          <p:nvPr/>
        </p:nvSpPr>
        <p:spPr bwMode="auto">
          <a:xfrm flipH="1" flipV="1">
            <a:off x="7488238" y="1449388"/>
            <a:ext cx="1044575" cy="0"/>
          </a:xfrm>
          <a:prstGeom prst="line">
            <a:avLst/>
          </a:prstGeom>
          <a:noFill/>
          <a:ln w="57150">
            <a:solidFill>
              <a:schemeClr val="hlink"/>
            </a:solidFill>
            <a:round/>
            <a:headEnd/>
            <a:tailEnd type="triangle" w="med" len="lg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9" name="Line 27"/>
          <p:cNvSpPr>
            <a:spLocks noChangeShapeType="1"/>
          </p:cNvSpPr>
          <p:nvPr/>
        </p:nvSpPr>
        <p:spPr bwMode="auto">
          <a:xfrm flipH="1" flipV="1">
            <a:off x="5184775" y="2241550"/>
            <a:ext cx="503238" cy="34925"/>
          </a:xfrm>
          <a:prstGeom prst="line">
            <a:avLst/>
          </a:prstGeom>
          <a:noFill/>
          <a:ln w="38100">
            <a:solidFill>
              <a:srgbClr val="0033CC"/>
            </a:solidFill>
            <a:round/>
            <a:headEnd/>
            <a:tailEnd type="triangle" w="med" len="lg"/>
          </a:ln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640007" name="Object 7"/>
          <p:cNvGraphicFramePr>
            <a:graphicFrameLocks noChangeAspect="1"/>
          </p:cNvGraphicFramePr>
          <p:nvPr/>
        </p:nvGraphicFramePr>
        <p:xfrm>
          <a:off x="47625" y="2816225"/>
          <a:ext cx="2724150" cy="1881188"/>
        </p:xfrm>
        <a:graphic>
          <a:graphicData uri="http://schemas.openxmlformats.org/presentationml/2006/ole">
            <p:oleObj spid="_x0000_s2051" name="图片" r:id="rId5" imgW="2523960" imgH="1743120" progId="Word.Picture.8">
              <p:embed/>
            </p:oleObj>
          </a:graphicData>
        </a:graphic>
      </p:graphicFrame>
      <p:sp>
        <p:nvSpPr>
          <p:cNvPr id="21" name="Rectangle 14"/>
          <p:cNvSpPr>
            <a:spLocks noChangeArrowheads="1"/>
          </p:cNvSpPr>
          <p:nvPr/>
        </p:nvSpPr>
        <p:spPr bwMode="auto">
          <a:xfrm>
            <a:off x="0" y="2346325"/>
            <a:ext cx="1441450" cy="36195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lnSpc>
                <a:spcPct val="11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lang="zh-CN" altLang="en-US" sz="1600">
                <a:solidFill>
                  <a:srgbClr val="FF0000"/>
                </a:solidFill>
                <a:ea typeface="华文楷体" pitchFamily="2" charset="-122"/>
                <a:sym typeface="Symbol" pitchFamily="18" charset="2"/>
              </a:rPr>
              <a:t></a:t>
            </a:r>
            <a:r>
              <a:rPr lang="zh-CN" altLang="en-US" sz="1600">
                <a:ea typeface="华文楷体" pitchFamily="2" charset="-122"/>
                <a:sym typeface="Symbol" pitchFamily="18" charset="2"/>
              </a:rPr>
              <a:t> </a:t>
            </a:r>
            <a:r>
              <a:rPr lang="zh-CN" altLang="en-US" sz="1600">
                <a:ea typeface="华文楷体" pitchFamily="2" charset="-122"/>
              </a:rPr>
              <a:t>工作原理</a:t>
            </a:r>
            <a:endParaRPr lang="zh-CN" altLang="en-US" sz="1600">
              <a:solidFill>
                <a:srgbClr val="FF0000"/>
              </a:solidFill>
            </a:endParaRPr>
          </a:p>
        </p:txBody>
      </p:sp>
      <p:sp>
        <p:nvSpPr>
          <p:cNvPr id="22" name="Rectangle 14"/>
          <p:cNvSpPr>
            <a:spLocks noChangeArrowheads="1"/>
          </p:cNvSpPr>
          <p:nvPr/>
        </p:nvSpPr>
        <p:spPr bwMode="auto">
          <a:xfrm>
            <a:off x="5722938" y="3644900"/>
            <a:ext cx="1441450" cy="34925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lnSpc>
                <a:spcPct val="11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lang="zh-CN" altLang="en-US" sz="1600">
                <a:solidFill>
                  <a:srgbClr val="FF0000"/>
                </a:solidFill>
                <a:ea typeface="华文楷体" pitchFamily="2" charset="-122"/>
                <a:sym typeface="Symbol" pitchFamily="18" charset="2"/>
              </a:rPr>
              <a:t></a:t>
            </a:r>
            <a:r>
              <a:rPr lang="zh-CN" altLang="en-US" sz="1600">
                <a:ea typeface="华文楷体" pitchFamily="2" charset="-122"/>
                <a:sym typeface="Symbol" pitchFamily="18" charset="2"/>
              </a:rPr>
              <a:t> </a:t>
            </a:r>
            <a:r>
              <a:rPr lang="zh-CN" altLang="en-US" sz="1600">
                <a:ea typeface="华文楷体" pitchFamily="2" charset="-122"/>
              </a:rPr>
              <a:t>振荡频率</a:t>
            </a:r>
            <a:endParaRPr lang="zh-CN" altLang="en-US" sz="1600">
              <a:solidFill>
                <a:srgbClr val="FF0000"/>
              </a:solidFill>
            </a:endParaRPr>
          </a:p>
        </p:txBody>
      </p:sp>
      <p:sp>
        <p:nvSpPr>
          <p:cNvPr id="23" name="Rectangle 14"/>
          <p:cNvSpPr>
            <a:spLocks noChangeArrowheads="1"/>
          </p:cNvSpPr>
          <p:nvPr/>
        </p:nvSpPr>
        <p:spPr bwMode="auto">
          <a:xfrm>
            <a:off x="5722938" y="3978275"/>
            <a:ext cx="1441450" cy="350838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lnSpc>
                <a:spcPct val="11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lang="zh-CN" altLang="en-US" sz="1600">
                <a:solidFill>
                  <a:srgbClr val="FF0000"/>
                </a:solidFill>
                <a:ea typeface="华文楷体" pitchFamily="2" charset="-122"/>
                <a:sym typeface="Symbol" pitchFamily="18" charset="2"/>
              </a:rPr>
              <a:t></a:t>
            </a:r>
            <a:r>
              <a:rPr lang="zh-CN" altLang="en-US" sz="1600">
                <a:ea typeface="华文楷体" pitchFamily="2" charset="-122"/>
                <a:sym typeface="Symbol" pitchFamily="18" charset="2"/>
              </a:rPr>
              <a:t> </a:t>
            </a:r>
            <a:r>
              <a:rPr lang="zh-CN" altLang="en-US" sz="1600">
                <a:ea typeface="华文楷体" pitchFamily="2" charset="-122"/>
              </a:rPr>
              <a:t>稳幅原理</a:t>
            </a:r>
            <a:endParaRPr lang="zh-CN" altLang="en-US" sz="1600">
              <a:solidFill>
                <a:srgbClr val="FF0000"/>
              </a:solidFill>
            </a:endParaRPr>
          </a:p>
        </p:txBody>
      </p:sp>
      <p:sp>
        <p:nvSpPr>
          <p:cNvPr id="24" name="Rectangle 14"/>
          <p:cNvSpPr>
            <a:spLocks noChangeArrowheads="1"/>
          </p:cNvSpPr>
          <p:nvPr/>
        </p:nvSpPr>
        <p:spPr bwMode="auto">
          <a:xfrm>
            <a:off x="0" y="1700213"/>
            <a:ext cx="1441450" cy="34925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lnSpc>
                <a:spcPct val="11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lang="zh-CN" altLang="en-US" sz="1600">
                <a:solidFill>
                  <a:srgbClr val="FF0000"/>
                </a:solidFill>
                <a:ea typeface="华文楷体" pitchFamily="2" charset="-122"/>
                <a:sym typeface="Symbol" pitchFamily="18" charset="2"/>
              </a:rPr>
              <a:t></a:t>
            </a:r>
            <a:r>
              <a:rPr lang="zh-CN" altLang="en-US" sz="1600">
                <a:ea typeface="华文楷体" pitchFamily="2" charset="-122"/>
                <a:sym typeface="Symbol" pitchFamily="18" charset="2"/>
              </a:rPr>
              <a:t> </a:t>
            </a:r>
            <a:r>
              <a:rPr lang="zh-CN" altLang="en-US" sz="1600">
                <a:ea typeface="华文楷体" pitchFamily="2" charset="-122"/>
              </a:rPr>
              <a:t>电路识别</a:t>
            </a:r>
            <a:endParaRPr lang="zh-CN" altLang="en-US" sz="1600">
              <a:solidFill>
                <a:srgbClr val="FF0000"/>
              </a:solidFill>
            </a:endParaRPr>
          </a:p>
        </p:txBody>
      </p:sp>
      <p:sp>
        <p:nvSpPr>
          <p:cNvPr id="25" name="Rectangle 24"/>
          <p:cNvSpPr>
            <a:spLocks noChangeArrowheads="1"/>
          </p:cNvSpPr>
          <p:nvPr/>
        </p:nvSpPr>
        <p:spPr bwMode="auto">
          <a:xfrm>
            <a:off x="1150938" y="1700213"/>
            <a:ext cx="4608512" cy="33972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just"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kumimoji="1" lang="zh-CN" altLang="en-US" sz="1600">
                <a:solidFill>
                  <a:srgbClr val="0033CC"/>
                </a:solidFill>
                <a:latin typeface="楷体_GB2312" pitchFamily="49" charset="-122"/>
              </a:rPr>
              <a:t>特征①</a:t>
            </a:r>
            <a:r>
              <a:rPr lang="en-US" altLang="zh-CN" sz="1600">
                <a:solidFill>
                  <a:srgbClr val="990033"/>
                </a:solidFill>
                <a:ea typeface="华文楷体" pitchFamily="2" charset="-122"/>
                <a:sym typeface="Symbol" pitchFamily="18" charset="2"/>
              </a:rPr>
              <a:t> </a:t>
            </a:r>
            <a:r>
              <a:rPr lang="zh-CN" altLang="en-US" sz="1600">
                <a:ea typeface="华文楷体" pitchFamily="2" charset="-122"/>
                <a:sym typeface="Symbol" pitchFamily="18" charset="2"/>
              </a:rPr>
              <a:t>没有输入；</a:t>
            </a:r>
            <a:r>
              <a:rPr kumimoji="1" lang="zh-CN" altLang="en-US" sz="1600">
                <a:solidFill>
                  <a:srgbClr val="0033CC"/>
                </a:solidFill>
                <a:latin typeface="楷体_GB2312" pitchFamily="49" charset="-122"/>
              </a:rPr>
              <a:t>特征②</a:t>
            </a:r>
            <a:r>
              <a:rPr kumimoji="1" lang="zh-CN" altLang="en-US" sz="1600">
                <a:solidFill>
                  <a:srgbClr val="FF0000"/>
                </a:solidFill>
                <a:latin typeface="楷体_GB2312" pitchFamily="49" charset="-122"/>
              </a:rPr>
              <a:t>正</a:t>
            </a:r>
            <a:r>
              <a:rPr kumimoji="1" lang="en-US" altLang="zh-CN" sz="1600">
                <a:latin typeface="楷体_GB2312" pitchFamily="49" charset="-122"/>
              </a:rPr>
              <a:t>,</a:t>
            </a:r>
            <a:r>
              <a:rPr kumimoji="1" lang="zh-CN" altLang="en-US" sz="1600">
                <a:solidFill>
                  <a:srgbClr val="0033CC"/>
                </a:solidFill>
                <a:latin typeface="楷体_GB2312" pitchFamily="49" charset="-122"/>
              </a:rPr>
              <a:t>负</a:t>
            </a:r>
            <a:r>
              <a:rPr kumimoji="1" lang="zh-CN" altLang="en-US" sz="1600">
                <a:latin typeface="楷体_GB2312" pitchFamily="49" charset="-122"/>
              </a:rPr>
              <a:t>反馈</a:t>
            </a:r>
            <a:r>
              <a:rPr kumimoji="1" lang="en-US" altLang="zh-CN" sz="1600">
                <a:latin typeface="楷体_GB2312" pitchFamily="49" charset="-122"/>
              </a:rPr>
              <a:t>2</a:t>
            </a:r>
            <a:r>
              <a:rPr kumimoji="1" lang="zh-CN" altLang="en-US" sz="1600">
                <a:latin typeface="楷体_GB2312" pitchFamily="49" charset="-122"/>
              </a:rPr>
              <a:t>个</a:t>
            </a:r>
            <a:r>
              <a:rPr lang="zh-CN" altLang="en-US" sz="1600">
                <a:solidFill>
                  <a:srgbClr val="000000"/>
                </a:solidFill>
              </a:rPr>
              <a:t>闭环</a:t>
            </a:r>
            <a:endParaRPr lang="en-US" altLang="zh-CN" sz="1600">
              <a:solidFill>
                <a:srgbClr val="000000"/>
              </a:solidFill>
              <a:ea typeface="华文楷体" pitchFamily="2" charset="-122"/>
            </a:endParaRPr>
          </a:p>
        </p:txBody>
      </p:sp>
      <p:sp>
        <p:nvSpPr>
          <p:cNvPr id="26" name="Rectangle 24"/>
          <p:cNvSpPr>
            <a:spLocks noChangeArrowheads="1"/>
          </p:cNvSpPr>
          <p:nvPr/>
        </p:nvSpPr>
        <p:spPr bwMode="auto">
          <a:xfrm>
            <a:off x="1150938" y="2024063"/>
            <a:ext cx="4176712" cy="33972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just">
              <a:buClr>
                <a:schemeClr val="folHlink"/>
              </a:buClr>
              <a:buSzPct val="60000"/>
              <a:buFont typeface="Wingdings" pitchFamily="2" charset="2"/>
              <a:buNone/>
              <a:defRPr/>
            </a:pPr>
            <a:r>
              <a:rPr kumimoji="1" lang="zh-CN" altLang="en-US" sz="1600" dirty="0">
                <a:solidFill>
                  <a:srgbClr val="0033CC"/>
                </a:solidFill>
                <a:latin typeface="+mn-ea"/>
                <a:ea typeface="+mn-ea"/>
              </a:rPr>
              <a:t>特征</a:t>
            </a:r>
            <a:r>
              <a:rPr kumimoji="1" lang="zh-CN" altLang="en-US" sz="1600" dirty="0">
                <a:solidFill>
                  <a:srgbClr val="0033CC"/>
                </a:solidFill>
                <a:latin typeface="华文宋体" pitchFamily="2" charset="-122"/>
                <a:ea typeface="华文宋体" pitchFamily="2" charset="-122"/>
              </a:rPr>
              <a:t>③</a:t>
            </a:r>
            <a:r>
              <a:rPr lang="en-US" altLang="zh-CN" sz="1600" dirty="0">
                <a:solidFill>
                  <a:srgbClr val="990033"/>
                </a:solidFill>
                <a:ea typeface="华文楷体" pitchFamily="2" charset="-122"/>
                <a:sym typeface="Symbol" pitchFamily="18" charset="2"/>
              </a:rPr>
              <a:t> </a:t>
            </a:r>
            <a:r>
              <a:rPr lang="zh-CN" altLang="en-US" sz="1600" dirty="0">
                <a:solidFill>
                  <a:srgbClr val="000000"/>
                </a:solidFill>
                <a:ea typeface="华文楷体" pitchFamily="2" charset="-122"/>
              </a:rPr>
              <a:t>选频网络</a:t>
            </a:r>
            <a:r>
              <a:rPr kumimoji="1" lang="zh-CN" altLang="en-US" sz="1600" dirty="0">
                <a:latin typeface="楷体_GB2312" pitchFamily="49" charset="-122"/>
              </a:rPr>
              <a:t> </a:t>
            </a:r>
            <a:r>
              <a:rPr kumimoji="1" lang="en-US" altLang="zh-CN" sz="1600" dirty="0">
                <a:latin typeface="楷体_GB2312" pitchFamily="49" charset="-122"/>
              </a:rPr>
              <a:t>—</a:t>
            </a:r>
            <a:r>
              <a:rPr kumimoji="1" lang="en-US" altLang="zh-CN" sz="1600" i="1" dirty="0">
                <a:latin typeface="楷体_GB2312" pitchFamily="49" charset="-122"/>
              </a:rPr>
              <a:t>RC</a:t>
            </a:r>
            <a:r>
              <a:rPr kumimoji="1" lang="zh-CN" altLang="en-US" sz="1600" dirty="0">
                <a:latin typeface="楷体_GB2312" pitchFamily="49" charset="-122"/>
              </a:rPr>
              <a:t>串并联网络</a:t>
            </a:r>
            <a:r>
              <a:rPr kumimoji="1" lang="en-US" altLang="zh-CN" sz="1400" dirty="0">
                <a:solidFill>
                  <a:srgbClr val="FF0000"/>
                </a:solidFill>
                <a:latin typeface="楷体_GB2312" pitchFamily="49" charset="-122"/>
              </a:rPr>
              <a:t>(</a:t>
            </a:r>
            <a:r>
              <a:rPr kumimoji="1" lang="zh-CN" altLang="en-US" sz="1400" dirty="0">
                <a:solidFill>
                  <a:srgbClr val="FF0000"/>
                </a:solidFill>
                <a:latin typeface="楷体_GB2312" pitchFamily="49" charset="-122"/>
              </a:rPr>
              <a:t>重要特征</a:t>
            </a:r>
            <a:r>
              <a:rPr kumimoji="1" lang="en-US" altLang="zh-CN" sz="1400" dirty="0">
                <a:solidFill>
                  <a:srgbClr val="FF0000"/>
                </a:solidFill>
                <a:latin typeface="楷体_GB2312" pitchFamily="49" charset="-122"/>
              </a:rPr>
              <a:t>)</a:t>
            </a:r>
            <a:endParaRPr lang="en-US" altLang="zh-CN" sz="1600" dirty="0">
              <a:solidFill>
                <a:srgbClr val="FF0000"/>
              </a:solidFill>
              <a:ea typeface="华文楷体" pitchFamily="2" charset="-122"/>
            </a:endParaRPr>
          </a:p>
        </p:txBody>
      </p:sp>
      <p:sp>
        <p:nvSpPr>
          <p:cNvPr id="27" name="AutoShape 21"/>
          <p:cNvSpPr>
            <a:spLocks noChangeArrowheads="1"/>
          </p:cNvSpPr>
          <p:nvPr/>
        </p:nvSpPr>
        <p:spPr bwMode="auto">
          <a:xfrm>
            <a:off x="7920038" y="2708275"/>
            <a:ext cx="1223962" cy="865188"/>
          </a:xfrm>
          <a:prstGeom prst="wedgeRoundRectCallout">
            <a:avLst>
              <a:gd name="adj1" fmla="val -99727"/>
              <a:gd name="adj2" fmla="val -62250"/>
              <a:gd name="adj3" fmla="val 16667"/>
            </a:avLst>
          </a:prstGeom>
          <a:solidFill>
            <a:schemeClr val="accent1"/>
          </a:solidFill>
          <a:ln w="9525">
            <a:solidFill>
              <a:srgbClr val="0033CC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kumimoji="1" lang="zh-CN" altLang="en-US" sz="1600">
                <a:solidFill>
                  <a:srgbClr val="CC0000"/>
                </a:solidFill>
              </a:rPr>
              <a:t>电压串联</a:t>
            </a:r>
          </a:p>
          <a:p>
            <a:pPr algn="ctr"/>
            <a:r>
              <a:rPr kumimoji="1" lang="zh-CN" altLang="en-US" sz="1600">
                <a:solidFill>
                  <a:srgbClr val="CC0000"/>
                </a:solidFill>
              </a:rPr>
              <a:t>负反馈</a:t>
            </a:r>
          </a:p>
          <a:p>
            <a:pPr algn="ctr"/>
            <a:r>
              <a:rPr kumimoji="1" lang="en-US" altLang="zh-CN" sz="1600">
                <a:solidFill>
                  <a:srgbClr val="CC0000"/>
                </a:solidFill>
              </a:rPr>
              <a:t>(</a:t>
            </a:r>
            <a:r>
              <a:rPr kumimoji="1" lang="zh-CN" altLang="en-US" sz="1600">
                <a:solidFill>
                  <a:srgbClr val="CC0000"/>
                </a:solidFill>
              </a:rPr>
              <a:t>同相比例</a:t>
            </a:r>
            <a:r>
              <a:rPr kumimoji="1" lang="en-US" altLang="zh-CN" sz="1600">
                <a:solidFill>
                  <a:srgbClr val="CC0000"/>
                </a:solidFill>
              </a:rPr>
              <a:t>)</a:t>
            </a:r>
          </a:p>
        </p:txBody>
      </p:sp>
      <p:sp>
        <p:nvSpPr>
          <p:cNvPr id="28" name="Rectangle 24"/>
          <p:cNvSpPr>
            <a:spLocks noChangeArrowheads="1"/>
          </p:cNvSpPr>
          <p:nvPr/>
        </p:nvSpPr>
        <p:spPr bwMode="auto">
          <a:xfrm>
            <a:off x="1116013" y="2420938"/>
            <a:ext cx="4105275" cy="33972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just"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kumimoji="1" lang="zh-CN" altLang="en-US" sz="1600">
                <a:solidFill>
                  <a:srgbClr val="FF0000"/>
                </a:solidFill>
                <a:latin typeface="楷体_GB2312" pitchFamily="49" charset="-122"/>
              </a:rPr>
              <a:t>正</a:t>
            </a:r>
            <a:r>
              <a:rPr kumimoji="1" lang="zh-CN" altLang="en-US" sz="1600">
                <a:latin typeface="楷体_GB2312" pitchFamily="49" charset="-122"/>
              </a:rPr>
              <a:t>反馈</a:t>
            </a:r>
            <a:r>
              <a:rPr lang="zh-CN" altLang="en-US" sz="1600">
                <a:solidFill>
                  <a:srgbClr val="000000"/>
                </a:solidFill>
              </a:rPr>
              <a:t>闭环</a:t>
            </a:r>
            <a:r>
              <a:rPr lang="en-US" altLang="zh-CN" sz="1600">
                <a:solidFill>
                  <a:srgbClr val="000000"/>
                </a:solidFill>
              </a:rPr>
              <a:t>: </a:t>
            </a:r>
            <a:r>
              <a:rPr lang="zh-CN" altLang="en-US" sz="1600">
                <a:solidFill>
                  <a:srgbClr val="000000"/>
                </a:solidFill>
              </a:rPr>
              <a:t>同相放大 </a:t>
            </a:r>
            <a:r>
              <a:rPr lang="en-US" altLang="zh-CN" sz="1600">
                <a:solidFill>
                  <a:srgbClr val="000000"/>
                </a:solidFill>
              </a:rPr>
              <a:t>+</a:t>
            </a:r>
            <a:r>
              <a:rPr kumimoji="1" lang="en-US" altLang="zh-CN" sz="1600" i="1">
                <a:latin typeface="楷体_GB2312" pitchFamily="49" charset="-122"/>
              </a:rPr>
              <a:t> RC</a:t>
            </a:r>
            <a:r>
              <a:rPr kumimoji="1" lang="zh-CN" altLang="en-US" sz="1600">
                <a:latin typeface="楷体_GB2312" pitchFamily="49" charset="-122"/>
              </a:rPr>
              <a:t>串并联网络</a:t>
            </a:r>
            <a:endParaRPr lang="en-US" altLang="zh-CN" sz="1600">
              <a:solidFill>
                <a:srgbClr val="000000"/>
              </a:solidFill>
              <a:ea typeface="华文楷体" pitchFamily="2" charset="-122"/>
            </a:endParaRPr>
          </a:p>
        </p:txBody>
      </p:sp>
      <p:pic>
        <p:nvPicPr>
          <p:cNvPr id="30" name="Picture 28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735263" y="2708275"/>
            <a:ext cx="2133600" cy="1468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" name="Picture 27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919413" y="4113213"/>
            <a:ext cx="1765300" cy="1395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" name="Rectangle 30"/>
          <p:cNvSpPr>
            <a:spLocks noChangeArrowheads="1"/>
          </p:cNvSpPr>
          <p:nvPr/>
        </p:nvSpPr>
        <p:spPr bwMode="auto">
          <a:xfrm>
            <a:off x="3706813" y="2708275"/>
            <a:ext cx="2125662" cy="363538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lnSpc>
                <a:spcPct val="11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lang="zh-CN" altLang="en-US" sz="1600">
                <a:solidFill>
                  <a:srgbClr val="CC0000"/>
                </a:solidFill>
              </a:rPr>
              <a:t>结论</a:t>
            </a:r>
            <a:r>
              <a:rPr lang="en-US" altLang="zh-CN" sz="1600">
                <a:solidFill>
                  <a:srgbClr val="CC0000"/>
                </a:solidFill>
              </a:rPr>
              <a:t>: </a:t>
            </a:r>
            <a:r>
              <a:rPr lang="zh-CN" altLang="en-US" sz="1600">
                <a:solidFill>
                  <a:srgbClr val="CC0000"/>
                </a:solidFill>
              </a:rPr>
              <a:t>具有选频特性</a:t>
            </a:r>
          </a:p>
        </p:txBody>
      </p:sp>
      <p:sp>
        <p:nvSpPr>
          <p:cNvPr id="32" name="Text Box 31"/>
          <p:cNvSpPr txBox="1">
            <a:spLocks noChangeArrowheads="1"/>
          </p:cNvSpPr>
          <p:nvPr/>
        </p:nvSpPr>
        <p:spPr bwMode="auto">
          <a:xfrm>
            <a:off x="4103688" y="4278313"/>
            <a:ext cx="1368425" cy="338137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1600"/>
              <a:t>相移</a:t>
            </a:r>
            <a:r>
              <a:rPr lang="zh-CN" altLang="en-US" sz="1600" i="1">
                <a:sym typeface="Symbol" pitchFamily="18" charset="2"/>
              </a:rPr>
              <a:t></a:t>
            </a:r>
            <a:r>
              <a:rPr lang="en-US" altLang="zh-CN" sz="1600" baseline="-25000">
                <a:sym typeface="Symbol" pitchFamily="18" charset="2"/>
              </a:rPr>
              <a:t>F</a:t>
            </a:r>
            <a:r>
              <a:rPr lang="en-US" altLang="zh-CN" sz="1600" baseline="-25000"/>
              <a:t> </a:t>
            </a:r>
            <a:r>
              <a:rPr lang="en-US" altLang="zh-CN" sz="1600"/>
              <a:t>= 0° </a:t>
            </a:r>
          </a:p>
        </p:txBody>
      </p:sp>
      <p:graphicFrame>
        <p:nvGraphicFramePr>
          <p:cNvPr id="33" name="Object 32"/>
          <p:cNvGraphicFramePr>
            <a:graphicFrameLocks noChangeAspect="1"/>
          </p:cNvGraphicFramePr>
          <p:nvPr/>
        </p:nvGraphicFramePr>
        <p:xfrm>
          <a:off x="4356100" y="3500438"/>
          <a:ext cx="1116013" cy="454025"/>
        </p:xfrm>
        <a:graphic>
          <a:graphicData uri="http://schemas.openxmlformats.org/presentationml/2006/ole">
            <p:oleObj spid="_x0000_s2052" name="公式" r:id="rId8" imgW="990360" imgH="406080" progId="Equation.3">
              <p:embed/>
            </p:oleObj>
          </a:graphicData>
        </a:graphic>
      </p:graphicFrame>
      <p:graphicFrame>
        <p:nvGraphicFramePr>
          <p:cNvPr id="34" name="Object 34"/>
          <p:cNvGraphicFramePr>
            <a:graphicFrameLocks noChangeAspect="1"/>
          </p:cNvGraphicFramePr>
          <p:nvPr/>
        </p:nvGraphicFramePr>
        <p:xfrm>
          <a:off x="4198938" y="3059113"/>
          <a:ext cx="1273175" cy="441325"/>
        </p:xfrm>
        <a:graphic>
          <a:graphicData uri="http://schemas.openxmlformats.org/presentationml/2006/ole">
            <p:oleObj spid="_x0000_s2053" name="Equation" r:id="rId9" imgW="1168200" imgH="406080" progId="Equation.DSMT4">
              <p:embed/>
            </p:oleObj>
          </a:graphicData>
        </a:graphic>
      </p:graphicFrame>
      <p:sp>
        <p:nvSpPr>
          <p:cNvPr id="35" name="Line 27"/>
          <p:cNvSpPr>
            <a:spLocks noChangeShapeType="1"/>
          </p:cNvSpPr>
          <p:nvPr/>
        </p:nvSpPr>
        <p:spPr bwMode="auto">
          <a:xfrm flipH="1" flipV="1">
            <a:off x="5472113" y="3357563"/>
            <a:ext cx="576262" cy="358775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lg"/>
          </a:ln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643085" name="Object 13"/>
          <p:cNvGraphicFramePr>
            <a:graphicFrameLocks noChangeAspect="1"/>
          </p:cNvGraphicFramePr>
          <p:nvPr/>
        </p:nvGraphicFramePr>
        <p:xfrm>
          <a:off x="1619250" y="3284538"/>
          <a:ext cx="627063" cy="285750"/>
        </p:xfrm>
        <a:graphic>
          <a:graphicData uri="http://schemas.openxmlformats.org/presentationml/2006/ole">
            <p:oleObj spid="_x0000_s2054" name="Equation" r:id="rId10" imgW="495000" imgH="228600" progId="Equation.3">
              <p:embed/>
            </p:oleObj>
          </a:graphicData>
        </a:graphic>
      </p:graphicFrame>
      <p:graphicFrame>
        <p:nvGraphicFramePr>
          <p:cNvPr id="643088" name="Object 16"/>
          <p:cNvGraphicFramePr>
            <a:graphicFrameLocks noChangeAspect="1"/>
          </p:cNvGraphicFramePr>
          <p:nvPr/>
        </p:nvGraphicFramePr>
        <p:xfrm>
          <a:off x="47625" y="4652963"/>
          <a:ext cx="1397000" cy="433387"/>
        </p:xfrm>
        <a:graphic>
          <a:graphicData uri="http://schemas.openxmlformats.org/presentationml/2006/ole">
            <p:oleObj spid="_x0000_s2055" name="Equation" r:id="rId11" imgW="1180800" imgH="406080" progId="Equation.DSMT4">
              <p:embed/>
            </p:oleObj>
          </a:graphicData>
        </a:graphic>
      </p:graphicFrame>
      <p:graphicFrame>
        <p:nvGraphicFramePr>
          <p:cNvPr id="643089" name="Object 17"/>
          <p:cNvGraphicFramePr>
            <a:graphicFrameLocks noChangeAspect="1"/>
          </p:cNvGraphicFramePr>
          <p:nvPr/>
        </p:nvGraphicFramePr>
        <p:xfrm>
          <a:off x="1443038" y="4764088"/>
          <a:ext cx="933450" cy="285750"/>
        </p:xfrm>
        <a:graphic>
          <a:graphicData uri="http://schemas.openxmlformats.org/presentationml/2006/ole">
            <p:oleObj spid="_x0000_s2056" name="Equation" r:id="rId12" imgW="736560" imgH="228600" progId="Equation.DSMT4">
              <p:embed/>
            </p:oleObj>
          </a:graphicData>
        </a:graphic>
      </p:graphicFrame>
      <p:sp>
        <p:nvSpPr>
          <p:cNvPr id="39" name="Rectangle 15"/>
          <p:cNvSpPr>
            <a:spLocks noChangeArrowheads="1"/>
          </p:cNvSpPr>
          <p:nvPr/>
        </p:nvSpPr>
        <p:spPr bwMode="auto">
          <a:xfrm>
            <a:off x="719138" y="3344863"/>
            <a:ext cx="622300" cy="407987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ctr">
              <a:lnSpc>
                <a:spcPct val="11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lang="en-US" altLang="zh-CN">
                <a:solidFill>
                  <a:srgbClr val="FF3300"/>
                </a:solidFill>
                <a:sym typeface="Webdings" pitchFamily="18" charset="2"/>
              </a:rPr>
              <a:t></a:t>
            </a:r>
            <a:endParaRPr lang="en-US" altLang="zh-CN">
              <a:solidFill>
                <a:srgbClr val="FF3300"/>
              </a:solidFill>
            </a:endParaRPr>
          </a:p>
        </p:txBody>
      </p:sp>
      <p:sp>
        <p:nvSpPr>
          <p:cNvPr id="40" name="Line 16"/>
          <p:cNvSpPr>
            <a:spLocks noChangeShapeType="1"/>
          </p:cNvSpPr>
          <p:nvPr/>
        </p:nvSpPr>
        <p:spPr bwMode="auto">
          <a:xfrm>
            <a:off x="1187450" y="3321050"/>
            <a:ext cx="0" cy="250825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41" name="Rectangle 24"/>
          <p:cNvSpPr>
            <a:spLocks noChangeArrowheads="1"/>
          </p:cNvSpPr>
          <p:nvPr/>
        </p:nvSpPr>
        <p:spPr bwMode="auto">
          <a:xfrm>
            <a:off x="863600" y="2981325"/>
            <a:ext cx="622300" cy="376238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ctr">
              <a:lnSpc>
                <a:spcPct val="11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lang="en-US" altLang="zh-CN" sz="1800" i="1">
                <a:solidFill>
                  <a:srgbClr val="FF3300"/>
                </a:solidFill>
              </a:rPr>
              <a:t>v</a:t>
            </a:r>
            <a:r>
              <a:rPr lang="en-US" altLang="zh-CN" sz="1800" baseline="-25000">
                <a:solidFill>
                  <a:srgbClr val="FF3300"/>
                </a:solidFill>
              </a:rPr>
              <a:t>t</a:t>
            </a:r>
          </a:p>
        </p:txBody>
      </p:sp>
      <p:sp>
        <p:nvSpPr>
          <p:cNvPr id="42" name="Rectangle 17"/>
          <p:cNvSpPr>
            <a:spLocks noChangeArrowheads="1"/>
          </p:cNvSpPr>
          <p:nvPr/>
        </p:nvSpPr>
        <p:spPr bwMode="auto">
          <a:xfrm>
            <a:off x="1042988" y="3249613"/>
            <a:ext cx="622300" cy="37465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ctr">
              <a:lnSpc>
                <a:spcPct val="11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lang="en-US" altLang="zh-CN" sz="1800">
                <a:solidFill>
                  <a:srgbClr val="FF3300"/>
                </a:solidFill>
              </a:rPr>
              <a:t>(+)</a:t>
            </a:r>
          </a:p>
        </p:txBody>
      </p:sp>
      <p:sp>
        <p:nvSpPr>
          <p:cNvPr id="43" name="Rectangle 18"/>
          <p:cNvSpPr>
            <a:spLocks noChangeArrowheads="1"/>
          </p:cNvSpPr>
          <p:nvPr/>
        </p:nvSpPr>
        <p:spPr bwMode="auto">
          <a:xfrm>
            <a:off x="1979613" y="3414713"/>
            <a:ext cx="622300" cy="37465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ctr">
              <a:lnSpc>
                <a:spcPct val="11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lang="en-US" altLang="zh-CN" sz="1800">
                <a:solidFill>
                  <a:srgbClr val="FF3300"/>
                </a:solidFill>
              </a:rPr>
              <a:t>(+)</a:t>
            </a:r>
          </a:p>
        </p:txBody>
      </p:sp>
      <p:sp>
        <p:nvSpPr>
          <p:cNvPr id="44" name="Rectangle 23"/>
          <p:cNvSpPr>
            <a:spLocks noChangeArrowheads="1"/>
          </p:cNvSpPr>
          <p:nvPr/>
        </p:nvSpPr>
        <p:spPr bwMode="auto">
          <a:xfrm>
            <a:off x="250825" y="2528888"/>
            <a:ext cx="622300" cy="37465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ctr">
              <a:lnSpc>
                <a:spcPct val="11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lang="en-US" altLang="zh-CN" sz="1800">
                <a:solidFill>
                  <a:srgbClr val="FF3300"/>
                </a:solidFill>
              </a:rPr>
              <a:t>(+)</a:t>
            </a:r>
          </a:p>
        </p:txBody>
      </p:sp>
      <p:sp>
        <p:nvSpPr>
          <p:cNvPr id="45" name="Rectangle 22"/>
          <p:cNvSpPr>
            <a:spLocks noChangeArrowheads="1"/>
          </p:cNvSpPr>
          <p:nvPr/>
        </p:nvSpPr>
        <p:spPr bwMode="auto">
          <a:xfrm>
            <a:off x="0" y="3357563"/>
            <a:ext cx="647700" cy="39687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ctr">
              <a:lnSpc>
                <a:spcPct val="11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lang="en-US" altLang="zh-CN" sz="1800">
                <a:solidFill>
                  <a:srgbClr val="FF0000"/>
                </a:solidFill>
              </a:rPr>
              <a:t>(+)?</a:t>
            </a:r>
            <a:endParaRPr lang="zh-CN" altLang="en-US" sz="1800">
              <a:solidFill>
                <a:srgbClr val="FF0000"/>
              </a:solidFill>
            </a:endParaRPr>
          </a:p>
        </p:txBody>
      </p:sp>
      <p:graphicFrame>
        <p:nvGraphicFramePr>
          <p:cNvPr id="643090" name="Object 18"/>
          <p:cNvGraphicFramePr>
            <a:graphicFrameLocks noChangeAspect="1"/>
          </p:cNvGraphicFramePr>
          <p:nvPr/>
        </p:nvGraphicFramePr>
        <p:xfrm>
          <a:off x="34925" y="5121275"/>
          <a:ext cx="2970213" cy="320675"/>
        </p:xfrm>
        <a:graphic>
          <a:graphicData uri="http://schemas.openxmlformats.org/presentationml/2006/ole">
            <p:oleObj spid="_x0000_s2057" name="Equation" r:id="rId13" imgW="2095200" imgH="228600" progId="Equation.DSMT4">
              <p:embed/>
            </p:oleObj>
          </a:graphicData>
        </a:graphic>
      </p:graphicFrame>
      <p:graphicFrame>
        <p:nvGraphicFramePr>
          <p:cNvPr id="643111" name="Object 39"/>
          <p:cNvGraphicFramePr>
            <a:graphicFrameLocks noChangeAspect="1"/>
          </p:cNvGraphicFramePr>
          <p:nvPr/>
        </p:nvGraphicFramePr>
        <p:xfrm>
          <a:off x="34925" y="5481638"/>
          <a:ext cx="3008313" cy="314325"/>
        </p:xfrm>
        <a:graphic>
          <a:graphicData uri="http://schemas.openxmlformats.org/presentationml/2006/ole">
            <p:oleObj spid="_x0000_s2058" name="Equation" r:id="rId14" imgW="1904760" imgH="228600" progId="Equation.DSMT4">
              <p:embed/>
            </p:oleObj>
          </a:graphicData>
        </a:graphic>
      </p:graphicFrame>
      <p:sp>
        <p:nvSpPr>
          <p:cNvPr id="48" name="Rectangle 24"/>
          <p:cNvSpPr>
            <a:spLocks noChangeArrowheads="1"/>
          </p:cNvSpPr>
          <p:nvPr/>
        </p:nvSpPr>
        <p:spPr bwMode="auto">
          <a:xfrm>
            <a:off x="0" y="5791200"/>
            <a:ext cx="3167063" cy="338138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just"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kumimoji="1" lang="zh-CN" altLang="en-US" sz="1600"/>
              <a:t>所以</a:t>
            </a:r>
            <a:r>
              <a:rPr kumimoji="1" lang="en-US" altLang="zh-CN" sz="1600"/>
              <a:t>, </a:t>
            </a:r>
            <a:r>
              <a:rPr kumimoji="1" lang="zh-CN" altLang="en-US" sz="1600"/>
              <a:t>需要</a:t>
            </a:r>
            <a:r>
              <a:rPr kumimoji="1" lang="en-US" altLang="zh-CN" sz="1600"/>
              <a:t>1</a:t>
            </a:r>
            <a:r>
              <a:rPr kumimoji="1" lang="zh-CN" altLang="en-US" sz="1600"/>
              <a:t>个 </a:t>
            </a:r>
            <a:r>
              <a:rPr kumimoji="1" lang="en-US" altLang="zh-CN" sz="1600" i="1">
                <a:solidFill>
                  <a:srgbClr val="FF0000"/>
                </a:solidFill>
              </a:rPr>
              <a:t>A</a:t>
            </a:r>
            <a:r>
              <a:rPr kumimoji="1" lang="en-US" altLang="zh-CN" sz="1600" i="1" baseline="-25000">
                <a:solidFill>
                  <a:srgbClr val="FF0000"/>
                </a:solidFill>
              </a:rPr>
              <a:t>v</a:t>
            </a:r>
            <a:r>
              <a:rPr kumimoji="1" lang="en-US" altLang="zh-CN" sz="1600">
                <a:solidFill>
                  <a:srgbClr val="FF0000"/>
                </a:solidFill>
              </a:rPr>
              <a:t>=+3</a:t>
            </a:r>
            <a:r>
              <a:rPr kumimoji="1" lang="en-US" altLang="zh-CN" sz="1600"/>
              <a:t> </a:t>
            </a:r>
            <a:r>
              <a:rPr kumimoji="1" lang="zh-CN" altLang="en-US" sz="1600"/>
              <a:t>的</a:t>
            </a:r>
            <a:r>
              <a:rPr lang="zh-CN" altLang="en-US" sz="1600">
                <a:solidFill>
                  <a:srgbClr val="000000"/>
                </a:solidFill>
              </a:rPr>
              <a:t>同相放大</a:t>
            </a:r>
            <a:endParaRPr lang="en-US" altLang="zh-CN" sz="1600">
              <a:solidFill>
                <a:srgbClr val="000000"/>
              </a:solidFill>
              <a:ea typeface="华文楷体" pitchFamily="2" charset="-122"/>
            </a:endParaRPr>
          </a:p>
        </p:txBody>
      </p:sp>
      <p:sp>
        <p:nvSpPr>
          <p:cNvPr id="49" name="Oval 30"/>
          <p:cNvSpPr>
            <a:spLocks noChangeArrowheads="1"/>
          </p:cNvSpPr>
          <p:nvPr/>
        </p:nvSpPr>
        <p:spPr bwMode="auto">
          <a:xfrm rot="5400000">
            <a:off x="5004594" y="1953419"/>
            <a:ext cx="2376487" cy="936625"/>
          </a:xfrm>
          <a:prstGeom prst="ellipse">
            <a:avLst/>
          </a:prstGeom>
          <a:noFill/>
          <a:ln w="38100">
            <a:solidFill>
              <a:srgbClr val="0066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0" name="Line 35"/>
          <p:cNvSpPr>
            <a:spLocks noChangeShapeType="1"/>
          </p:cNvSpPr>
          <p:nvPr/>
        </p:nvSpPr>
        <p:spPr bwMode="auto">
          <a:xfrm flipH="1" flipV="1">
            <a:off x="755650" y="2960688"/>
            <a:ext cx="1547813" cy="0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headEnd/>
            <a:tailEnd type="triangle" w="med" len="lg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1" name="Rectangle 24"/>
          <p:cNvSpPr>
            <a:spLocks noChangeArrowheads="1"/>
          </p:cNvSpPr>
          <p:nvPr/>
        </p:nvSpPr>
        <p:spPr bwMode="auto">
          <a:xfrm>
            <a:off x="5543550" y="4284663"/>
            <a:ext cx="3600450" cy="584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just"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kumimoji="1" lang="zh-CN" altLang="en-US" sz="1600"/>
              <a:t>当输出电压幅值</a:t>
            </a:r>
            <a:r>
              <a:rPr kumimoji="1" lang="en-US" altLang="zh-CN" sz="1600"/>
              <a:t>=0</a:t>
            </a:r>
            <a:r>
              <a:rPr kumimoji="1" lang="zh-CN" altLang="en-US" sz="1600"/>
              <a:t>或较小时</a:t>
            </a:r>
            <a:r>
              <a:rPr kumimoji="1" lang="en-US" altLang="zh-CN" sz="1600"/>
              <a:t>, </a:t>
            </a:r>
            <a:r>
              <a:rPr kumimoji="1" lang="zh-CN" altLang="en-US" sz="1600"/>
              <a:t>需要</a:t>
            </a:r>
            <a:r>
              <a:rPr lang="zh-CN" altLang="en-US" sz="1600">
                <a:solidFill>
                  <a:srgbClr val="000000"/>
                </a:solidFill>
              </a:rPr>
              <a:t>同相放大的</a:t>
            </a:r>
            <a:r>
              <a:rPr kumimoji="1" lang="zh-CN" altLang="en-US" sz="1600"/>
              <a:t> </a:t>
            </a:r>
            <a:r>
              <a:rPr kumimoji="1" lang="en-US" altLang="zh-CN" sz="1600" i="1">
                <a:solidFill>
                  <a:srgbClr val="FF0000"/>
                </a:solidFill>
              </a:rPr>
              <a:t>A</a:t>
            </a:r>
            <a:r>
              <a:rPr kumimoji="1" lang="en-US" altLang="zh-CN" sz="1600" i="1" baseline="-25000">
                <a:solidFill>
                  <a:srgbClr val="FF0000"/>
                </a:solidFill>
              </a:rPr>
              <a:t>v </a:t>
            </a:r>
            <a:r>
              <a:rPr kumimoji="1" lang="en-US" altLang="zh-CN" sz="1600">
                <a:solidFill>
                  <a:srgbClr val="FF0000"/>
                </a:solidFill>
              </a:rPr>
              <a:t>&gt;+3</a:t>
            </a:r>
            <a:r>
              <a:rPr kumimoji="1" lang="en-US" altLang="zh-CN" sz="1600"/>
              <a:t>, </a:t>
            </a:r>
            <a:r>
              <a:rPr kumimoji="1" lang="zh-CN" altLang="en-US" sz="1600"/>
              <a:t>使</a:t>
            </a:r>
            <a:r>
              <a:rPr kumimoji="1" lang="en-US" altLang="zh-CN" sz="1600" i="1">
                <a:solidFill>
                  <a:srgbClr val="FF0000"/>
                </a:solidFill>
              </a:rPr>
              <a:t>A</a:t>
            </a:r>
            <a:r>
              <a:rPr kumimoji="1" lang="en-US" altLang="zh-CN" sz="1600" i="1" baseline="-25000">
                <a:solidFill>
                  <a:srgbClr val="FF0000"/>
                </a:solidFill>
              </a:rPr>
              <a:t>v</a:t>
            </a:r>
            <a:r>
              <a:rPr kumimoji="1" lang="en-US" altLang="zh-CN" sz="1600" i="1">
                <a:solidFill>
                  <a:srgbClr val="FF0000"/>
                </a:solidFill>
              </a:rPr>
              <a:t>F</a:t>
            </a:r>
            <a:r>
              <a:rPr kumimoji="1" lang="en-US" altLang="zh-CN" sz="1600" i="1" baseline="-25000">
                <a:solidFill>
                  <a:srgbClr val="FF0000"/>
                </a:solidFill>
              </a:rPr>
              <a:t>v </a:t>
            </a:r>
            <a:r>
              <a:rPr kumimoji="1" lang="en-US" altLang="zh-CN" sz="1600"/>
              <a:t>&gt;1</a:t>
            </a:r>
            <a:r>
              <a:rPr kumimoji="1" lang="zh-CN" altLang="en-US" sz="1600"/>
              <a:t>有利</a:t>
            </a:r>
            <a:r>
              <a:rPr kumimoji="1" lang="zh-CN" altLang="en-US" sz="1600">
                <a:solidFill>
                  <a:srgbClr val="FF0000"/>
                </a:solidFill>
              </a:rPr>
              <a:t>起振</a:t>
            </a:r>
            <a:endParaRPr lang="en-US" altLang="zh-CN" sz="1600">
              <a:solidFill>
                <a:srgbClr val="FF0000"/>
              </a:solidFill>
              <a:ea typeface="华文楷体" pitchFamily="2" charset="-122"/>
            </a:endParaRPr>
          </a:p>
        </p:txBody>
      </p:sp>
      <p:sp>
        <p:nvSpPr>
          <p:cNvPr id="52" name="Rectangle 24"/>
          <p:cNvSpPr>
            <a:spLocks noChangeArrowheads="1"/>
          </p:cNvSpPr>
          <p:nvPr/>
        </p:nvSpPr>
        <p:spPr bwMode="auto">
          <a:xfrm>
            <a:off x="5543550" y="4860925"/>
            <a:ext cx="3600450" cy="584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just"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kumimoji="1" lang="zh-CN" altLang="en-US" sz="1600"/>
              <a:t>当输出电压幅值满足要求时</a:t>
            </a:r>
            <a:r>
              <a:rPr kumimoji="1" lang="en-US" altLang="zh-CN" sz="1600"/>
              <a:t>, </a:t>
            </a:r>
            <a:r>
              <a:rPr kumimoji="1" lang="zh-CN" altLang="en-US" sz="1600"/>
              <a:t>需要</a:t>
            </a:r>
            <a:r>
              <a:rPr lang="zh-CN" altLang="en-US" sz="1600">
                <a:solidFill>
                  <a:srgbClr val="000000"/>
                </a:solidFill>
              </a:rPr>
              <a:t>同相放大的</a:t>
            </a:r>
            <a:r>
              <a:rPr kumimoji="1" lang="zh-CN" altLang="en-US" sz="1600"/>
              <a:t> </a:t>
            </a:r>
            <a:r>
              <a:rPr kumimoji="1" lang="en-US" altLang="zh-CN" sz="1600" i="1">
                <a:solidFill>
                  <a:srgbClr val="FF0000"/>
                </a:solidFill>
              </a:rPr>
              <a:t>A</a:t>
            </a:r>
            <a:r>
              <a:rPr kumimoji="1" lang="en-US" altLang="zh-CN" sz="1600" i="1" baseline="-25000">
                <a:solidFill>
                  <a:srgbClr val="FF0000"/>
                </a:solidFill>
              </a:rPr>
              <a:t>v</a:t>
            </a:r>
            <a:r>
              <a:rPr kumimoji="1" lang="en-US" altLang="zh-CN" sz="1600">
                <a:solidFill>
                  <a:srgbClr val="FF0000"/>
                </a:solidFill>
                <a:sym typeface="Symbol" pitchFamily="18" charset="2"/>
              </a:rPr>
              <a:t></a:t>
            </a:r>
            <a:r>
              <a:rPr kumimoji="1" lang="en-US" altLang="zh-CN" sz="1600">
                <a:solidFill>
                  <a:srgbClr val="FF0000"/>
                </a:solidFill>
              </a:rPr>
              <a:t>=+3</a:t>
            </a:r>
            <a:r>
              <a:rPr kumimoji="1" lang="en-US" altLang="zh-CN" sz="1600"/>
              <a:t>, </a:t>
            </a:r>
            <a:r>
              <a:rPr kumimoji="1" lang="zh-CN" altLang="en-US" sz="1600"/>
              <a:t>使</a:t>
            </a:r>
            <a:r>
              <a:rPr kumimoji="1" lang="en-US" altLang="zh-CN" sz="1600" i="1">
                <a:solidFill>
                  <a:srgbClr val="FF0000"/>
                </a:solidFill>
              </a:rPr>
              <a:t>A</a:t>
            </a:r>
            <a:r>
              <a:rPr kumimoji="1" lang="en-US" altLang="zh-CN" sz="1600" i="1" baseline="-25000">
                <a:solidFill>
                  <a:srgbClr val="FF0000"/>
                </a:solidFill>
              </a:rPr>
              <a:t>v</a:t>
            </a:r>
            <a:r>
              <a:rPr kumimoji="1" lang="en-US" altLang="zh-CN" sz="1600" i="1">
                <a:solidFill>
                  <a:srgbClr val="FF0000"/>
                </a:solidFill>
              </a:rPr>
              <a:t>F</a:t>
            </a:r>
            <a:r>
              <a:rPr kumimoji="1" lang="en-US" altLang="zh-CN" sz="1600" i="1" baseline="-25000">
                <a:solidFill>
                  <a:srgbClr val="FF0000"/>
                </a:solidFill>
              </a:rPr>
              <a:t>v </a:t>
            </a:r>
            <a:r>
              <a:rPr kumimoji="1" lang="en-US" altLang="zh-CN" sz="1600"/>
              <a:t>=1</a:t>
            </a:r>
            <a:r>
              <a:rPr kumimoji="1" lang="zh-CN" altLang="en-US" sz="1600"/>
              <a:t>建立</a:t>
            </a:r>
            <a:r>
              <a:rPr kumimoji="1" lang="zh-CN" altLang="en-US" sz="1600">
                <a:solidFill>
                  <a:srgbClr val="FF0000"/>
                </a:solidFill>
              </a:rPr>
              <a:t>平衡</a:t>
            </a:r>
            <a:endParaRPr lang="en-US" altLang="zh-CN" sz="1600">
              <a:solidFill>
                <a:srgbClr val="FF0000"/>
              </a:solidFill>
              <a:ea typeface="华文楷体" pitchFamily="2" charset="-122"/>
            </a:endParaRPr>
          </a:p>
        </p:txBody>
      </p:sp>
      <p:sp>
        <p:nvSpPr>
          <p:cNvPr id="53" name="Rectangle 20"/>
          <p:cNvSpPr>
            <a:spLocks noChangeArrowheads="1"/>
          </p:cNvSpPr>
          <p:nvPr/>
        </p:nvSpPr>
        <p:spPr bwMode="auto">
          <a:xfrm>
            <a:off x="3167063" y="5408613"/>
            <a:ext cx="3241675" cy="363537"/>
          </a:xfrm>
          <a:prstGeom prst="rect">
            <a:avLst/>
          </a:prstGeom>
          <a:solidFill>
            <a:schemeClr val="accent1"/>
          </a:solidFill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just" fontAlgn="t">
              <a:lnSpc>
                <a:spcPct val="110000"/>
              </a:lnSpc>
              <a:spcBef>
                <a:spcPct val="20000"/>
              </a:spcBef>
              <a:buClr>
                <a:srgbClr val="FF3300"/>
              </a:buClr>
              <a:buSzPct val="60000"/>
              <a:buFont typeface="Marlett" pitchFamily="2" charset="2"/>
              <a:buNone/>
            </a:pPr>
            <a:r>
              <a:rPr lang="zh-CN" altLang="en-US" sz="1600">
                <a:ea typeface="华文楷体" pitchFamily="2" charset="-122"/>
              </a:rPr>
              <a:t>常用稳幅</a:t>
            </a:r>
            <a:r>
              <a:rPr lang="zh-CN" altLang="en-US" sz="1600">
                <a:solidFill>
                  <a:srgbClr val="CC0000"/>
                </a:solidFill>
                <a:ea typeface="华文楷体" pitchFamily="2" charset="-122"/>
              </a:rPr>
              <a:t>非线性</a:t>
            </a:r>
            <a:r>
              <a:rPr lang="zh-CN" altLang="en-US" sz="1600">
                <a:ea typeface="华文楷体" pitchFamily="2" charset="-122"/>
              </a:rPr>
              <a:t>元件</a:t>
            </a:r>
            <a:r>
              <a:rPr lang="en-US" altLang="zh-CN" sz="1600">
                <a:ea typeface="华文楷体" pitchFamily="2" charset="-122"/>
              </a:rPr>
              <a:t>1—</a:t>
            </a:r>
            <a:r>
              <a:rPr lang="zh-CN" altLang="en-US" sz="1600">
                <a:solidFill>
                  <a:srgbClr val="CC0000"/>
                </a:solidFill>
                <a:ea typeface="华文楷体" pitchFamily="2" charset="-122"/>
              </a:rPr>
              <a:t>热敏电阻</a:t>
            </a:r>
          </a:p>
        </p:txBody>
      </p:sp>
      <p:graphicFrame>
        <p:nvGraphicFramePr>
          <p:cNvPr id="8248" name="Object 56"/>
          <p:cNvGraphicFramePr>
            <a:graphicFrameLocks noChangeAspect="1"/>
          </p:cNvGraphicFramePr>
          <p:nvPr/>
        </p:nvGraphicFramePr>
        <p:xfrm>
          <a:off x="6516688" y="5408613"/>
          <a:ext cx="2238375" cy="269875"/>
        </p:xfrm>
        <a:graphic>
          <a:graphicData uri="http://schemas.openxmlformats.org/presentationml/2006/ole">
            <p:oleObj spid="_x0000_s2059" name="Equation" r:id="rId15" imgW="1879560" imgH="228600" progId="Equation.DSMT4">
              <p:embed/>
            </p:oleObj>
          </a:graphicData>
        </a:graphic>
      </p:graphicFrame>
      <p:graphicFrame>
        <p:nvGraphicFramePr>
          <p:cNvPr id="55" name="Object 33"/>
          <p:cNvGraphicFramePr>
            <a:graphicFrameLocks noChangeAspect="1"/>
          </p:cNvGraphicFramePr>
          <p:nvPr/>
        </p:nvGraphicFramePr>
        <p:xfrm>
          <a:off x="6526213" y="5624513"/>
          <a:ext cx="2222500" cy="269875"/>
        </p:xfrm>
        <a:graphic>
          <a:graphicData uri="http://schemas.openxmlformats.org/presentationml/2006/ole">
            <p:oleObj spid="_x0000_s2060" name="Equation" r:id="rId16" imgW="1866600" imgH="228600" progId="Equation.DSMT4">
              <p:embed/>
            </p:oleObj>
          </a:graphicData>
        </a:graphic>
      </p:graphicFrame>
      <p:graphicFrame>
        <p:nvGraphicFramePr>
          <p:cNvPr id="57" name="Object 51"/>
          <p:cNvGraphicFramePr>
            <a:graphicFrameLocks noChangeAspect="1"/>
          </p:cNvGraphicFramePr>
          <p:nvPr/>
        </p:nvGraphicFramePr>
        <p:xfrm>
          <a:off x="1079500" y="6067425"/>
          <a:ext cx="900113" cy="530225"/>
        </p:xfrm>
        <a:graphic>
          <a:graphicData uri="http://schemas.openxmlformats.org/presentationml/2006/ole">
            <p:oleObj spid="_x0000_s2061" name="Equation" r:id="rId17" imgW="749160" imgH="444240" progId="Equation.DSMT4">
              <p:embed/>
            </p:oleObj>
          </a:graphicData>
        </a:graphic>
      </p:graphicFrame>
      <p:graphicFrame>
        <p:nvGraphicFramePr>
          <p:cNvPr id="59" name="Object 27"/>
          <p:cNvGraphicFramePr>
            <a:graphicFrameLocks noChangeAspect="1"/>
          </p:cNvGraphicFramePr>
          <p:nvPr/>
        </p:nvGraphicFramePr>
        <p:xfrm>
          <a:off x="3348038" y="6062663"/>
          <a:ext cx="503237" cy="390525"/>
        </p:xfrm>
        <a:graphic>
          <a:graphicData uri="http://schemas.openxmlformats.org/presentationml/2006/ole">
            <p:oleObj spid="_x0000_s2062" name="公式" r:id="rId18" imgW="342720" imgH="266400" progId="Equation.3">
              <p:embed/>
            </p:oleObj>
          </a:graphicData>
        </a:graphic>
      </p:graphicFrame>
      <p:sp>
        <p:nvSpPr>
          <p:cNvPr id="61" name="Line 32"/>
          <p:cNvSpPr>
            <a:spLocks noChangeShapeType="1"/>
          </p:cNvSpPr>
          <p:nvPr/>
        </p:nvSpPr>
        <p:spPr bwMode="auto">
          <a:xfrm rot="-5400000">
            <a:off x="3975100" y="6135688"/>
            <a:ext cx="0" cy="24765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</p:spPr>
        <p:txBody>
          <a:bodyPr>
            <a:spAutoFit/>
          </a:bodyPr>
          <a:lstStyle/>
          <a:p>
            <a:endParaRPr lang="zh-CN" altLang="en-US"/>
          </a:p>
        </p:txBody>
      </p:sp>
      <p:graphicFrame>
        <p:nvGraphicFramePr>
          <p:cNvPr id="62" name="Object 15"/>
          <p:cNvGraphicFramePr>
            <a:graphicFrameLocks noChangeAspect="1"/>
          </p:cNvGraphicFramePr>
          <p:nvPr/>
        </p:nvGraphicFramePr>
        <p:xfrm>
          <a:off x="4125913" y="6116638"/>
          <a:ext cx="625475" cy="260350"/>
        </p:xfrm>
        <a:graphic>
          <a:graphicData uri="http://schemas.openxmlformats.org/presentationml/2006/ole">
            <p:oleObj spid="_x0000_s2063" name="Equation" r:id="rId19" imgW="482400" imgH="203040" progId="Equation.DSMT4">
              <p:embed/>
            </p:oleObj>
          </a:graphicData>
        </a:graphic>
      </p:graphicFrame>
      <p:graphicFrame>
        <p:nvGraphicFramePr>
          <p:cNvPr id="64" name="Object 35"/>
          <p:cNvGraphicFramePr>
            <a:graphicFrameLocks noChangeAspect="1"/>
          </p:cNvGraphicFramePr>
          <p:nvPr/>
        </p:nvGraphicFramePr>
        <p:xfrm>
          <a:off x="5040313" y="5972175"/>
          <a:ext cx="933450" cy="625475"/>
        </p:xfrm>
        <a:graphic>
          <a:graphicData uri="http://schemas.openxmlformats.org/presentationml/2006/ole">
            <p:oleObj spid="_x0000_s2064" name="Equation" r:id="rId20" imgW="660240" imgH="444240" progId="Equation.3">
              <p:embed/>
            </p:oleObj>
          </a:graphicData>
        </a:graphic>
      </p:graphicFrame>
      <p:sp>
        <p:nvSpPr>
          <p:cNvPr id="65" name="Line 36"/>
          <p:cNvSpPr>
            <a:spLocks noChangeShapeType="1"/>
          </p:cNvSpPr>
          <p:nvPr/>
        </p:nvSpPr>
        <p:spPr bwMode="auto">
          <a:xfrm rot="-5400000">
            <a:off x="4895851" y="6115050"/>
            <a:ext cx="0" cy="288925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</p:spPr>
        <p:txBody>
          <a:bodyPr>
            <a:spAutoFit/>
          </a:bodyPr>
          <a:lstStyle/>
          <a:p>
            <a:endParaRPr lang="zh-CN" altLang="en-US"/>
          </a:p>
        </p:txBody>
      </p:sp>
      <p:graphicFrame>
        <p:nvGraphicFramePr>
          <p:cNvPr id="66" name="Object 38"/>
          <p:cNvGraphicFramePr>
            <a:graphicFrameLocks noChangeAspect="1"/>
          </p:cNvGraphicFramePr>
          <p:nvPr/>
        </p:nvGraphicFramePr>
        <p:xfrm>
          <a:off x="6249988" y="5938838"/>
          <a:ext cx="1536700" cy="276225"/>
        </p:xfrm>
        <a:graphic>
          <a:graphicData uri="http://schemas.openxmlformats.org/presentationml/2006/ole">
            <p:oleObj spid="_x0000_s2065" name="Equation" r:id="rId21" imgW="1231560" imgH="228600" progId="Equation.3">
              <p:embed/>
            </p:oleObj>
          </a:graphicData>
        </a:graphic>
      </p:graphicFrame>
      <p:sp>
        <p:nvSpPr>
          <p:cNvPr id="67" name="Line 39"/>
          <p:cNvSpPr>
            <a:spLocks noChangeShapeType="1"/>
          </p:cNvSpPr>
          <p:nvPr/>
        </p:nvSpPr>
        <p:spPr bwMode="auto">
          <a:xfrm rot="-5400000">
            <a:off x="6048375" y="6021388"/>
            <a:ext cx="144463" cy="287337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</p:spPr>
        <p:txBody>
          <a:bodyPr>
            <a:spAutoFit/>
          </a:bodyPr>
          <a:lstStyle/>
          <a:p>
            <a:endParaRPr lang="zh-CN" altLang="en-US"/>
          </a:p>
        </p:txBody>
      </p:sp>
      <p:graphicFrame>
        <p:nvGraphicFramePr>
          <p:cNvPr id="68" name="Object 41"/>
          <p:cNvGraphicFramePr>
            <a:graphicFrameLocks noChangeAspect="1"/>
          </p:cNvGraphicFramePr>
          <p:nvPr/>
        </p:nvGraphicFramePr>
        <p:xfrm>
          <a:off x="6238875" y="6273800"/>
          <a:ext cx="1547813" cy="276225"/>
        </p:xfrm>
        <a:graphic>
          <a:graphicData uri="http://schemas.openxmlformats.org/presentationml/2006/ole">
            <p:oleObj spid="_x0000_s2066" name="Equation" r:id="rId22" imgW="1269720" imgH="228600" progId="Equation.3">
              <p:embed/>
            </p:oleObj>
          </a:graphicData>
        </a:graphic>
      </p:graphicFrame>
      <p:sp>
        <p:nvSpPr>
          <p:cNvPr id="69" name="Line 42"/>
          <p:cNvSpPr>
            <a:spLocks noChangeShapeType="1"/>
          </p:cNvSpPr>
          <p:nvPr/>
        </p:nvSpPr>
        <p:spPr bwMode="auto">
          <a:xfrm rot="5400000" flipV="1">
            <a:off x="6090444" y="6206331"/>
            <a:ext cx="82550" cy="338138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70" name="Line 43"/>
          <p:cNvSpPr>
            <a:spLocks noChangeShapeType="1"/>
          </p:cNvSpPr>
          <p:nvPr/>
        </p:nvSpPr>
        <p:spPr bwMode="auto">
          <a:xfrm rot="5400000" flipV="1">
            <a:off x="7847806" y="6020594"/>
            <a:ext cx="180975" cy="325438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71" name="Line 44"/>
          <p:cNvSpPr>
            <a:spLocks noChangeShapeType="1"/>
          </p:cNvSpPr>
          <p:nvPr/>
        </p:nvSpPr>
        <p:spPr bwMode="auto">
          <a:xfrm rot="-5400000">
            <a:off x="7901781" y="6219032"/>
            <a:ext cx="73025" cy="325438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</p:spPr>
        <p:txBody>
          <a:bodyPr>
            <a:spAutoFit/>
          </a:bodyPr>
          <a:lstStyle/>
          <a:p>
            <a:endParaRPr lang="zh-CN" altLang="en-US"/>
          </a:p>
        </p:txBody>
      </p:sp>
      <p:graphicFrame>
        <p:nvGraphicFramePr>
          <p:cNvPr id="72" name="Object 45"/>
          <p:cNvGraphicFramePr>
            <a:graphicFrameLocks noChangeAspect="1"/>
          </p:cNvGraphicFramePr>
          <p:nvPr/>
        </p:nvGraphicFramePr>
        <p:xfrm>
          <a:off x="8101013" y="6129338"/>
          <a:ext cx="471487" cy="304800"/>
        </p:xfrm>
        <a:graphic>
          <a:graphicData uri="http://schemas.openxmlformats.org/presentationml/2006/ole">
            <p:oleObj spid="_x0000_s2067" name="公式" r:id="rId23" imgW="330120" imgH="215640" progId="Equation.3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000"/>
                            </p:stCondLst>
                            <p:childTnLst>
                              <p:par>
                                <p:cTn id="5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8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500"/>
                            </p:stCondLst>
                            <p:childTnLst>
                              <p:par>
                                <p:cTn id="9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9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1000"/>
                            </p:stCondLst>
                            <p:childTnLst>
                              <p:par>
                                <p:cTn id="102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0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1500"/>
                            </p:stCondLst>
                            <p:childTnLst>
                              <p:par>
                                <p:cTn id="10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8" dur="500"/>
                                        <p:tgtEl>
                                          <p:spTgt spid="6400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500"/>
                            </p:stCondLst>
                            <p:childTnLst>
                              <p:par>
                                <p:cTn id="11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500"/>
                            </p:stCondLst>
                            <p:childTnLst>
                              <p:par>
                                <p:cTn id="134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3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>
                            <p:stCondLst>
                              <p:cond delay="500"/>
                            </p:stCondLst>
                            <p:childTnLst>
                              <p:par>
                                <p:cTn id="14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1000"/>
                            </p:stCondLst>
                            <p:childTnLst>
                              <p:par>
                                <p:cTn id="15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500"/>
                            </p:stCondLst>
                            <p:childTnLst>
                              <p:par>
                                <p:cTn id="161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63" dur="500"/>
                                        <p:tgtEl>
                                          <p:spTgt spid="6430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" fill="hold">
                            <p:stCondLst>
                              <p:cond delay="500"/>
                            </p:stCondLst>
                            <p:childTnLst>
                              <p:par>
                                <p:cTn id="17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2" dur="500"/>
                                        <p:tgtEl>
                                          <p:spTgt spid="6430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3" fill="hold">
                            <p:stCondLst>
                              <p:cond delay="500"/>
                            </p:stCondLst>
                            <p:childTnLst>
                              <p:par>
                                <p:cTn id="184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86" dur="500"/>
                                        <p:tgtEl>
                                          <p:spTgt spid="6430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8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90" dur="500"/>
                                        <p:tgtEl>
                                          <p:spTgt spid="6430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95" dur="500"/>
                                        <p:tgtEl>
                                          <p:spTgt spid="643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6" fill="hold">
                      <p:stCondLst>
                        <p:cond delay="indefinite"/>
                      </p:stCondLst>
                      <p:childTnLst>
                        <p:par>
                          <p:cTn id="197" fill="hold">
                            <p:stCondLst>
                              <p:cond delay="0"/>
                            </p:stCondLst>
                            <p:childTnLst>
                              <p:par>
                                <p:cTn id="198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0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1" fill="hold">
                            <p:stCondLst>
                              <p:cond delay="500"/>
                            </p:stCondLst>
                            <p:childTnLst>
                              <p:par>
                                <p:cTn id="20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5" fill="hold">
                      <p:stCondLst>
                        <p:cond delay="indefinite"/>
                      </p:stCondLst>
                      <p:childTnLst>
                        <p:par>
                          <p:cTn id="206" fill="hold">
                            <p:stCondLst>
                              <p:cond delay="0"/>
                            </p:stCondLst>
                            <p:childTnLst>
                              <p:par>
                                <p:cTn id="207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0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1" fill="hold">
                            <p:stCondLst>
                              <p:cond delay="1000"/>
                            </p:stCondLst>
                            <p:childTnLst>
                              <p:par>
                                <p:cTn id="21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5" fill="hold">
                      <p:stCondLst>
                        <p:cond delay="indefinite"/>
                      </p:stCondLst>
                      <p:childTnLst>
                        <p:par>
                          <p:cTn id="216" fill="hold">
                            <p:stCondLst>
                              <p:cond delay="0"/>
                            </p:stCondLst>
                            <p:childTnLst>
                              <p:par>
                                <p:cTn id="217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1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1" fill="hold">
                      <p:stCondLst>
                        <p:cond delay="indefinite"/>
                      </p:stCondLst>
                      <p:childTnLst>
                        <p:par>
                          <p:cTn id="222" fill="hold">
                            <p:stCondLst>
                              <p:cond delay="0"/>
                            </p:stCondLst>
                            <p:childTnLst>
                              <p:par>
                                <p:cTn id="223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2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6" fill="hold">
                      <p:stCondLst>
                        <p:cond delay="indefinite"/>
                      </p:stCondLst>
                      <p:childTnLst>
                        <p:par>
                          <p:cTn id="227" fill="hold">
                            <p:stCondLst>
                              <p:cond delay="0"/>
                            </p:stCondLst>
                            <p:childTnLst>
                              <p:par>
                                <p:cTn id="228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3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1" fill="hold">
                      <p:stCondLst>
                        <p:cond delay="indefinite"/>
                      </p:stCondLst>
                      <p:childTnLst>
                        <p:par>
                          <p:cTn id="232" fill="hold">
                            <p:stCondLst>
                              <p:cond delay="0"/>
                            </p:stCondLst>
                            <p:childTnLst>
                              <p:par>
                                <p:cTn id="233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9" fill="hold">
                            <p:stCondLst>
                              <p:cond delay="500"/>
                            </p:stCondLst>
                            <p:childTnLst>
                              <p:par>
                                <p:cTn id="24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2" dur="500"/>
                                        <p:tgtEl>
                                          <p:spTgt spid="8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6" fill="hold">
                      <p:stCondLst>
                        <p:cond delay="indefinite"/>
                      </p:stCondLst>
                      <p:childTnLst>
                        <p:par>
                          <p:cTn id="247" fill="hold">
                            <p:stCondLst>
                              <p:cond delay="0"/>
                            </p:stCondLst>
                            <p:childTnLst>
                              <p:par>
                                <p:cTn id="24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1" fill="hold">
                            <p:stCondLst>
                              <p:cond delay="500"/>
                            </p:stCondLst>
                            <p:childTnLst>
                              <p:par>
                                <p:cTn id="25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5" fill="hold">
                            <p:stCondLst>
                              <p:cond delay="1000"/>
                            </p:stCondLst>
                            <p:childTnLst>
                              <p:par>
                                <p:cTn id="25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9" fill="hold">
                            <p:stCondLst>
                              <p:cond delay="1500"/>
                            </p:stCondLst>
                            <p:childTnLst>
                              <p:par>
                                <p:cTn id="26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3" fill="hold">
                            <p:stCondLst>
                              <p:cond delay="2000"/>
                            </p:stCondLst>
                            <p:childTnLst>
                              <p:par>
                                <p:cTn id="26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7" fill="hold">
                      <p:stCondLst>
                        <p:cond delay="indefinite"/>
                      </p:stCondLst>
                      <p:childTnLst>
                        <p:par>
                          <p:cTn id="268" fill="hold">
                            <p:stCondLst>
                              <p:cond delay="0"/>
                            </p:stCondLst>
                            <p:childTnLst>
                              <p:par>
                                <p:cTn id="2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2" fill="hold">
                            <p:stCondLst>
                              <p:cond delay="500"/>
                            </p:stCondLst>
                            <p:childTnLst>
                              <p:par>
                                <p:cTn id="27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6" fill="hold">
                      <p:stCondLst>
                        <p:cond delay="indefinite"/>
                      </p:stCondLst>
                      <p:childTnLst>
                        <p:par>
                          <p:cTn id="277" fill="hold">
                            <p:stCondLst>
                              <p:cond delay="0"/>
                            </p:stCondLst>
                            <p:childTnLst>
                              <p:par>
                                <p:cTn id="27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1" fill="hold">
                            <p:stCondLst>
                              <p:cond delay="500"/>
                            </p:stCondLst>
                            <p:childTnLst>
                              <p:par>
                                <p:cTn id="28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5" fill="hold">
                      <p:stCondLst>
                        <p:cond delay="indefinite"/>
                      </p:stCondLst>
                      <p:childTnLst>
                        <p:par>
                          <p:cTn id="286" fill="hold">
                            <p:stCondLst>
                              <p:cond delay="0"/>
                            </p:stCondLst>
                            <p:childTnLst>
                              <p:par>
                                <p:cTn id="28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3" fill="hold">
                            <p:stCondLst>
                              <p:cond delay="500"/>
                            </p:stCondLst>
                            <p:childTnLst>
                              <p:par>
                                <p:cTn id="29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utoUpdateAnimBg="0"/>
      <p:bldP spid="9" grpId="0" animBg="1"/>
      <p:bldP spid="10" grpId="0" autoUpdateAnimBg="0"/>
      <p:bldP spid="11" grpId="0" autoUpdateAnimBg="0"/>
      <p:bldP spid="12" grpId="0" autoUpdateAnimBg="0"/>
      <p:bldP spid="13" grpId="0" autoUpdateAnimBg="0"/>
      <p:bldP spid="14" grpId="0" autoUpdateAnimBg="0"/>
      <p:bldP spid="15" grpId="0" autoUpdateAnimBg="0"/>
      <p:bldP spid="16" grpId="0" autoUpdateAnimBg="0"/>
      <p:bldP spid="17" grpId="0" animBg="1"/>
      <p:bldP spid="18" grpId="0" animBg="1"/>
      <p:bldP spid="19" grpId="0" animBg="1"/>
      <p:bldP spid="21" grpId="0"/>
      <p:bldP spid="22" grpId="0"/>
      <p:bldP spid="23" grpId="0"/>
      <p:bldP spid="24" grpId="0"/>
      <p:bldP spid="25" grpId="0" autoUpdateAnimBg="0"/>
      <p:bldP spid="26" grpId="0" autoUpdateAnimBg="0"/>
      <p:bldP spid="27" grpId="0" animBg="1" autoUpdateAnimBg="0"/>
      <p:bldP spid="28" grpId="0" autoUpdateAnimBg="0"/>
      <p:bldP spid="31" grpId="0" autoUpdateAnimBg="0"/>
      <p:bldP spid="32" grpId="0" animBg="1"/>
      <p:bldP spid="35" grpId="0" animBg="1"/>
      <p:bldP spid="39" grpId="0" autoUpdateAnimBg="0"/>
      <p:bldP spid="40" grpId="0" animBg="1"/>
      <p:bldP spid="41" grpId="0" autoUpdateAnimBg="0"/>
      <p:bldP spid="42" grpId="0" autoUpdateAnimBg="0"/>
      <p:bldP spid="43" grpId="0" autoUpdateAnimBg="0"/>
      <p:bldP spid="44" grpId="0" autoUpdateAnimBg="0"/>
      <p:bldP spid="45" grpId="0" autoUpdateAnimBg="0"/>
      <p:bldP spid="48" grpId="0" autoUpdateAnimBg="0"/>
      <p:bldP spid="49" grpId="0" animBg="1"/>
      <p:bldP spid="50" grpId="0" animBg="1"/>
      <p:bldP spid="51" grpId="0" autoUpdateAnimBg="0"/>
      <p:bldP spid="52" grpId="0" autoUpdateAnimBg="0"/>
      <p:bldP spid="53" grpId="0" animBg="1" autoUpdateAnimBg="0"/>
      <p:bldP spid="61" grpId="0" animBg="1"/>
      <p:bldP spid="65" grpId="0" animBg="1"/>
      <p:bldP spid="67" grpId="0" animBg="1"/>
      <p:bldP spid="69" grpId="0" animBg="1"/>
      <p:bldP spid="70" grpId="0" animBg="1"/>
      <p:bldP spid="7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0" name="TextBox 4"/>
          <p:cNvSpPr txBox="1">
            <a:spLocks noChangeArrowheads="1"/>
          </p:cNvSpPr>
          <p:nvPr/>
        </p:nvSpPr>
        <p:spPr bwMode="auto">
          <a:xfrm>
            <a:off x="3095625" y="584200"/>
            <a:ext cx="828675" cy="400050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3081" name="灯片编号占位符 2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1AD03EB9-0A6D-4769-8218-ED484039AC11}" type="slidenum">
              <a:rPr lang="en-US" altLang="zh-CN" smtClean="0"/>
              <a:pPr/>
              <a:t>5</a:t>
            </a:fld>
            <a:endParaRPr lang="en-US" altLang="zh-CN" smtClean="0"/>
          </a:p>
        </p:txBody>
      </p:sp>
      <p:sp>
        <p:nvSpPr>
          <p:cNvPr id="3082" name="Line 3"/>
          <p:cNvSpPr>
            <a:spLocks noChangeShapeType="1"/>
          </p:cNvSpPr>
          <p:nvPr/>
        </p:nvSpPr>
        <p:spPr bwMode="auto">
          <a:xfrm>
            <a:off x="395288" y="549275"/>
            <a:ext cx="8029575" cy="0"/>
          </a:xfrm>
          <a:prstGeom prst="line">
            <a:avLst/>
          </a:prstGeom>
          <a:noFill/>
          <a:ln w="76200" cap="sq" cmpd="tri">
            <a:solidFill>
              <a:srgbClr val="006600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083" name="TextBox 4"/>
          <p:cNvSpPr txBox="1">
            <a:spLocks noChangeArrowheads="1"/>
          </p:cNvSpPr>
          <p:nvPr/>
        </p:nvSpPr>
        <p:spPr bwMode="auto">
          <a:xfrm>
            <a:off x="0" y="0"/>
            <a:ext cx="1044575" cy="400050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/>
              <a:t>直播</a:t>
            </a:r>
            <a:r>
              <a:rPr lang="en-US" altLang="zh-CN"/>
              <a:t>9</a:t>
            </a:r>
            <a:endParaRPr lang="zh-CN" altLang="en-US"/>
          </a:p>
        </p:txBody>
      </p:sp>
      <p:sp>
        <p:nvSpPr>
          <p:cNvPr id="3084" name="TextBox 4"/>
          <p:cNvSpPr txBox="1">
            <a:spLocks noChangeArrowheads="1"/>
          </p:cNvSpPr>
          <p:nvPr/>
        </p:nvSpPr>
        <p:spPr bwMode="auto">
          <a:xfrm>
            <a:off x="250825" y="611188"/>
            <a:ext cx="817403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1800">
                <a:solidFill>
                  <a:srgbClr val="FF0000"/>
                </a:solidFill>
              </a:rPr>
              <a:t>第</a:t>
            </a:r>
            <a:r>
              <a:rPr lang="en-US" altLang="zh-CN" sz="1800">
                <a:solidFill>
                  <a:srgbClr val="FF0000"/>
                </a:solidFill>
              </a:rPr>
              <a:t>12</a:t>
            </a:r>
            <a:r>
              <a:rPr lang="zh-CN" altLang="en-US" sz="1800">
                <a:solidFill>
                  <a:srgbClr val="FF0000"/>
                </a:solidFill>
              </a:rPr>
              <a:t>周练习</a:t>
            </a:r>
            <a:r>
              <a:rPr lang="en-US" altLang="zh-CN" sz="1800">
                <a:solidFill>
                  <a:srgbClr val="FF0000"/>
                </a:solidFill>
              </a:rPr>
              <a:t>——</a:t>
            </a:r>
            <a:r>
              <a:rPr kumimoji="1" lang="zh-CN" altLang="en-US" sz="1800"/>
              <a:t>第</a:t>
            </a:r>
            <a:r>
              <a:rPr kumimoji="1" lang="en-US" altLang="zh-CN" sz="1800"/>
              <a:t>10</a:t>
            </a:r>
            <a:r>
              <a:rPr kumimoji="1" lang="zh-CN" altLang="en-US" sz="1800"/>
              <a:t>章习题</a:t>
            </a:r>
            <a:r>
              <a:rPr kumimoji="1" lang="en-US" altLang="zh-CN" sz="1800"/>
              <a:t>: </a:t>
            </a:r>
            <a:r>
              <a:rPr kumimoji="1" lang="en-US" altLang="zh-CN" sz="1800">
                <a:solidFill>
                  <a:srgbClr val="FF0000"/>
                </a:solidFill>
              </a:rPr>
              <a:t>10.6.1</a:t>
            </a:r>
            <a:r>
              <a:rPr kumimoji="1" lang="en-US" altLang="zh-CN" sz="1800"/>
              <a:t>;10.6.6;10.6.8;;10.8.1;10.8.9;10.8.10 (</a:t>
            </a:r>
            <a:r>
              <a:rPr kumimoji="1" lang="zh-CN" altLang="en-US" sz="1800"/>
              <a:t>共</a:t>
            </a:r>
            <a:r>
              <a:rPr kumimoji="1" lang="en-US" altLang="zh-CN" sz="1800"/>
              <a:t>6</a:t>
            </a:r>
            <a:r>
              <a:rPr kumimoji="1" lang="zh-CN" altLang="en-US" sz="1800"/>
              <a:t>题</a:t>
            </a:r>
            <a:r>
              <a:rPr kumimoji="1" lang="en-US" altLang="zh-CN" sz="1800"/>
              <a:t>) </a:t>
            </a:r>
            <a:endParaRPr lang="zh-CN" altLang="en-US" sz="1800"/>
          </a:p>
        </p:txBody>
      </p:sp>
      <p:pic>
        <p:nvPicPr>
          <p:cNvPr id="308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981075"/>
            <a:ext cx="8459788" cy="290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8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0825" y="1268413"/>
            <a:ext cx="2832100" cy="2343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87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203575" y="1268413"/>
            <a:ext cx="2111375" cy="2311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88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195513" y="3357563"/>
            <a:ext cx="1112837" cy="295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89" name="Picture 7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0" y="4437063"/>
            <a:ext cx="9144000" cy="582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90" name="Picture 8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551488" y="1268413"/>
            <a:ext cx="3592512" cy="2244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91" name="Picture 9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0" y="5532438"/>
            <a:ext cx="9144000" cy="596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Oval 30"/>
          <p:cNvSpPr>
            <a:spLocks noChangeArrowheads="1"/>
          </p:cNvSpPr>
          <p:nvPr/>
        </p:nvSpPr>
        <p:spPr bwMode="auto">
          <a:xfrm>
            <a:off x="1511300" y="2060575"/>
            <a:ext cx="1368425" cy="1116013"/>
          </a:xfrm>
          <a:prstGeom prst="ellipse">
            <a:avLst/>
          </a:prstGeom>
          <a:noFill/>
          <a:ln w="38100">
            <a:solidFill>
              <a:srgbClr val="0066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093" name="Oval 30"/>
          <p:cNvSpPr>
            <a:spLocks noChangeArrowheads="1"/>
          </p:cNvSpPr>
          <p:nvPr/>
        </p:nvSpPr>
        <p:spPr bwMode="auto">
          <a:xfrm>
            <a:off x="0" y="944563"/>
            <a:ext cx="827088" cy="360362"/>
          </a:xfrm>
          <a:prstGeom prst="ellipse">
            <a:avLst/>
          </a:prstGeom>
          <a:noFill/>
          <a:ln w="38100">
            <a:solidFill>
              <a:srgbClr val="0066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6" name="Line 35"/>
          <p:cNvSpPr>
            <a:spLocks noChangeShapeType="1"/>
          </p:cNvSpPr>
          <p:nvPr/>
        </p:nvSpPr>
        <p:spPr bwMode="auto">
          <a:xfrm flipH="1" flipV="1">
            <a:off x="431800" y="3249613"/>
            <a:ext cx="2484438" cy="0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headEnd/>
            <a:tailEnd type="triangle" w="med" len="lg"/>
          </a:ln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643088" name="Object 16"/>
          <p:cNvGraphicFramePr>
            <a:graphicFrameLocks noChangeAspect="1"/>
          </p:cNvGraphicFramePr>
          <p:nvPr/>
        </p:nvGraphicFramePr>
        <p:xfrm>
          <a:off x="142875" y="3573463"/>
          <a:ext cx="1397000" cy="433387"/>
        </p:xfrm>
        <a:graphic>
          <a:graphicData uri="http://schemas.openxmlformats.org/presentationml/2006/ole">
            <p:oleObj spid="_x0000_s3074" name="Equation" r:id="rId10" imgW="1180800" imgH="406080" progId="Equation.DSMT4">
              <p:embed/>
            </p:oleObj>
          </a:graphicData>
        </a:graphic>
      </p:graphicFrame>
      <p:graphicFrame>
        <p:nvGraphicFramePr>
          <p:cNvPr id="643089" name="Object 17"/>
          <p:cNvGraphicFramePr>
            <a:graphicFrameLocks noChangeAspect="1"/>
          </p:cNvGraphicFramePr>
          <p:nvPr/>
        </p:nvGraphicFramePr>
        <p:xfrm>
          <a:off x="1547813" y="3681413"/>
          <a:ext cx="933450" cy="285750"/>
        </p:xfrm>
        <a:graphic>
          <a:graphicData uri="http://schemas.openxmlformats.org/presentationml/2006/ole">
            <p:oleObj spid="_x0000_s3075" name="Equation" r:id="rId11" imgW="736560" imgH="228600" progId="Equation.DSMT4">
              <p:embed/>
            </p:oleObj>
          </a:graphicData>
        </a:graphic>
      </p:graphicFrame>
      <p:sp>
        <p:nvSpPr>
          <p:cNvPr id="19" name="Oval 30"/>
          <p:cNvSpPr>
            <a:spLocks noChangeArrowheads="1"/>
          </p:cNvSpPr>
          <p:nvPr/>
        </p:nvSpPr>
        <p:spPr bwMode="auto">
          <a:xfrm>
            <a:off x="3384550" y="2384425"/>
            <a:ext cx="1908175" cy="900113"/>
          </a:xfrm>
          <a:prstGeom prst="ellipse">
            <a:avLst/>
          </a:prstGeom>
          <a:noFill/>
          <a:ln w="38100">
            <a:solidFill>
              <a:srgbClr val="0066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0" name="Oval 30"/>
          <p:cNvSpPr>
            <a:spLocks noChangeArrowheads="1"/>
          </p:cNvSpPr>
          <p:nvPr/>
        </p:nvSpPr>
        <p:spPr bwMode="auto">
          <a:xfrm>
            <a:off x="5508625" y="1989138"/>
            <a:ext cx="1727200" cy="1044575"/>
          </a:xfrm>
          <a:prstGeom prst="ellipse">
            <a:avLst/>
          </a:prstGeom>
          <a:noFill/>
          <a:ln w="38100">
            <a:solidFill>
              <a:srgbClr val="0066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1" name="Rectangle 14"/>
          <p:cNvSpPr>
            <a:spLocks noChangeArrowheads="1"/>
          </p:cNvSpPr>
          <p:nvPr/>
        </p:nvSpPr>
        <p:spPr bwMode="auto">
          <a:xfrm>
            <a:off x="8458200" y="2744788"/>
            <a:ext cx="685800" cy="584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ctr"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lang="zh-CN" altLang="en-US" sz="1600">
                <a:ea typeface="华文楷体" pitchFamily="2" charset="-122"/>
              </a:rPr>
              <a:t>耦合</a:t>
            </a:r>
            <a:endParaRPr lang="en-US" altLang="zh-CN" sz="1600">
              <a:ea typeface="华文楷体" pitchFamily="2" charset="-122"/>
            </a:endParaRPr>
          </a:p>
          <a:p>
            <a:pPr algn="ctr"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lang="zh-CN" altLang="en-US" sz="1600">
                <a:ea typeface="华文楷体" pitchFamily="2" charset="-122"/>
              </a:rPr>
              <a:t>电容</a:t>
            </a:r>
            <a:endParaRPr lang="zh-CN" altLang="en-US" sz="1600">
              <a:solidFill>
                <a:srgbClr val="FF0000"/>
              </a:solidFill>
            </a:endParaRPr>
          </a:p>
        </p:txBody>
      </p:sp>
      <p:sp>
        <p:nvSpPr>
          <p:cNvPr id="22" name="Line 27"/>
          <p:cNvSpPr>
            <a:spLocks noChangeShapeType="1"/>
          </p:cNvSpPr>
          <p:nvPr/>
        </p:nvSpPr>
        <p:spPr bwMode="auto">
          <a:xfrm flipH="1" flipV="1">
            <a:off x="8316913" y="2565400"/>
            <a:ext cx="323850" cy="250825"/>
          </a:xfrm>
          <a:prstGeom prst="line">
            <a:avLst/>
          </a:prstGeom>
          <a:noFill/>
          <a:ln w="38100">
            <a:solidFill>
              <a:srgbClr val="0033CC"/>
            </a:solidFill>
            <a:round/>
            <a:headEnd/>
            <a:tailEnd type="triangle" w="med" len="lg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3" name="Line 27"/>
          <p:cNvSpPr>
            <a:spLocks noChangeShapeType="1"/>
          </p:cNvSpPr>
          <p:nvPr/>
        </p:nvSpPr>
        <p:spPr bwMode="auto">
          <a:xfrm flipH="1" flipV="1">
            <a:off x="8748713" y="2168525"/>
            <a:ext cx="36512" cy="647700"/>
          </a:xfrm>
          <a:prstGeom prst="line">
            <a:avLst/>
          </a:prstGeom>
          <a:noFill/>
          <a:ln w="38100">
            <a:solidFill>
              <a:srgbClr val="0033CC"/>
            </a:solidFill>
            <a:round/>
            <a:headEnd/>
            <a:tailEnd type="triangle" w="med" len="lg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4" name="Rectangle 24"/>
          <p:cNvSpPr>
            <a:spLocks noChangeArrowheads="1"/>
          </p:cNvSpPr>
          <p:nvPr/>
        </p:nvSpPr>
        <p:spPr bwMode="auto">
          <a:xfrm>
            <a:off x="0" y="4076700"/>
            <a:ext cx="3167063" cy="338138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just"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kumimoji="1" lang="zh-CN" altLang="en-US" sz="1600"/>
              <a:t>所以</a:t>
            </a:r>
            <a:r>
              <a:rPr kumimoji="1" lang="en-US" altLang="zh-CN" sz="1600"/>
              <a:t>, </a:t>
            </a:r>
            <a:r>
              <a:rPr kumimoji="1" lang="zh-CN" altLang="en-US" sz="1600"/>
              <a:t>需要</a:t>
            </a:r>
            <a:r>
              <a:rPr kumimoji="1" lang="en-US" altLang="zh-CN" sz="1600"/>
              <a:t>1</a:t>
            </a:r>
            <a:r>
              <a:rPr kumimoji="1" lang="zh-CN" altLang="en-US" sz="1600"/>
              <a:t>个 </a:t>
            </a:r>
            <a:r>
              <a:rPr kumimoji="1" lang="en-US" altLang="zh-CN" sz="1600" i="1">
                <a:solidFill>
                  <a:srgbClr val="FF0000"/>
                </a:solidFill>
              </a:rPr>
              <a:t>A</a:t>
            </a:r>
            <a:r>
              <a:rPr kumimoji="1" lang="en-US" altLang="zh-CN" sz="1600" i="1" baseline="-25000">
                <a:solidFill>
                  <a:srgbClr val="FF0000"/>
                </a:solidFill>
              </a:rPr>
              <a:t>v</a:t>
            </a:r>
            <a:r>
              <a:rPr kumimoji="1" lang="en-US" altLang="zh-CN" sz="1600">
                <a:solidFill>
                  <a:srgbClr val="FF0000"/>
                </a:solidFill>
              </a:rPr>
              <a:t>=+3</a:t>
            </a:r>
            <a:r>
              <a:rPr kumimoji="1" lang="en-US" altLang="zh-CN" sz="1600"/>
              <a:t> </a:t>
            </a:r>
            <a:r>
              <a:rPr kumimoji="1" lang="zh-CN" altLang="en-US" sz="1600"/>
              <a:t>的</a:t>
            </a:r>
            <a:r>
              <a:rPr lang="zh-CN" altLang="en-US" sz="1600">
                <a:solidFill>
                  <a:srgbClr val="000000"/>
                </a:solidFill>
              </a:rPr>
              <a:t>同相放大</a:t>
            </a:r>
            <a:endParaRPr lang="en-US" altLang="zh-CN" sz="1600">
              <a:solidFill>
                <a:srgbClr val="000000"/>
              </a:solidFill>
              <a:ea typeface="华文楷体" pitchFamily="2" charset="-122"/>
            </a:endParaRPr>
          </a:p>
        </p:txBody>
      </p:sp>
      <p:sp>
        <p:nvSpPr>
          <p:cNvPr id="29" name="Text Box 88"/>
          <p:cNvSpPr txBox="1">
            <a:spLocks noChangeArrowheads="1"/>
          </p:cNvSpPr>
          <p:nvPr/>
        </p:nvSpPr>
        <p:spPr bwMode="auto">
          <a:xfrm>
            <a:off x="215900" y="2097088"/>
            <a:ext cx="503238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ctr">
              <a:spcBef>
                <a:spcPct val="50000"/>
              </a:spcBef>
            </a:pPr>
            <a:r>
              <a:rPr kumimoji="1" lang="en-US" altLang="zh-CN" sz="160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(+)</a:t>
            </a:r>
            <a:endParaRPr kumimoji="1" lang="en-US" altLang="zh-CN">
              <a:solidFill>
                <a:srgbClr val="FF0000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30" name="Rectangle 15"/>
          <p:cNvSpPr>
            <a:spLocks noChangeArrowheads="1"/>
          </p:cNvSpPr>
          <p:nvPr/>
        </p:nvSpPr>
        <p:spPr bwMode="auto">
          <a:xfrm>
            <a:off x="179388" y="2457450"/>
            <a:ext cx="468312" cy="36195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ctr">
              <a:lnSpc>
                <a:spcPct val="11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lang="en-US" altLang="zh-CN" sz="1600">
                <a:solidFill>
                  <a:srgbClr val="FF3300"/>
                </a:solidFill>
                <a:sym typeface="Webdings" pitchFamily="18" charset="2"/>
              </a:rPr>
              <a:t></a:t>
            </a:r>
            <a:endParaRPr lang="en-US" altLang="zh-CN" sz="1600">
              <a:solidFill>
                <a:srgbClr val="FF3300"/>
              </a:solidFill>
            </a:endParaRPr>
          </a:p>
        </p:txBody>
      </p:sp>
      <p:sp>
        <p:nvSpPr>
          <p:cNvPr id="31" name="Line 16"/>
          <p:cNvSpPr>
            <a:spLocks noChangeShapeType="1"/>
          </p:cNvSpPr>
          <p:nvPr/>
        </p:nvSpPr>
        <p:spPr bwMode="auto">
          <a:xfrm>
            <a:off x="179388" y="2384425"/>
            <a:ext cx="2159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32" name="Text Box 88"/>
          <p:cNvSpPr txBox="1">
            <a:spLocks noChangeArrowheads="1"/>
          </p:cNvSpPr>
          <p:nvPr/>
        </p:nvSpPr>
        <p:spPr bwMode="auto">
          <a:xfrm>
            <a:off x="827088" y="1773238"/>
            <a:ext cx="504825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ctr">
              <a:spcBef>
                <a:spcPct val="50000"/>
              </a:spcBef>
            </a:pPr>
            <a:r>
              <a:rPr kumimoji="1" lang="en-US" altLang="zh-CN" sz="160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(-)</a:t>
            </a:r>
            <a:endParaRPr kumimoji="1" lang="en-US" altLang="zh-CN">
              <a:solidFill>
                <a:srgbClr val="FF0000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33" name="Text Box 88"/>
          <p:cNvSpPr txBox="1">
            <a:spLocks noChangeArrowheads="1"/>
          </p:cNvSpPr>
          <p:nvPr/>
        </p:nvSpPr>
        <p:spPr bwMode="auto">
          <a:xfrm>
            <a:off x="1295400" y="2103438"/>
            <a:ext cx="504825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ctr">
              <a:spcBef>
                <a:spcPct val="50000"/>
              </a:spcBef>
            </a:pPr>
            <a:r>
              <a:rPr kumimoji="1" lang="en-US" altLang="zh-CN" sz="160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(-)</a:t>
            </a:r>
            <a:endParaRPr kumimoji="1" lang="en-US" altLang="zh-CN">
              <a:solidFill>
                <a:srgbClr val="FF0000"/>
              </a:solidFill>
              <a:latin typeface="黑体" pitchFamily="49" charset="-122"/>
              <a:ea typeface="黑体" pitchFamily="49" charset="-122"/>
            </a:endParaRPr>
          </a:p>
        </p:txBody>
      </p:sp>
      <p:graphicFrame>
        <p:nvGraphicFramePr>
          <p:cNvPr id="643085" name="Object 13"/>
          <p:cNvGraphicFramePr>
            <a:graphicFrameLocks noChangeAspect="1"/>
          </p:cNvGraphicFramePr>
          <p:nvPr/>
        </p:nvGraphicFramePr>
        <p:xfrm>
          <a:off x="1476375" y="1665288"/>
          <a:ext cx="804863" cy="285750"/>
        </p:xfrm>
        <a:graphic>
          <a:graphicData uri="http://schemas.openxmlformats.org/presentationml/2006/ole">
            <p:oleObj spid="_x0000_s3076" name="Equation" r:id="rId12" imgW="634680" imgH="228600" progId="Equation.DSMT4">
              <p:embed/>
            </p:oleObj>
          </a:graphicData>
        </a:graphic>
      </p:graphicFrame>
      <p:sp>
        <p:nvSpPr>
          <p:cNvPr id="34" name="Rectangle 15"/>
          <p:cNvSpPr>
            <a:spLocks noChangeArrowheads="1"/>
          </p:cNvSpPr>
          <p:nvPr/>
        </p:nvSpPr>
        <p:spPr bwMode="auto">
          <a:xfrm>
            <a:off x="2339975" y="1341438"/>
            <a:ext cx="468313" cy="4699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ctr">
              <a:lnSpc>
                <a:spcPct val="11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lang="en-US" altLang="zh-CN" sz="2400">
                <a:solidFill>
                  <a:srgbClr val="FF3300"/>
                </a:solidFill>
                <a:sym typeface="Webdings" pitchFamily="18" charset="2"/>
              </a:rPr>
              <a:t></a:t>
            </a:r>
            <a:endParaRPr lang="en-US" altLang="zh-CN" sz="2400">
              <a:solidFill>
                <a:srgbClr val="FF3300"/>
              </a:solidFill>
            </a:endParaRPr>
          </a:p>
        </p:txBody>
      </p:sp>
      <p:sp>
        <p:nvSpPr>
          <p:cNvPr id="35" name="Rectangle 15"/>
          <p:cNvSpPr>
            <a:spLocks noChangeArrowheads="1"/>
          </p:cNvSpPr>
          <p:nvPr/>
        </p:nvSpPr>
        <p:spPr bwMode="auto">
          <a:xfrm>
            <a:off x="3492500" y="1773238"/>
            <a:ext cx="539750" cy="461962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ctr"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lang="en-US" altLang="zh-CN" sz="2400">
                <a:solidFill>
                  <a:srgbClr val="FF3300"/>
                </a:solidFill>
                <a:sym typeface="Wingdings" pitchFamily="2" charset="2"/>
              </a:rPr>
              <a:t></a:t>
            </a:r>
            <a:endParaRPr lang="en-US" altLang="zh-CN" sz="2400">
              <a:solidFill>
                <a:srgbClr val="FF3300"/>
              </a:solidFill>
            </a:endParaRPr>
          </a:p>
        </p:txBody>
      </p:sp>
      <p:sp>
        <p:nvSpPr>
          <p:cNvPr id="36" name="Text Box 88"/>
          <p:cNvSpPr txBox="1">
            <a:spLocks noChangeArrowheads="1"/>
          </p:cNvSpPr>
          <p:nvPr/>
        </p:nvSpPr>
        <p:spPr bwMode="auto">
          <a:xfrm>
            <a:off x="6875463" y="1989138"/>
            <a:ext cx="504825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ctr">
              <a:spcBef>
                <a:spcPct val="50000"/>
              </a:spcBef>
            </a:pPr>
            <a:r>
              <a:rPr kumimoji="1" lang="en-US" altLang="zh-CN" sz="160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(+)</a:t>
            </a:r>
            <a:endParaRPr kumimoji="1" lang="en-US" altLang="zh-CN">
              <a:solidFill>
                <a:srgbClr val="FF0000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37" name="Text Box 88"/>
          <p:cNvSpPr txBox="1">
            <a:spLocks noChangeArrowheads="1"/>
          </p:cNvSpPr>
          <p:nvPr/>
        </p:nvSpPr>
        <p:spPr bwMode="auto">
          <a:xfrm>
            <a:off x="7343775" y="1665288"/>
            <a:ext cx="504825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ctr">
              <a:spcBef>
                <a:spcPct val="50000"/>
              </a:spcBef>
            </a:pPr>
            <a:r>
              <a:rPr kumimoji="1" lang="en-US" altLang="zh-CN" sz="160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(-)</a:t>
            </a:r>
            <a:endParaRPr kumimoji="1" lang="en-US" altLang="zh-CN">
              <a:solidFill>
                <a:srgbClr val="FF0000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38" name="Text Box 88"/>
          <p:cNvSpPr txBox="1">
            <a:spLocks noChangeArrowheads="1"/>
          </p:cNvSpPr>
          <p:nvPr/>
        </p:nvSpPr>
        <p:spPr bwMode="auto">
          <a:xfrm>
            <a:off x="7920038" y="1628775"/>
            <a:ext cx="504825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ctr">
              <a:spcBef>
                <a:spcPct val="50000"/>
              </a:spcBef>
            </a:pPr>
            <a:r>
              <a:rPr kumimoji="1" lang="en-US" altLang="zh-CN" sz="160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(+)</a:t>
            </a:r>
            <a:endParaRPr kumimoji="1" lang="en-US" altLang="zh-CN">
              <a:solidFill>
                <a:srgbClr val="FF0000"/>
              </a:solidFill>
              <a:latin typeface="黑体" pitchFamily="49" charset="-122"/>
              <a:ea typeface="黑体" pitchFamily="49" charset="-122"/>
            </a:endParaRPr>
          </a:p>
        </p:txBody>
      </p:sp>
      <p:graphicFrame>
        <p:nvGraphicFramePr>
          <p:cNvPr id="39" name="Object 25"/>
          <p:cNvGraphicFramePr>
            <a:graphicFrameLocks noChangeAspect="1"/>
          </p:cNvGraphicFramePr>
          <p:nvPr/>
        </p:nvGraphicFramePr>
        <p:xfrm>
          <a:off x="8316913" y="1484313"/>
          <a:ext cx="627062" cy="285750"/>
        </p:xfrm>
        <a:graphic>
          <a:graphicData uri="http://schemas.openxmlformats.org/presentationml/2006/ole">
            <p:oleObj spid="_x0000_s3077" name="Equation" r:id="rId13" imgW="495000" imgH="228600" progId="Equation.DSMT4">
              <p:embed/>
            </p:oleObj>
          </a:graphicData>
        </a:graphic>
      </p:graphicFrame>
      <p:sp>
        <p:nvSpPr>
          <p:cNvPr id="40" name="Line 35"/>
          <p:cNvSpPr>
            <a:spLocks noChangeShapeType="1"/>
          </p:cNvSpPr>
          <p:nvPr/>
        </p:nvSpPr>
        <p:spPr bwMode="auto">
          <a:xfrm flipH="1" flipV="1">
            <a:off x="5867400" y="3176588"/>
            <a:ext cx="2484438" cy="0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headEnd/>
            <a:tailEnd type="triangle" w="med" len="lg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1" name="Line 35"/>
          <p:cNvSpPr>
            <a:spLocks noChangeShapeType="1"/>
          </p:cNvSpPr>
          <p:nvPr/>
        </p:nvSpPr>
        <p:spPr bwMode="auto">
          <a:xfrm flipH="1" flipV="1">
            <a:off x="7524750" y="2420938"/>
            <a:ext cx="936625" cy="0"/>
          </a:xfrm>
          <a:prstGeom prst="line">
            <a:avLst/>
          </a:prstGeom>
          <a:noFill/>
          <a:ln w="38100">
            <a:solidFill>
              <a:srgbClr val="0033CC"/>
            </a:solidFill>
            <a:round/>
            <a:headEnd/>
            <a:tailEnd type="triangle" w="med" len="lg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2" name="AutoShape 21"/>
          <p:cNvSpPr>
            <a:spLocks noChangeArrowheads="1"/>
          </p:cNvSpPr>
          <p:nvPr/>
        </p:nvSpPr>
        <p:spPr bwMode="auto">
          <a:xfrm>
            <a:off x="7920038" y="3355975"/>
            <a:ext cx="1223962" cy="865188"/>
          </a:xfrm>
          <a:prstGeom prst="wedgeRoundRectCallout">
            <a:avLst>
              <a:gd name="adj1" fmla="val -46569"/>
              <a:gd name="adj2" fmla="val -153713"/>
              <a:gd name="adj3" fmla="val 16667"/>
            </a:avLst>
          </a:prstGeom>
          <a:solidFill>
            <a:schemeClr val="accent1"/>
          </a:solidFill>
          <a:ln w="9525">
            <a:solidFill>
              <a:srgbClr val="0033CC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kumimoji="1" lang="zh-CN" altLang="en-US" sz="1600">
                <a:solidFill>
                  <a:srgbClr val="CC0000"/>
                </a:solidFill>
              </a:rPr>
              <a:t>电压串联</a:t>
            </a:r>
          </a:p>
          <a:p>
            <a:pPr algn="ctr"/>
            <a:r>
              <a:rPr kumimoji="1" lang="zh-CN" altLang="en-US" sz="1600">
                <a:solidFill>
                  <a:srgbClr val="CC0000"/>
                </a:solidFill>
              </a:rPr>
              <a:t>负反馈</a:t>
            </a:r>
          </a:p>
          <a:p>
            <a:pPr algn="ctr"/>
            <a:r>
              <a:rPr kumimoji="1" lang="en-US" altLang="zh-CN" sz="1600">
                <a:solidFill>
                  <a:srgbClr val="CC0000"/>
                </a:solidFill>
              </a:rPr>
              <a:t>(</a:t>
            </a:r>
            <a:r>
              <a:rPr kumimoji="1" lang="zh-CN" altLang="en-US" sz="1600">
                <a:solidFill>
                  <a:srgbClr val="CC0000"/>
                </a:solidFill>
              </a:rPr>
              <a:t>同相比例</a:t>
            </a:r>
            <a:r>
              <a:rPr kumimoji="1" lang="en-US" altLang="zh-CN" sz="1600">
                <a:solidFill>
                  <a:srgbClr val="CC0000"/>
                </a:solidFill>
              </a:rPr>
              <a:t>)</a:t>
            </a:r>
          </a:p>
        </p:txBody>
      </p:sp>
      <p:graphicFrame>
        <p:nvGraphicFramePr>
          <p:cNvPr id="57" name="Object 51"/>
          <p:cNvGraphicFramePr>
            <a:graphicFrameLocks noChangeAspect="1"/>
          </p:cNvGraphicFramePr>
          <p:nvPr/>
        </p:nvGraphicFramePr>
        <p:xfrm>
          <a:off x="935038" y="4976813"/>
          <a:ext cx="1235075" cy="530225"/>
        </p:xfrm>
        <a:graphic>
          <a:graphicData uri="http://schemas.openxmlformats.org/presentationml/2006/ole">
            <p:oleObj spid="_x0000_s3078" name="Equation" r:id="rId14" imgW="1028520" imgH="444240" progId="Equation.DSMT4">
              <p:embed/>
            </p:oleObj>
          </a:graphicData>
        </a:graphic>
      </p:graphicFrame>
      <p:sp>
        <p:nvSpPr>
          <p:cNvPr id="44" name="Line 53"/>
          <p:cNvSpPr>
            <a:spLocks noChangeShapeType="1"/>
          </p:cNvSpPr>
          <p:nvPr/>
        </p:nvSpPr>
        <p:spPr bwMode="auto">
          <a:xfrm rot="5400000">
            <a:off x="1745457" y="5103019"/>
            <a:ext cx="252412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sm" len="med"/>
          </a:ln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45" name="Line 54"/>
          <p:cNvSpPr>
            <a:spLocks noChangeShapeType="1"/>
          </p:cNvSpPr>
          <p:nvPr/>
        </p:nvSpPr>
        <p:spPr bwMode="auto">
          <a:xfrm rot="16200000" flipV="1">
            <a:off x="1752600" y="5384801"/>
            <a:ext cx="238125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sm" len="med"/>
          </a:ln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46" name="Oval 30"/>
          <p:cNvSpPr>
            <a:spLocks noChangeArrowheads="1"/>
          </p:cNvSpPr>
          <p:nvPr/>
        </p:nvSpPr>
        <p:spPr bwMode="auto">
          <a:xfrm>
            <a:off x="3995738" y="5842000"/>
            <a:ext cx="1081087" cy="323850"/>
          </a:xfrm>
          <a:prstGeom prst="ellipse">
            <a:avLst/>
          </a:prstGeom>
          <a:noFill/>
          <a:ln w="38100">
            <a:solidFill>
              <a:srgbClr val="0066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7" name="Oval 30"/>
          <p:cNvSpPr>
            <a:spLocks noChangeArrowheads="1"/>
          </p:cNvSpPr>
          <p:nvPr/>
        </p:nvSpPr>
        <p:spPr bwMode="auto">
          <a:xfrm>
            <a:off x="6480175" y="5516563"/>
            <a:ext cx="1079500" cy="325437"/>
          </a:xfrm>
          <a:prstGeom prst="ellipse">
            <a:avLst/>
          </a:prstGeom>
          <a:noFill/>
          <a:ln w="38100">
            <a:solidFill>
              <a:srgbClr val="0066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8" name="Rectangle 24"/>
          <p:cNvSpPr>
            <a:spLocks noChangeArrowheads="1"/>
          </p:cNvSpPr>
          <p:nvPr/>
        </p:nvSpPr>
        <p:spPr bwMode="auto">
          <a:xfrm>
            <a:off x="250825" y="6151563"/>
            <a:ext cx="5113338" cy="338137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just"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kumimoji="1" lang="en-US" altLang="zh-CN" sz="1600" i="1"/>
              <a:t>R</a:t>
            </a:r>
            <a:r>
              <a:rPr kumimoji="1" lang="en-US" altLang="zh-CN" sz="1600" baseline="-25000"/>
              <a:t>2</a:t>
            </a:r>
            <a:r>
              <a:rPr kumimoji="1" lang="zh-CN" altLang="en-US" sz="1600"/>
              <a:t>断开</a:t>
            </a:r>
            <a:r>
              <a:rPr kumimoji="1" lang="en-US" altLang="zh-CN" sz="1600"/>
              <a:t>, </a:t>
            </a:r>
            <a:r>
              <a:rPr kumimoji="1" lang="zh-CN" altLang="en-US" sz="1600"/>
              <a:t>则</a:t>
            </a:r>
            <a:r>
              <a:rPr kumimoji="1" lang="en-US" altLang="zh-CN" sz="1600" i="1">
                <a:solidFill>
                  <a:srgbClr val="FF0000"/>
                </a:solidFill>
              </a:rPr>
              <a:t>A</a:t>
            </a:r>
            <a:r>
              <a:rPr kumimoji="1" lang="en-US" altLang="zh-CN" sz="1600" i="1" baseline="-25000">
                <a:solidFill>
                  <a:srgbClr val="FF0000"/>
                </a:solidFill>
              </a:rPr>
              <a:t>v</a:t>
            </a:r>
            <a:r>
              <a:rPr kumimoji="1" lang="en-US" altLang="zh-CN" sz="1600">
                <a:solidFill>
                  <a:srgbClr val="FF0000"/>
                </a:solidFill>
              </a:rPr>
              <a:t>=</a:t>
            </a:r>
            <a:r>
              <a:rPr kumimoji="1" lang="en-US" altLang="zh-CN" sz="1600">
                <a:solidFill>
                  <a:srgbClr val="FF0000"/>
                </a:solidFill>
                <a:sym typeface="Symbol" pitchFamily="18" charset="2"/>
              </a:rPr>
              <a:t></a:t>
            </a:r>
            <a:r>
              <a:rPr kumimoji="1" lang="en-US" altLang="zh-CN" sz="1600"/>
              <a:t>, </a:t>
            </a:r>
            <a:r>
              <a:rPr kumimoji="1" lang="zh-CN" altLang="en-US" sz="1600"/>
              <a:t>可起振但无稳幅</a:t>
            </a:r>
            <a:r>
              <a:rPr kumimoji="1" lang="en-US" altLang="zh-CN" sz="1600"/>
              <a:t>。</a:t>
            </a:r>
            <a:r>
              <a:rPr kumimoji="1" lang="en-US" altLang="zh-CN" sz="1600" i="1">
                <a:solidFill>
                  <a:srgbClr val="FF0000"/>
                </a:solidFill>
              </a:rPr>
              <a:t> A</a:t>
            </a:r>
            <a:r>
              <a:rPr kumimoji="1" lang="en-US" altLang="zh-CN" sz="1600" i="1" baseline="-25000">
                <a:solidFill>
                  <a:srgbClr val="FF0000"/>
                </a:solidFill>
              </a:rPr>
              <a:t>v </a:t>
            </a:r>
            <a:r>
              <a:rPr kumimoji="1" lang="en-US" altLang="zh-CN" sz="1600" i="1">
                <a:solidFill>
                  <a:srgbClr val="FF0000"/>
                </a:solidFill>
              </a:rPr>
              <a:t>F</a:t>
            </a:r>
            <a:r>
              <a:rPr kumimoji="1" lang="en-US" altLang="zh-CN" sz="1600" i="1" baseline="-25000">
                <a:solidFill>
                  <a:srgbClr val="FF0000"/>
                </a:solidFill>
              </a:rPr>
              <a:t>v </a:t>
            </a:r>
            <a:r>
              <a:rPr kumimoji="1" lang="en-US" altLang="zh-CN" sz="1600"/>
              <a:t>&gt;1</a:t>
            </a:r>
            <a:r>
              <a:rPr lang="zh-CN" altLang="en-US" sz="1600">
                <a:solidFill>
                  <a:srgbClr val="000000"/>
                </a:solidFill>
              </a:rPr>
              <a:t>总是成立</a:t>
            </a:r>
            <a:endParaRPr lang="en-US" altLang="zh-CN" sz="1600">
              <a:solidFill>
                <a:srgbClr val="000000"/>
              </a:solidFill>
              <a:ea typeface="华文楷体" pitchFamily="2" charset="-122"/>
            </a:endParaRPr>
          </a:p>
        </p:txBody>
      </p:sp>
      <p:sp>
        <p:nvSpPr>
          <p:cNvPr id="3119" name="矩形 48"/>
          <p:cNvSpPr>
            <a:spLocks noChangeArrowheads="1"/>
          </p:cNvSpPr>
          <p:nvPr/>
        </p:nvSpPr>
        <p:spPr bwMode="auto">
          <a:xfrm>
            <a:off x="5795963" y="6129338"/>
            <a:ext cx="2339975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1" lang="zh-CN" altLang="en-US" sz="1600">
                <a:solidFill>
                  <a:srgbClr val="FF0000"/>
                </a:solidFill>
              </a:rPr>
              <a:t>最大不失真输出幅值</a:t>
            </a:r>
            <a:endParaRPr lang="zh-CN" altLang="en-US" sz="1600">
              <a:solidFill>
                <a:srgbClr val="FF0000"/>
              </a:solidFill>
            </a:endParaRPr>
          </a:p>
        </p:txBody>
      </p:sp>
      <p:sp>
        <p:nvSpPr>
          <p:cNvPr id="50" name="Rectangle 15"/>
          <p:cNvSpPr>
            <a:spLocks noChangeArrowheads="1"/>
          </p:cNvSpPr>
          <p:nvPr/>
        </p:nvSpPr>
        <p:spPr bwMode="auto">
          <a:xfrm>
            <a:off x="6551613" y="1376363"/>
            <a:ext cx="468312" cy="471487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ctr"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lang="en-US" altLang="zh-CN" sz="2400">
                <a:solidFill>
                  <a:srgbClr val="FF3300"/>
                </a:solidFill>
                <a:sym typeface="Wingdings" pitchFamily="2" charset="2"/>
              </a:rPr>
              <a:t></a:t>
            </a:r>
            <a:endParaRPr lang="en-US" altLang="zh-CN" sz="2400">
              <a:solidFill>
                <a:srgbClr val="FF3300"/>
              </a:solidFill>
            </a:endParaRPr>
          </a:p>
        </p:txBody>
      </p:sp>
      <p:graphicFrame>
        <p:nvGraphicFramePr>
          <p:cNvPr id="51" name="Object 27"/>
          <p:cNvGraphicFramePr>
            <a:graphicFrameLocks noChangeAspect="1"/>
          </p:cNvGraphicFramePr>
          <p:nvPr/>
        </p:nvGraphicFramePr>
        <p:xfrm>
          <a:off x="2484438" y="5013325"/>
          <a:ext cx="901700" cy="433388"/>
        </p:xfrm>
        <a:graphic>
          <a:graphicData uri="http://schemas.openxmlformats.org/presentationml/2006/ole">
            <p:oleObj spid="_x0000_s3079" name="Equation" r:id="rId15" imgW="761760" imgH="406080" progId="Equation.DSMT4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430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1" dur="500"/>
                                        <p:tgtEl>
                                          <p:spTgt spid="6430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6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6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00"/>
                            </p:stCondLst>
                            <p:childTnLst>
                              <p:par>
                                <p:cTn id="75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7" dur="500"/>
                                        <p:tgtEl>
                                          <p:spTgt spid="6430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9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9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0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500"/>
                            </p:stCondLst>
                            <p:childTnLst>
                              <p:par>
                                <p:cTn id="104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0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500"/>
                            </p:stCondLst>
                            <p:childTnLst>
                              <p:par>
                                <p:cTn id="118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2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1500"/>
                            </p:stCondLst>
                            <p:childTnLst>
                              <p:par>
                                <p:cTn id="12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2000"/>
                            </p:stCondLst>
                            <p:childTnLst>
                              <p:par>
                                <p:cTn id="13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4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6" grpId="0" animBg="1"/>
      <p:bldP spid="19" grpId="0" animBg="1"/>
      <p:bldP spid="20" grpId="0" animBg="1"/>
      <p:bldP spid="21" grpId="0"/>
      <p:bldP spid="22" grpId="0" animBg="1"/>
      <p:bldP spid="23" grpId="0" animBg="1"/>
      <p:bldP spid="24" grpId="0" autoUpdateAnimBg="0"/>
      <p:bldP spid="29" grpId="0"/>
      <p:bldP spid="30" grpId="0" autoUpdateAnimBg="0"/>
      <p:bldP spid="31" grpId="0" animBg="1"/>
      <p:bldP spid="32" grpId="0"/>
      <p:bldP spid="33" grpId="0"/>
      <p:bldP spid="34" grpId="0" autoUpdateAnimBg="0"/>
      <p:bldP spid="35" grpId="0" autoUpdateAnimBg="0"/>
      <p:bldP spid="36" grpId="0"/>
      <p:bldP spid="37" grpId="0"/>
      <p:bldP spid="38" grpId="0"/>
      <p:bldP spid="40" grpId="0" animBg="1"/>
      <p:bldP spid="41" grpId="0" animBg="1"/>
      <p:bldP spid="42" grpId="0" animBg="1" autoUpdateAnimBg="0"/>
      <p:bldP spid="44" grpId="0" animBg="1"/>
      <p:bldP spid="45" grpId="0" animBg="1"/>
      <p:bldP spid="46" grpId="0" animBg="1"/>
      <p:bldP spid="47" grpId="0" animBg="1"/>
      <p:bldP spid="48" grpId="0" autoUpdateAnimBg="0"/>
      <p:bldP spid="50" grpId="0" autoUpdateAnimBg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3" name="TextBox 4"/>
          <p:cNvSpPr txBox="1">
            <a:spLocks noChangeArrowheads="1"/>
          </p:cNvSpPr>
          <p:nvPr/>
        </p:nvSpPr>
        <p:spPr bwMode="auto">
          <a:xfrm>
            <a:off x="4392613" y="584200"/>
            <a:ext cx="827087" cy="400050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4104" name="Line 3"/>
          <p:cNvSpPr>
            <a:spLocks noChangeShapeType="1"/>
          </p:cNvSpPr>
          <p:nvPr/>
        </p:nvSpPr>
        <p:spPr bwMode="auto">
          <a:xfrm>
            <a:off x="395288" y="549275"/>
            <a:ext cx="8029575" cy="0"/>
          </a:xfrm>
          <a:prstGeom prst="line">
            <a:avLst/>
          </a:prstGeom>
          <a:noFill/>
          <a:ln w="76200" cap="sq" cmpd="tri">
            <a:solidFill>
              <a:srgbClr val="006600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105" name="TextBox 4"/>
          <p:cNvSpPr txBox="1">
            <a:spLocks noChangeArrowheads="1"/>
          </p:cNvSpPr>
          <p:nvPr/>
        </p:nvSpPr>
        <p:spPr bwMode="auto">
          <a:xfrm>
            <a:off x="0" y="0"/>
            <a:ext cx="1044575" cy="400050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/>
              <a:t>直播</a:t>
            </a:r>
            <a:r>
              <a:rPr lang="en-US" altLang="zh-CN"/>
              <a:t>9</a:t>
            </a:r>
            <a:endParaRPr lang="zh-CN" altLang="en-US"/>
          </a:p>
        </p:txBody>
      </p:sp>
      <p:sp>
        <p:nvSpPr>
          <p:cNvPr id="4106" name="TextBox 4"/>
          <p:cNvSpPr txBox="1">
            <a:spLocks noChangeArrowheads="1"/>
          </p:cNvSpPr>
          <p:nvPr/>
        </p:nvSpPr>
        <p:spPr bwMode="auto">
          <a:xfrm>
            <a:off x="250825" y="611188"/>
            <a:ext cx="817403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1800">
                <a:solidFill>
                  <a:srgbClr val="FF0000"/>
                </a:solidFill>
              </a:rPr>
              <a:t>第</a:t>
            </a:r>
            <a:r>
              <a:rPr lang="en-US" altLang="zh-CN" sz="1800">
                <a:solidFill>
                  <a:srgbClr val="FF0000"/>
                </a:solidFill>
              </a:rPr>
              <a:t>12</a:t>
            </a:r>
            <a:r>
              <a:rPr lang="zh-CN" altLang="en-US" sz="1800">
                <a:solidFill>
                  <a:srgbClr val="FF0000"/>
                </a:solidFill>
              </a:rPr>
              <a:t>周练习</a:t>
            </a:r>
            <a:r>
              <a:rPr lang="en-US" altLang="zh-CN" sz="1800">
                <a:solidFill>
                  <a:srgbClr val="FF0000"/>
                </a:solidFill>
              </a:rPr>
              <a:t>——</a:t>
            </a:r>
            <a:r>
              <a:rPr kumimoji="1" lang="zh-CN" altLang="en-US" sz="1800"/>
              <a:t>第</a:t>
            </a:r>
            <a:r>
              <a:rPr kumimoji="1" lang="en-US" altLang="zh-CN" sz="1800"/>
              <a:t>10</a:t>
            </a:r>
            <a:r>
              <a:rPr kumimoji="1" lang="zh-CN" altLang="en-US" sz="1800"/>
              <a:t>章习题</a:t>
            </a:r>
            <a:r>
              <a:rPr kumimoji="1" lang="en-US" altLang="zh-CN" sz="1800"/>
              <a:t>: 10.6.1;10.6.6;</a:t>
            </a:r>
            <a:r>
              <a:rPr kumimoji="1" lang="en-US" altLang="zh-CN" sz="1800">
                <a:solidFill>
                  <a:srgbClr val="FF0000"/>
                </a:solidFill>
              </a:rPr>
              <a:t>10.6.8</a:t>
            </a:r>
            <a:r>
              <a:rPr kumimoji="1" lang="en-US" altLang="zh-CN" sz="1800"/>
              <a:t>;;10.8.1;10.8.9;10.8.10 (</a:t>
            </a:r>
            <a:r>
              <a:rPr kumimoji="1" lang="zh-CN" altLang="en-US" sz="1800"/>
              <a:t>共</a:t>
            </a:r>
            <a:r>
              <a:rPr kumimoji="1" lang="en-US" altLang="zh-CN" sz="1800"/>
              <a:t>6</a:t>
            </a:r>
            <a:r>
              <a:rPr kumimoji="1" lang="zh-CN" altLang="en-US" sz="1800"/>
              <a:t>题</a:t>
            </a:r>
            <a:r>
              <a:rPr kumimoji="1" lang="en-US" altLang="zh-CN" sz="1800"/>
              <a:t>) </a:t>
            </a:r>
            <a:endParaRPr lang="zh-CN" altLang="en-US" sz="1800"/>
          </a:p>
        </p:txBody>
      </p:sp>
      <p:pic>
        <p:nvPicPr>
          <p:cNvPr id="4107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1475" y="2133600"/>
            <a:ext cx="2886075" cy="2663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8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908050"/>
            <a:ext cx="9144000" cy="1263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9" name="Picture 10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6240463"/>
            <a:ext cx="9144000" cy="573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10" name="灯片编号占位符 1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4EA78490-1DAE-46C5-A4CF-7A24CEE13027}" type="slidenum">
              <a:rPr lang="en-US" altLang="zh-CN" smtClean="0"/>
              <a:pPr/>
              <a:t>6</a:t>
            </a:fld>
            <a:endParaRPr lang="en-US" altLang="zh-CN" smtClean="0"/>
          </a:p>
        </p:txBody>
      </p:sp>
      <p:pic>
        <p:nvPicPr>
          <p:cNvPr id="4111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0" y="4508500"/>
            <a:ext cx="1503363" cy="1728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12" name="Picture 5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303463" y="4581525"/>
            <a:ext cx="1547812" cy="1695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13" name="Picture 6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240088" y="6057900"/>
            <a:ext cx="8636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Oval 30"/>
          <p:cNvSpPr>
            <a:spLocks noChangeArrowheads="1"/>
          </p:cNvSpPr>
          <p:nvPr/>
        </p:nvSpPr>
        <p:spPr bwMode="auto">
          <a:xfrm>
            <a:off x="827088" y="3644900"/>
            <a:ext cx="2268537" cy="900113"/>
          </a:xfrm>
          <a:prstGeom prst="ellipse">
            <a:avLst/>
          </a:prstGeom>
          <a:noFill/>
          <a:ln w="38100">
            <a:solidFill>
              <a:srgbClr val="0066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643088" name="Object 16"/>
          <p:cNvGraphicFramePr>
            <a:graphicFrameLocks noChangeAspect="1"/>
          </p:cNvGraphicFramePr>
          <p:nvPr/>
        </p:nvGraphicFramePr>
        <p:xfrm>
          <a:off x="0" y="3392488"/>
          <a:ext cx="1397000" cy="433387"/>
        </p:xfrm>
        <a:graphic>
          <a:graphicData uri="http://schemas.openxmlformats.org/presentationml/2006/ole">
            <p:oleObj spid="_x0000_s4098" name="Equation" r:id="rId9" imgW="1180800" imgH="406080" progId="Equation.DSMT4">
              <p:embed/>
            </p:oleObj>
          </a:graphicData>
        </a:graphic>
      </p:graphicFrame>
      <p:graphicFrame>
        <p:nvGraphicFramePr>
          <p:cNvPr id="643089" name="Object 17"/>
          <p:cNvGraphicFramePr>
            <a:graphicFrameLocks noChangeAspect="1"/>
          </p:cNvGraphicFramePr>
          <p:nvPr/>
        </p:nvGraphicFramePr>
        <p:xfrm>
          <a:off x="0" y="3824288"/>
          <a:ext cx="933450" cy="285750"/>
        </p:xfrm>
        <a:graphic>
          <a:graphicData uri="http://schemas.openxmlformats.org/presentationml/2006/ole">
            <p:oleObj spid="_x0000_s4099" name="Equation" r:id="rId10" imgW="736560" imgH="228600" progId="Equation.DSMT4">
              <p:embed/>
            </p:oleObj>
          </a:graphicData>
        </a:graphic>
      </p:graphicFrame>
      <p:sp>
        <p:nvSpPr>
          <p:cNvPr id="18" name="Oval 30"/>
          <p:cNvSpPr>
            <a:spLocks noChangeArrowheads="1"/>
          </p:cNvSpPr>
          <p:nvPr/>
        </p:nvSpPr>
        <p:spPr bwMode="auto">
          <a:xfrm>
            <a:off x="1800225" y="3392488"/>
            <a:ext cx="503238" cy="323850"/>
          </a:xfrm>
          <a:prstGeom prst="ellips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643085" name="Object 4"/>
          <p:cNvGraphicFramePr>
            <a:graphicFrameLocks noChangeAspect="1"/>
          </p:cNvGraphicFramePr>
          <p:nvPr/>
        </p:nvGraphicFramePr>
        <p:xfrm>
          <a:off x="2324100" y="3430588"/>
          <a:ext cx="627063" cy="285750"/>
        </p:xfrm>
        <a:graphic>
          <a:graphicData uri="http://schemas.openxmlformats.org/presentationml/2006/ole">
            <p:oleObj spid="_x0000_s4100" name="Equation" r:id="rId11" imgW="495000" imgH="228600" progId="Equation.DSMT4">
              <p:embed/>
            </p:oleObj>
          </a:graphicData>
        </a:graphic>
      </p:graphicFrame>
      <p:sp>
        <p:nvSpPr>
          <p:cNvPr id="20" name="Rectangle 24"/>
          <p:cNvSpPr>
            <a:spLocks noChangeArrowheads="1"/>
          </p:cNvSpPr>
          <p:nvPr/>
        </p:nvSpPr>
        <p:spPr bwMode="auto">
          <a:xfrm>
            <a:off x="3095625" y="2154238"/>
            <a:ext cx="4321175" cy="338137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just"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kumimoji="1" lang="zh-CN" altLang="en-US" sz="1600"/>
              <a:t>所以可以振荡</a:t>
            </a:r>
            <a:r>
              <a:rPr kumimoji="1" lang="en-US" altLang="zh-CN" sz="1600"/>
              <a:t>, </a:t>
            </a:r>
            <a:r>
              <a:rPr kumimoji="1" lang="zh-CN" altLang="en-US" sz="1600"/>
              <a:t>但需要</a:t>
            </a:r>
            <a:r>
              <a:rPr kumimoji="1" lang="en-US" altLang="zh-CN" sz="1600"/>
              <a:t>1</a:t>
            </a:r>
            <a:r>
              <a:rPr kumimoji="1" lang="zh-CN" altLang="en-US" sz="1600"/>
              <a:t>个 </a:t>
            </a:r>
            <a:r>
              <a:rPr kumimoji="1" lang="en-US" altLang="zh-CN" sz="1600" i="1">
                <a:solidFill>
                  <a:srgbClr val="FF0000"/>
                </a:solidFill>
              </a:rPr>
              <a:t>A</a:t>
            </a:r>
            <a:r>
              <a:rPr kumimoji="1" lang="en-US" altLang="zh-CN" sz="1600" i="1" baseline="-25000">
                <a:solidFill>
                  <a:srgbClr val="FF0000"/>
                </a:solidFill>
              </a:rPr>
              <a:t>v</a:t>
            </a:r>
            <a:r>
              <a:rPr kumimoji="1" lang="en-US" altLang="zh-CN" sz="1600">
                <a:solidFill>
                  <a:srgbClr val="FF0000"/>
                </a:solidFill>
              </a:rPr>
              <a:t>=+3</a:t>
            </a:r>
            <a:r>
              <a:rPr kumimoji="1" lang="en-US" altLang="zh-CN" sz="1600"/>
              <a:t> </a:t>
            </a:r>
            <a:r>
              <a:rPr kumimoji="1" lang="zh-CN" altLang="en-US" sz="1600"/>
              <a:t>的</a:t>
            </a:r>
            <a:r>
              <a:rPr lang="zh-CN" altLang="en-US" sz="1600">
                <a:solidFill>
                  <a:srgbClr val="000000"/>
                </a:solidFill>
              </a:rPr>
              <a:t>同相放大</a:t>
            </a:r>
            <a:endParaRPr lang="en-US" altLang="zh-CN" sz="1600">
              <a:solidFill>
                <a:srgbClr val="000000"/>
              </a:solidFill>
              <a:ea typeface="华文楷体" pitchFamily="2" charset="-122"/>
            </a:endParaRPr>
          </a:p>
        </p:txBody>
      </p:sp>
      <p:graphicFrame>
        <p:nvGraphicFramePr>
          <p:cNvPr id="645132" name="Object 12"/>
          <p:cNvGraphicFramePr>
            <a:graphicFrameLocks noChangeAspect="1"/>
          </p:cNvGraphicFramePr>
          <p:nvPr/>
        </p:nvGraphicFramePr>
        <p:xfrm>
          <a:off x="3167063" y="2517775"/>
          <a:ext cx="1620837" cy="550863"/>
        </p:xfrm>
        <a:graphic>
          <a:graphicData uri="http://schemas.openxmlformats.org/presentationml/2006/ole">
            <p:oleObj spid="_x0000_s4101" name="Equation" r:id="rId12" imgW="1295280" imgH="444240" progId="Equation.DSMT4">
              <p:embed/>
            </p:oleObj>
          </a:graphicData>
        </a:graphic>
      </p:graphicFrame>
      <p:graphicFrame>
        <p:nvGraphicFramePr>
          <p:cNvPr id="645125" name="Object 5"/>
          <p:cNvGraphicFramePr>
            <a:graphicFrameLocks noChangeAspect="1"/>
          </p:cNvGraphicFramePr>
          <p:nvPr/>
        </p:nvGraphicFramePr>
        <p:xfrm>
          <a:off x="6946900" y="2492375"/>
          <a:ext cx="2197100" cy="565150"/>
        </p:xfrm>
        <a:graphic>
          <a:graphicData uri="http://schemas.openxmlformats.org/presentationml/2006/ole">
            <p:oleObj spid="_x0000_s4102" name="Equation" r:id="rId13" imgW="1714320" imgH="444240" progId="Equation.DSMT4">
              <p:embed/>
            </p:oleObj>
          </a:graphicData>
        </a:graphic>
      </p:graphicFrame>
      <p:sp>
        <p:nvSpPr>
          <p:cNvPr id="23" name="Rectangle 24"/>
          <p:cNvSpPr>
            <a:spLocks noChangeArrowheads="1"/>
          </p:cNvSpPr>
          <p:nvPr/>
        </p:nvSpPr>
        <p:spPr bwMode="auto">
          <a:xfrm>
            <a:off x="3527425" y="3033713"/>
            <a:ext cx="5616575" cy="306387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just"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kumimoji="1" lang="zh-CN" altLang="en-US" sz="1400"/>
              <a:t>当输出电压幅值</a:t>
            </a:r>
            <a:r>
              <a:rPr kumimoji="1" lang="en-US" altLang="zh-CN" sz="1400"/>
              <a:t>=0</a:t>
            </a:r>
            <a:r>
              <a:rPr kumimoji="1" lang="zh-CN" altLang="en-US" sz="1400"/>
              <a:t>或较小时</a:t>
            </a:r>
            <a:r>
              <a:rPr kumimoji="1" lang="en-US" altLang="zh-CN" sz="1400"/>
              <a:t>, D</a:t>
            </a:r>
            <a:r>
              <a:rPr kumimoji="1" lang="zh-CN" altLang="en-US" sz="1400"/>
              <a:t>截止开路 </a:t>
            </a:r>
            <a:r>
              <a:rPr kumimoji="1" lang="en-US" altLang="zh-CN" sz="1400" i="1">
                <a:solidFill>
                  <a:srgbClr val="FF0000"/>
                </a:solidFill>
              </a:rPr>
              <a:t>A</a:t>
            </a:r>
            <a:r>
              <a:rPr kumimoji="1" lang="en-US" altLang="zh-CN" sz="1400" i="1" baseline="-25000">
                <a:solidFill>
                  <a:srgbClr val="FF0000"/>
                </a:solidFill>
              </a:rPr>
              <a:t>v </a:t>
            </a:r>
            <a:r>
              <a:rPr kumimoji="1" lang="en-US" altLang="zh-CN" sz="1400">
                <a:solidFill>
                  <a:srgbClr val="FF0000"/>
                </a:solidFill>
              </a:rPr>
              <a:t>&gt;+3</a:t>
            </a:r>
            <a:r>
              <a:rPr kumimoji="1" lang="en-US" altLang="zh-CN" sz="1400"/>
              <a:t>, </a:t>
            </a:r>
            <a:r>
              <a:rPr kumimoji="1" lang="zh-CN" altLang="en-US" sz="1400"/>
              <a:t>使</a:t>
            </a:r>
            <a:r>
              <a:rPr kumimoji="1" lang="en-US" altLang="zh-CN" sz="1400" i="1">
                <a:solidFill>
                  <a:srgbClr val="FF0000"/>
                </a:solidFill>
              </a:rPr>
              <a:t>A</a:t>
            </a:r>
            <a:r>
              <a:rPr kumimoji="1" lang="en-US" altLang="zh-CN" sz="1400" i="1" baseline="-25000">
                <a:solidFill>
                  <a:srgbClr val="FF0000"/>
                </a:solidFill>
              </a:rPr>
              <a:t>v</a:t>
            </a:r>
            <a:r>
              <a:rPr kumimoji="1" lang="en-US" altLang="zh-CN" sz="1400" i="1">
                <a:solidFill>
                  <a:srgbClr val="FF0000"/>
                </a:solidFill>
              </a:rPr>
              <a:t>F</a:t>
            </a:r>
            <a:r>
              <a:rPr kumimoji="1" lang="en-US" altLang="zh-CN" sz="1400" i="1" baseline="-25000">
                <a:solidFill>
                  <a:srgbClr val="FF0000"/>
                </a:solidFill>
              </a:rPr>
              <a:t>v </a:t>
            </a:r>
            <a:r>
              <a:rPr kumimoji="1" lang="en-US" altLang="zh-CN" sz="1400"/>
              <a:t>&gt;1</a:t>
            </a:r>
            <a:r>
              <a:rPr kumimoji="1" lang="zh-CN" altLang="en-US" sz="1400"/>
              <a:t>有利</a:t>
            </a:r>
            <a:r>
              <a:rPr kumimoji="1" lang="zh-CN" altLang="en-US" sz="1400">
                <a:solidFill>
                  <a:srgbClr val="FF0000"/>
                </a:solidFill>
              </a:rPr>
              <a:t>起振</a:t>
            </a:r>
            <a:endParaRPr lang="en-US" altLang="zh-CN" sz="1400">
              <a:solidFill>
                <a:srgbClr val="FF0000"/>
              </a:solidFill>
              <a:ea typeface="华文楷体" pitchFamily="2" charset="-122"/>
            </a:endParaRPr>
          </a:p>
        </p:txBody>
      </p:sp>
      <p:sp>
        <p:nvSpPr>
          <p:cNvPr id="24" name="Rectangle 24"/>
          <p:cNvSpPr>
            <a:spLocks noChangeArrowheads="1"/>
          </p:cNvSpPr>
          <p:nvPr/>
        </p:nvSpPr>
        <p:spPr bwMode="auto">
          <a:xfrm>
            <a:off x="3527425" y="3321050"/>
            <a:ext cx="5616575" cy="30797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just"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kumimoji="1" lang="zh-CN" altLang="en-US" sz="1400"/>
              <a:t>当输出电压幅值较大时</a:t>
            </a:r>
            <a:r>
              <a:rPr kumimoji="1" lang="en-US" altLang="zh-CN" sz="1400"/>
              <a:t>, D</a:t>
            </a:r>
            <a:r>
              <a:rPr kumimoji="1" lang="zh-CN" altLang="en-US" sz="1400"/>
              <a:t>导通使 </a:t>
            </a:r>
            <a:r>
              <a:rPr kumimoji="1" lang="en-US" altLang="zh-CN" sz="1400" i="1">
                <a:solidFill>
                  <a:srgbClr val="FF0000"/>
                </a:solidFill>
              </a:rPr>
              <a:t>A</a:t>
            </a:r>
            <a:r>
              <a:rPr kumimoji="1" lang="en-US" altLang="zh-CN" sz="1400" i="1" baseline="-25000">
                <a:solidFill>
                  <a:srgbClr val="FF0000"/>
                </a:solidFill>
              </a:rPr>
              <a:t>v </a:t>
            </a:r>
            <a:r>
              <a:rPr kumimoji="1" lang="en-US" altLang="zh-CN" sz="1400">
                <a:solidFill>
                  <a:srgbClr val="FF0000"/>
                </a:solidFill>
                <a:sym typeface="Symbol" pitchFamily="18" charset="2"/>
              </a:rPr>
              <a:t> </a:t>
            </a:r>
            <a:r>
              <a:rPr kumimoji="1" lang="en-US" altLang="zh-CN" sz="1400"/>
              <a:t>, </a:t>
            </a:r>
            <a:r>
              <a:rPr kumimoji="1" lang="en-US" altLang="zh-CN" sz="1400" i="1">
                <a:solidFill>
                  <a:srgbClr val="FF0000"/>
                </a:solidFill>
              </a:rPr>
              <a:t>A</a:t>
            </a:r>
            <a:r>
              <a:rPr kumimoji="1" lang="en-US" altLang="zh-CN" sz="1400" i="1" baseline="-25000">
                <a:solidFill>
                  <a:srgbClr val="FF0000"/>
                </a:solidFill>
              </a:rPr>
              <a:t>v</a:t>
            </a:r>
            <a:r>
              <a:rPr kumimoji="1" lang="en-US" altLang="zh-CN" sz="1400" i="1">
                <a:solidFill>
                  <a:srgbClr val="FF0000"/>
                </a:solidFill>
              </a:rPr>
              <a:t>F</a:t>
            </a:r>
            <a:r>
              <a:rPr kumimoji="1" lang="en-US" altLang="zh-CN" sz="1400" i="1" baseline="-25000">
                <a:solidFill>
                  <a:srgbClr val="FF0000"/>
                </a:solidFill>
              </a:rPr>
              <a:t>v </a:t>
            </a:r>
            <a:r>
              <a:rPr kumimoji="1" lang="en-US" altLang="zh-CN" sz="1400">
                <a:solidFill>
                  <a:srgbClr val="FF0000"/>
                </a:solidFill>
                <a:sym typeface="Symbol" pitchFamily="18" charset="2"/>
              </a:rPr>
              <a:t> </a:t>
            </a:r>
            <a:r>
              <a:rPr kumimoji="1" lang="en-US" altLang="zh-CN" sz="1400"/>
              <a:t>1, </a:t>
            </a:r>
            <a:r>
              <a:rPr kumimoji="1" lang="zh-CN" altLang="en-US" sz="1400"/>
              <a:t>趋于</a:t>
            </a:r>
            <a:r>
              <a:rPr kumimoji="1" lang="zh-CN" altLang="en-US" sz="1400">
                <a:solidFill>
                  <a:srgbClr val="FF0000"/>
                </a:solidFill>
              </a:rPr>
              <a:t>平衡</a:t>
            </a:r>
            <a:endParaRPr lang="en-US" altLang="zh-CN" sz="1400">
              <a:solidFill>
                <a:srgbClr val="FF0000"/>
              </a:solidFill>
              <a:ea typeface="华文楷体" pitchFamily="2" charset="-122"/>
            </a:endParaRPr>
          </a:p>
        </p:txBody>
      </p:sp>
      <p:sp>
        <p:nvSpPr>
          <p:cNvPr id="26" name="Rectangle 24"/>
          <p:cNvSpPr>
            <a:spLocks noChangeArrowheads="1"/>
          </p:cNvSpPr>
          <p:nvPr/>
        </p:nvSpPr>
        <p:spPr bwMode="auto">
          <a:xfrm>
            <a:off x="3816350" y="4581525"/>
            <a:ext cx="5111750" cy="52387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just"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kumimoji="1" lang="en-US" altLang="zh-CN" sz="1400">
                <a:solidFill>
                  <a:srgbClr val="0033CC"/>
                </a:solidFill>
              </a:rPr>
              <a:t>(4)  </a:t>
            </a:r>
            <a:r>
              <a:rPr kumimoji="1" lang="en-US" altLang="zh-CN" sz="1400" i="1"/>
              <a:t>R</a:t>
            </a:r>
            <a:r>
              <a:rPr kumimoji="1" lang="en-US" altLang="zh-CN" sz="1400" baseline="-25000"/>
              <a:t>2</a:t>
            </a:r>
            <a:r>
              <a:rPr kumimoji="1" lang="zh-CN" altLang="en-US" sz="1400"/>
              <a:t>断开</a:t>
            </a:r>
            <a:r>
              <a:rPr kumimoji="1" lang="en-US" altLang="zh-CN" sz="1400"/>
              <a:t>, </a:t>
            </a:r>
            <a:r>
              <a:rPr kumimoji="1" lang="zh-CN" altLang="en-US" sz="1400"/>
              <a:t>则</a:t>
            </a:r>
            <a:r>
              <a:rPr kumimoji="1" lang="en-US" altLang="zh-CN" sz="1400" i="1">
                <a:solidFill>
                  <a:srgbClr val="FF0000"/>
                </a:solidFill>
              </a:rPr>
              <a:t>A</a:t>
            </a:r>
            <a:r>
              <a:rPr kumimoji="1" lang="en-US" altLang="zh-CN" sz="1400" i="1" baseline="-25000">
                <a:solidFill>
                  <a:srgbClr val="FF0000"/>
                </a:solidFill>
              </a:rPr>
              <a:t>v</a:t>
            </a:r>
            <a:r>
              <a:rPr kumimoji="1" lang="en-US" altLang="zh-CN" sz="1400">
                <a:solidFill>
                  <a:srgbClr val="FF0000"/>
                </a:solidFill>
              </a:rPr>
              <a:t>=</a:t>
            </a:r>
            <a:r>
              <a:rPr kumimoji="1" lang="en-US" altLang="zh-CN" sz="1400">
                <a:solidFill>
                  <a:srgbClr val="FF0000"/>
                </a:solidFill>
                <a:sym typeface="Symbol" pitchFamily="18" charset="2"/>
              </a:rPr>
              <a:t></a:t>
            </a:r>
            <a:r>
              <a:rPr kumimoji="1" lang="en-US" altLang="zh-CN" sz="1400"/>
              <a:t>, </a:t>
            </a:r>
            <a:r>
              <a:rPr kumimoji="1" lang="zh-CN" altLang="en-US" sz="1400"/>
              <a:t>可起振但无稳幅</a:t>
            </a:r>
            <a:r>
              <a:rPr kumimoji="1" lang="en-US" altLang="zh-CN" sz="1400"/>
              <a:t>, </a:t>
            </a:r>
            <a:r>
              <a:rPr kumimoji="1" lang="en-US" altLang="zh-CN" sz="1400" i="1">
                <a:solidFill>
                  <a:srgbClr val="FF0000"/>
                </a:solidFill>
              </a:rPr>
              <a:t> A</a:t>
            </a:r>
            <a:r>
              <a:rPr kumimoji="1" lang="en-US" altLang="zh-CN" sz="1400" i="1" baseline="-25000">
                <a:solidFill>
                  <a:srgbClr val="FF0000"/>
                </a:solidFill>
              </a:rPr>
              <a:t>v </a:t>
            </a:r>
            <a:r>
              <a:rPr kumimoji="1" lang="en-US" altLang="zh-CN" sz="1400" i="1">
                <a:solidFill>
                  <a:srgbClr val="FF0000"/>
                </a:solidFill>
              </a:rPr>
              <a:t>F</a:t>
            </a:r>
            <a:r>
              <a:rPr kumimoji="1" lang="en-US" altLang="zh-CN" sz="1400" i="1" baseline="-25000">
                <a:solidFill>
                  <a:srgbClr val="FF0000"/>
                </a:solidFill>
              </a:rPr>
              <a:t>v </a:t>
            </a:r>
            <a:r>
              <a:rPr kumimoji="1" lang="en-US" altLang="zh-CN" sz="1400"/>
              <a:t>&gt;1</a:t>
            </a:r>
            <a:r>
              <a:rPr lang="zh-CN" altLang="en-US" sz="1400">
                <a:solidFill>
                  <a:srgbClr val="000000"/>
                </a:solidFill>
              </a:rPr>
              <a:t>总是成立。</a:t>
            </a:r>
            <a:endParaRPr lang="en-US" altLang="zh-CN" sz="1400">
              <a:solidFill>
                <a:srgbClr val="000000"/>
              </a:solidFill>
            </a:endParaRPr>
          </a:p>
          <a:p>
            <a:pPr algn="just"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lang="zh-CN" altLang="en-US" sz="1400">
                <a:solidFill>
                  <a:srgbClr val="000000"/>
                </a:solidFill>
              </a:rPr>
              <a:t>           输出为近似方波，幅值为最大不失真输出幅值</a:t>
            </a:r>
            <a:r>
              <a:rPr lang="en-US" altLang="zh-CN" sz="1400">
                <a:solidFill>
                  <a:srgbClr val="000000"/>
                </a:solidFill>
              </a:rPr>
              <a:t>,  ±14V</a:t>
            </a:r>
            <a:endParaRPr lang="en-US" altLang="zh-CN" sz="1400">
              <a:solidFill>
                <a:srgbClr val="000000"/>
              </a:solidFill>
              <a:ea typeface="华文楷体" pitchFamily="2" charset="-122"/>
            </a:endParaRPr>
          </a:p>
        </p:txBody>
      </p:sp>
      <p:sp>
        <p:nvSpPr>
          <p:cNvPr id="27" name="Rectangle 24"/>
          <p:cNvSpPr>
            <a:spLocks noChangeArrowheads="1"/>
          </p:cNvSpPr>
          <p:nvPr/>
        </p:nvSpPr>
        <p:spPr bwMode="auto">
          <a:xfrm>
            <a:off x="3816350" y="4076700"/>
            <a:ext cx="5111750" cy="52387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just"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kumimoji="1" lang="en-US" altLang="zh-CN" sz="1400">
                <a:solidFill>
                  <a:srgbClr val="0033CC"/>
                </a:solidFill>
              </a:rPr>
              <a:t>(3)</a:t>
            </a:r>
            <a:r>
              <a:rPr kumimoji="1" lang="en-US" altLang="zh-CN" sz="1400"/>
              <a:t> </a:t>
            </a:r>
            <a:r>
              <a:rPr kumimoji="1" lang="en-US" altLang="zh-CN" sz="1400" i="1"/>
              <a:t>R</a:t>
            </a:r>
            <a:r>
              <a:rPr kumimoji="1" lang="en-US" altLang="zh-CN" sz="1400" baseline="-25000"/>
              <a:t>2</a:t>
            </a:r>
            <a:r>
              <a:rPr kumimoji="1" lang="zh-CN" altLang="en-US" sz="1400"/>
              <a:t>短路</a:t>
            </a:r>
            <a:r>
              <a:rPr kumimoji="1" lang="en-US" altLang="zh-CN" sz="1400"/>
              <a:t>, </a:t>
            </a:r>
            <a:r>
              <a:rPr kumimoji="1" lang="zh-CN" altLang="en-US" sz="1400"/>
              <a:t>则</a:t>
            </a:r>
            <a:r>
              <a:rPr kumimoji="1" lang="en-US" altLang="zh-CN" sz="1400" i="1">
                <a:solidFill>
                  <a:srgbClr val="FF0000"/>
                </a:solidFill>
              </a:rPr>
              <a:t>A</a:t>
            </a:r>
            <a:r>
              <a:rPr kumimoji="1" lang="en-US" altLang="zh-CN" sz="1400" i="1" baseline="-25000">
                <a:solidFill>
                  <a:srgbClr val="FF0000"/>
                </a:solidFill>
              </a:rPr>
              <a:t>v</a:t>
            </a:r>
            <a:r>
              <a:rPr kumimoji="1" lang="en-US" altLang="zh-CN" sz="1400">
                <a:solidFill>
                  <a:srgbClr val="FF0000"/>
                </a:solidFill>
                <a:sym typeface="Symbol" pitchFamily="18" charset="2"/>
              </a:rPr>
              <a:t> </a:t>
            </a:r>
            <a:r>
              <a:rPr kumimoji="1" lang="en-US" altLang="zh-CN" sz="1400"/>
              <a:t>, </a:t>
            </a:r>
            <a:r>
              <a:rPr kumimoji="1" lang="zh-CN" altLang="en-US" sz="1400"/>
              <a:t>可能不起振</a:t>
            </a:r>
            <a:r>
              <a:rPr kumimoji="1" lang="en-US" altLang="zh-CN" sz="1400"/>
              <a:t>,  </a:t>
            </a:r>
            <a:r>
              <a:rPr kumimoji="1" lang="zh-CN" altLang="en-US" sz="1400"/>
              <a:t>计算表明</a:t>
            </a:r>
            <a:r>
              <a:rPr kumimoji="1" lang="en-US" altLang="zh-CN" sz="1400" i="1">
                <a:solidFill>
                  <a:srgbClr val="FF0000"/>
                </a:solidFill>
              </a:rPr>
              <a:t>A</a:t>
            </a:r>
            <a:r>
              <a:rPr kumimoji="1" lang="en-US" altLang="zh-CN" sz="1400" i="1" baseline="-25000">
                <a:solidFill>
                  <a:srgbClr val="FF0000"/>
                </a:solidFill>
              </a:rPr>
              <a:t>v </a:t>
            </a:r>
            <a:r>
              <a:rPr kumimoji="1" lang="en-US" altLang="zh-CN" sz="1400">
                <a:solidFill>
                  <a:srgbClr val="FF0000"/>
                </a:solidFill>
              </a:rPr>
              <a:t>&lt;+3</a:t>
            </a:r>
            <a:r>
              <a:rPr lang="zh-CN" altLang="en-US" sz="1400">
                <a:solidFill>
                  <a:srgbClr val="000000"/>
                </a:solidFill>
              </a:rPr>
              <a:t>。</a:t>
            </a:r>
            <a:endParaRPr lang="en-US" altLang="zh-CN" sz="1400">
              <a:solidFill>
                <a:srgbClr val="000000"/>
              </a:solidFill>
            </a:endParaRPr>
          </a:p>
          <a:p>
            <a:pPr algn="just"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lang="en-US" altLang="zh-CN" sz="1400">
                <a:solidFill>
                  <a:srgbClr val="000000"/>
                </a:solidFill>
              </a:rPr>
              <a:t>           </a:t>
            </a:r>
            <a:r>
              <a:rPr lang="zh-CN" altLang="en-US" sz="1400">
                <a:solidFill>
                  <a:srgbClr val="000000"/>
                </a:solidFill>
              </a:rPr>
              <a:t>输出波形为一条</a:t>
            </a:r>
            <a:r>
              <a:rPr lang="en-US" altLang="zh-CN" sz="1400">
                <a:solidFill>
                  <a:srgbClr val="000000"/>
                </a:solidFill>
              </a:rPr>
              <a:t>0V</a:t>
            </a:r>
            <a:r>
              <a:rPr lang="zh-CN" altLang="en-US" sz="1400">
                <a:solidFill>
                  <a:srgbClr val="000000"/>
                </a:solidFill>
              </a:rPr>
              <a:t>直线。</a:t>
            </a:r>
            <a:endParaRPr lang="en-US" altLang="zh-CN" sz="1400">
              <a:solidFill>
                <a:srgbClr val="000000"/>
              </a:solidFill>
            </a:endParaRPr>
          </a:p>
        </p:txBody>
      </p:sp>
      <p:sp>
        <p:nvSpPr>
          <p:cNvPr id="28" name="Rectangle 24"/>
          <p:cNvSpPr>
            <a:spLocks noChangeArrowheads="1"/>
          </p:cNvSpPr>
          <p:nvPr/>
        </p:nvSpPr>
        <p:spPr bwMode="auto">
          <a:xfrm>
            <a:off x="3816350" y="3644900"/>
            <a:ext cx="5111750" cy="30797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just"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kumimoji="1" lang="en-US" altLang="zh-CN" sz="1400">
                <a:solidFill>
                  <a:srgbClr val="0033CC"/>
                </a:solidFill>
              </a:rPr>
              <a:t>(2)</a:t>
            </a:r>
            <a:r>
              <a:rPr kumimoji="1" lang="en-US" altLang="zh-CN" sz="1400"/>
              <a:t> </a:t>
            </a:r>
            <a:r>
              <a:rPr kumimoji="1" lang="zh-CN" altLang="en-US" sz="1400"/>
              <a:t>与习题</a:t>
            </a:r>
            <a:r>
              <a:rPr kumimoji="1" lang="en-US" altLang="zh-CN" sz="1400"/>
              <a:t>10.6.6</a:t>
            </a:r>
            <a:r>
              <a:rPr kumimoji="1" lang="zh-CN" altLang="en-US" sz="1400"/>
              <a:t>一起解析</a:t>
            </a:r>
            <a:r>
              <a:rPr lang="zh-CN" altLang="en-US" sz="1400">
                <a:solidFill>
                  <a:srgbClr val="000000"/>
                </a:solidFill>
              </a:rPr>
              <a:t>。按</a:t>
            </a:r>
            <a:r>
              <a:rPr kumimoji="1" lang="en-US" altLang="zh-CN" sz="1400" i="1">
                <a:solidFill>
                  <a:srgbClr val="FF0000"/>
                </a:solidFill>
              </a:rPr>
              <a:t> A</a:t>
            </a:r>
            <a:r>
              <a:rPr kumimoji="1" lang="en-US" altLang="zh-CN" sz="1400" i="1" baseline="-25000">
                <a:solidFill>
                  <a:srgbClr val="FF0000"/>
                </a:solidFill>
              </a:rPr>
              <a:t>v</a:t>
            </a:r>
            <a:r>
              <a:rPr kumimoji="1" lang="en-US" altLang="zh-CN" sz="1400" i="1">
                <a:solidFill>
                  <a:srgbClr val="FF0000"/>
                </a:solidFill>
              </a:rPr>
              <a:t>F</a:t>
            </a:r>
            <a:r>
              <a:rPr kumimoji="1" lang="en-US" altLang="zh-CN" sz="1400" i="1" baseline="-25000">
                <a:solidFill>
                  <a:srgbClr val="FF0000"/>
                </a:solidFill>
              </a:rPr>
              <a:t>v </a:t>
            </a:r>
            <a:r>
              <a:rPr kumimoji="1" lang="en-US" altLang="zh-CN" sz="1400">
                <a:solidFill>
                  <a:srgbClr val="FF0000"/>
                </a:solidFill>
                <a:sym typeface="Symbol" pitchFamily="18" charset="2"/>
              </a:rPr>
              <a:t>=</a:t>
            </a:r>
            <a:r>
              <a:rPr kumimoji="1" lang="en-US" altLang="zh-CN" sz="1400">
                <a:solidFill>
                  <a:srgbClr val="FF0000"/>
                </a:solidFill>
              </a:rPr>
              <a:t>1</a:t>
            </a:r>
            <a:r>
              <a:rPr kumimoji="1" lang="zh-CN" altLang="en-US" sz="1400"/>
              <a:t>求解</a:t>
            </a:r>
            <a:endParaRPr lang="en-US" altLang="zh-CN" sz="1400">
              <a:solidFill>
                <a:srgbClr val="000000"/>
              </a:solidFill>
            </a:endParaRPr>
          </a:p>
        </p:txBody>
      </p:sp>
      <p:sp>
        <p:nvSpPr>
          <p:cNvPr id="29" name="Oval 30"/>
          <p:cNvSpPr>
            <a:spLocks noChangeArrowheads="1"/>
          </p:cNvSpPr>
          <p:nvPr/>
        </p:nvSpPr>
        <p:spPr bwMode="auto">
          <a:xfrm>
            <a:off x="1979613" y="1557338"/>
            <a:ext cx="2555875" cy="323850"/>
          </a:xfrm>
          <a:prstGeom prst="ellips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0" name="Oval 30"/>
          <p:cNvSpPr>
            <a:spLocks noChangeArrowheads="1"/>
          </p:cNvSpPr>
          <p:nvPr/>
        </p:nvSpPr>
        <p:spPr bwMode="auto">
          <a:xfrm>
            <a:off x="2195513" y="6489700"/>
            <a:ext cx="3168650" cy="368300"/>
          </a:xfrm>
          <a:prstGeom prst="ellips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1" name="Line 27"/>
          <p:cNvSpPr>
            <a:spLocks noChangeShapeType="1"/>
          </p:cNvSpPr>
          <p:nvPr/>
        </p:nvSpPr>
        <p:spPr bwMode="auto">
          <a:xfrm flipV="1">
            <a:off x="7632700" y="2889250"/>
            <a:ext cx="971550" cy="1331913"/>
          </a:xfrm>
          <a:prstGeom prst="line">
            <a:avLst/>
          </a:prstGeom>
          <a:noFill/>
          <a:ln w="38100">
            <a:solidFill>
              <a:srgbClr val="0033CC"/>
            </a:solidFill>
            <a:round/>
            <a:headEnd/>
            <a:tailEnd type="triangle" w="med" len="lg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2" name="Rectangle 20"/>
          <p:cNvSpPr>
            <a:spLocks noChangeArrowheads="1"/>
          </p:cNvSpPr>
          <p:nvPr/>
        </p:nvSpPr>
        <p:spPr bwMode="auto">
          <a:xfrm>
            <a:off x="4211638" y="5553075"/>
            <a:ext cx="3529012" cy="363538"/>
          </a:xfrm>
          <a:prstGeom prst="rect">
            <a:avLst/>
          </a:prstGeom>
          <a:solidFill>
            <a:schemeClr val="accent1"/>
          </a:solidFill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just" fontAlgn="t">
              <a:lnSpc>
                <a:spcPct val="110000"/>
              </a:lnSpc>
              <a:spcBef>
                <a:spcPct val="20000"/>
              </a:spcBef>
              <a:buClr>
                <a:srgbClr val="FF3300"/>
              </a:buClr>
              <a:buSzPct val="60000"/>
              <a:buFont typeface="Marlett" pitchFamily="2" charset="2"/>
              <a:buNone/>
            </a:pPr>
            <a:r>
              <a:rPr lang="zh-CN" altLang="en-US" sz="1600">
                <a:ea typeface="华文楷体" pitchFamily="2" charset="-122"/>
              </a:rPr>
              <a:t>常用稳幅</a:t>
            </a:r>
            <a:r>
              <a:rPr lang="zh-CN" altLang="en-US" sz="1600">
                <a:solidFill>
                  <a:srgbClr val="CC0000"/>
                </a:solidFill>
                <a:ea typeface="华文楷体" pitchFamily="2" charset="-122"/>
              </a:rPr>
              <a:t>非线性</a:t>
            </a:r>
            <a:r>
              <a:rPr lang="zh-CN" altLang="en-US" sz="1600">
                <a:ea typeface="华文楷体" pitchFamily="2" charset="-122"/>
              </a:rPr>
              <a:t>元件</a:t>
            </a:r>
            <a:r>
              <a:rPr lang="en-US" altLang="zh-CN" sz="1600">
                <a:ea typeface="华文楷体" pitchFamily="2" charset="-122"/>
              </a:rPr>
              <a:t>2—</a:t>
            </a:r>
            <a:r>
              <a:rPr lang="zh-CN" altLang="en-US" sz="1600">
                <a:solidFill>
                  <a:srgbClr val="CC0000"/>
                </a:solidFill>
                <a:ea typeface="华文楷体" pitchFamily="2" charset="-122"/>
              </a:rPr>
              <a:t>二极管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6430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4" dur="500"/>
                                        <p:tgtEl>
                                          <p:spTgt spid="6430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3" dur="500"/>
                                        <p:tgtEl>
                                          <p:spTgt spid="6430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3" dur="500"/>
                                        <p:tgtEl>
                                          <p:spTgt spid="645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53" dur="500"/>
                                        <p:tgtEl>
                                          <p:spTgt spid="645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5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6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000"/>
                            </p:stCondLst>
                            <p:childTnLst>
                              <p:par>
                                <p:cTn id="6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8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8" grpId="0" animBg="1"/>
      <p:bldP spid="20" grpId="0" autoUpdateAnimBg="0"/>
      <p:bldP spid="23" grpId="0" autoUpdateAnimBg="0"/>
      <p:bldP spid="24" grpId="0" autoUpdateAnimBg="0"/>
      <p:bldP spid="26" grpId="0" autoUpdateAnimBg="0"/>
      <p:bldP spid="27" grpId="0" autoUpdateAnimBg="0"/>
      <p:bldP spid="28" grpId="0" autoUpdateAnimBg="0"/>
      <p:bldP spid="29" grpId="0" animBg="1"/>
      <p:bldP spid="30" grpId="0" animBg="1"/>
      <p:bldP spid="31" grpId="0" animBg="1"/>
      <p:bldP spid="32" grpId="0" animBg="1" autoUpdateAnimBg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0" name="TextBox 4"/>
          <p:cNvSpPr txBox="1">
            <a:spLocks noChangeArrowheads="1"/>
          </p:cNvSpPr>
          <p:nvPr/>
        </p:nvSpPr>
        <p:spPr bwMode="auto">
          <a:xfrm>
            <a:off x="3779838" y="584200"/>
            <a:ext cx="828675" cy="400050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5131" name="灯片编号占位符 1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AAFCA10D-B780-49A4-B50F-A9016C2EAD10}" type="slidenum">
              <a:rPr lang="en-US" altLang="zh-CN" smtClean="0"/>
              <a:pPr/>
              <a:t>7</a:t>
            </a:fld>
            <a:endParaRPr lang="en-US" altLang="zh-CN" smtClean="0"/>
          </a:p>
        </p:txBody>
      </p:sp>
      <p:sp>
        <p:nvSpPr>
          <p:cNvPr id="5132" name="Line 3"/>
          <p:cNvSpPr>
            <a:spLocks noChangeShapeType="1"/>
          </p:cNvSpPr>
          <p:nvPr/>
        </p:nvSpPr>
        <p:spPr bwMode="auto">
          <a:xfrm>
            <a:off x="395288" y="549275"/>
            <a:ext cx="8029575" cy="0"/>
          </a:xfrm>
          <a:prstGeom prst="line">
            <a:avLst/>
          </a:prstGeom>
          <a:noFill/>
          <a:ln w="76200" cap="sq" cmpd="tri">
            <a:solidFill>
              <a:srgbClr val="006600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133" name="TextBox 4"/>
          <p:cNvSpPr txBox="1">
            <a:spLocks noChangeArrowheads="1"/>
          </p:cNvSpPr>
          <p:nvPr/>
        </p:nvSpPr>
        <p:spPr bwMode="auto">
          <a:xfrm>
            <a:off x="0" y="0"/>
            <a:ext cx="1044575" cy="400050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/>
              <a:t>直播</a:t>
            </a:r>
            <a:r>
              <a:rPr lang="en-US" altLang="zh-CN"/>
              <a:t>9</a:t>
            </a:r>
            <a:endParaRPr lang="zh-CN" altLang="en-US"/>
          </a:p>
        </p:txBody>
      </p:sp>
      <p:sp>
        <p:nvSpPr>
          <p:cNvPr id="5134" name="TextBox 4"/>
          <p:cNvSpPr txBox="1">
            <a:spLocks noChangeArrowheads="1"/>
          </p:cNvSpPr>
          <p:nvPr/>
        </p:nvSpPr>
        <p:spPr bwMode="auto">
          <a:xfrm>
            <a:off x="250825" y="611188"/>
            <a:ext cx="817403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1800">
                <a:solidFill>
                  <a:srgbClr val="FF0000"/>
                </a:solidFill>
              </a:rPr>
              <a:t>第</a:t>
            </a:r>
            <a:r>
              <a:rPr lang="en-US" altLang="zh-CN" sz="1800">
                <a:solidFill>
                  <a:srgbClr val="FF0000"/>
                </a:solidFill>
              </a:rPr>
              <a:t>12</a:t>
            </a:r>
            <a:r>
              <a:rPr lang="zh-CN" altLang="en-US" sz="1800">
                <a:solidFill>
                  <a:srgbClr val="FF0000"/>
                </a:solidFill>
              </a:rPr>
              <a:t>周练习</a:t>
            </a:r>
            <a:r>
              <a:rPr lang="en-US" altLang="zh-CN" sz="1800">
                <a:solidFill>
                  <a:srgbClr val="FF0000"/>
                </a:solidFill>
              </a:rPr>
              <a:t>——</a:t>
            </a:r>
            <a:r>
              <a:rPr kumimoji="1" lang="zh-CN" altLang="en-US" sz="1800"/>
              <a:t>第</a:t>
            </a:r>
            <a:r>
              <a:rPr kumimoji="1" lang="en-US" altLang="zh-CN" sz="1800"/>
              <a:t>10</a:t>
            </a:r>
            <a:r>
              <a:rPr kumimoji="1" lang="zh-CN" altLang="en-US" sz="1800"/>
              <a:t>章习题</a:t>
            </a:r>
            <a:r>
              <a:rPr kumimoji="1" lang="en-US" altLang="zh-CN" sz="1800"/>
              <a:t>: 10.6.1;</a:t>
            </a:r>
            <a:r>
              <a:rPr kumimoji="1" lang="en-US" altLang="zh-CN" sz="1800">
                <a:solidFill>
                  <a:srgbClr val="FF0000"/>
                </a:solidFill>
              </a:rPr>
              <a:t>10.6.6</a:t>
            </a:r>
            <a:r>
              <a:rPr kumimoji="1" lang="en-US" altLang="zh-CN" sz="1800"/>
              <a:t>;10.6.8;;10.8.1;10.8.9;10.8.10 (</a:t>
            </a:r>
            <a:r>
              <a:rPr kumimoji="1" lang="zh-CN" altLang="en-US" sz="1800"/>
              <a:t>共</a:t>
            </a:r>
            <a:r>
              <a:rPr kumimoji="1" lang="en-US" altLang="zh-CN" sz="1800"/>
              <a:t>6</a:t>
            </a:r>
            <a:r>
              <a:rPr kumimoji="1" lang="zh-CN" altLang="en-US" sz="1800"/>
              <a:t>题</a:t>
            </a:r>
            <a:r>
              <a:rPr kumimoji="1" lang="en-US" altLang="zh-CN" sz="1800"/>
              <a:t>) </a:t>
            </a:r>
            <a:endParaRPr lang="zh-CN" altLang="en-US" sz="1800"/>
          </a:p>
        </p:txBody>
      </p:sp>
      <p:pic>
        <p:nvPicPr>
          <p:cNvPr id="513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844675"/>
            <a:ext cx="3492500" cy="2247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36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4113213"/>
            <a:ext cx="2886075" cy="2663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37" name="Picture 11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944563"/>
            <a:ext cx="9144000" cy="885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38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067175" y="1493838"/>
            <a:ext cx="1543050" cy="522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 Box 88"/>
          <p:cNvSpPr txBox="1">
            <a:spLocks noChangeArrowheads="1"/>
          </p:cNvSpPr>
          <p:nvPr/>
        </p:nvSpPr>
        <p:spPr bwMode="auto">
          <a:xfrm>
            <a:off x="1258888" y="2363788"/>
            <a:ext cx="360362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ctr">
              <a:spcBef>
                <a:spcPct val="50000"/>
              </a:spcBef>
            </a:pPr>
            <a:r>
              <a:rPr kumimoji="1" lang="en-US" altLang="zh-CN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+</a:t>
            </a:r>
            <a:endParaRPr kumimoji="1" lang="en-US" altLang="zh-CN" sz="2800">
              <a:solidFill>
                <a:srgbClr val="FF0000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12" name="Text Box 88"/>
          <p:cNvSpPr txBox="1">
            <a:spLocks noChangeArrowheads="1"/>
          </p:cNvSpPr>
          <p:nvPr/>
        </p:nvSpPr>
        <p:spPr bwMode="auto">
          <a:xfrm>
            <a:off x="1258888" y="2652713"/>
            <a:ext cx="360362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ctr">
              <a:spcBef>
                <a:spcPct val="50000"/>
              </a:spcBef>
            </a:pPr>
            <a:r>
              <a:rPr kumimoji="1" lang="en-US" altLang="zh-CN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-</a:t>
            </a:r>
            <a:endParaRPr kumimoji="1" lang="en-US" altLang="zh-CN" sz="2800">
              <a:solidFill>
                <a:srgbClr val="FF0000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13" name="Rectangle 24"/>
          <p:cNvSpPr>
            <a:spLocks noChangeArrowheads="1"/>
          </p:cNvSpPr>
          <p:nvPr/>
        </p:nvSpPr>
        <p:spPr bwMode="auto">
          <a:xfrm>
            <a:off x="3311525" y="2005013"/>
            <a:ext cx="5616575" cy="30797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just"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kumimoji="1" lang="en-US" altLang="zh-CN" sz="1400">
                <a:solidFill>
                  <a:srgbClr val="0033CC"/>
                </a:solidFill>
              </a:rPr>
              <a:t>(2)</a:t>
            </a:r>
            <a:r>
              <a:rPr kumimoji="1" lang="zh-CN" altLang="en-US" sz="1400">
                <a:solidFill>
                  <a:srgbClr val="FF0000"/>
                </a:solidFill>
              </a:rPr>
              <a:t>起振</a:t>
            </a:r>
            <a:r>
              <a:rPr kumimoji="1" lang="en-US" altLang="zh-CN" sz="1400"/>
              <a:t>: </a:t>
            </a:r>
            <a:r>
              <a:rPr kumimoji="1" lang="zh-CN" altLang="en-US" sz="1400"/>
              <a:t>则</a:t>
            </a:r>
            <a:r>
              <a:rPr kumimoji="1" lang="en-US" altLang="zh-CN" sz="1400" i="1">
                <a:solidFill>
                  <a:srgbClr val="FF0000"/>
                </a:solidFill>
              </a:rPr>
              <a:t>A</a:t>
            </a:r>
            <a:r>
              <a:rPr kumimoji="1" lang="en-US" altLang="zh-CN" sz="1400" i="1" baseline="-25000">
                <a:solidFill>
                  <a:srgbClr val="FF0000"/>
                </a:solidFill>
              </a:rPr>
              <a:t>v </a:t>
            </a:r>
            <a:r>
              <a:rPr kumimoji="1" lang="en-US" altLang="zh-CN" sz="1400">
                <a:solidFill>
                  <a:srgbClr val="FF0000"/>
                </a:solidFill>
              </a:rPr>
              <a:t>&gt;+3</a:t>
            </a:r>
            <a:r>
              <a:rPr kumimoji="1" lang="en-US" altLang="zh-CN" sz="1400"/>
              <a:t>, </a:t>
            </a:r>
            <a:r>
              <a:rPr kumimoji="1" lang="zh-CN" altLang="en-US" sz="1400"/>
              <a:t>使</a:t>
            </a:r>
            <a:r>
              <a:rPr kumimoji="1" lang="en-US" altLang="zh-CN" sz="1400" i="1">
                <a:solidFill>
                  <a:srgbClr val="FF0000"/>
                </a:solidFill>
              </a:rPr>
              <a:t>A</a:t>
            </a:r>
            <a:r>
              <a:rPr kumimoji="1" lang="en-US" altLang="zh-CN" sz="1400" i="1" baseline="-25000">
                <a:solidFill>
                  <a:srgbClr val="FF0000"/>
                </a:solidFill>
              </a:rPr>
              <a:t>v</a:t>
            </a:r>
            <a:r>
              <a:rPr kumimoji="1" lang="en-US" altLang="zh-CN" sz="1400" i="1">
                <a:solidFill>
                  <a:srgbClr val="FF0000"/>
                </a:solidFill>
              </a:rPr>
              <a:t>F</a:t>
            </a:r>
            <a:r>
              <a:rPr kumimoji="1" lang="en-US" altLang="zh-CN" sz="1400" i="1" baseline="-25000">
                <a:solidFill>
                  <a:srgbClr val="FF0000"/>
                </a:solidFill>
              </a:rPr>
              <a:t>v </a:t>
            </a:r>
            <a:r>
              <a:rPr kumimoji="1" lang="en-US" altLang="zh-CN" sz="1400"/>
              <a:t>&gt;1</a:t>
            </a:r>
            <a:r>
              <a:rPr kumimoji="1" lang="zh-CN" altLang="en-US" sz="1400"/>
              <a:t>有利</a:t>
            </a:r>
            <a:r>
              <a:rPr kumimoji="1" lang="zh-CN" altLang="en-US" sz="1400">
                <a:solidFill>
                  <a:srgbClr val="FF0000"/>
                </a:solidFill>
              </a:rPr>
              <a:t>起振</a:t>
            </a:r>
            <a:r>
              <a:rPr kumimoji="1" lang="zh-CN" altLang="en-US" sz="1400"/>
              <a:t>。此时</a:t>
            </a:r>
            <a:r>
              <a:rPr kumimoji="1" lang="en-US" altLang="zh-CN" sz="1400"/>
              <a:t>, D</a:t>
            </a:r>
            <a:r>
              <a:rPr kumimoji="1" lang="en-US" altLang="zh-CN" sz="1400" baseline="-25000"/>
              <a:t>Z</a:t>
            </a:r>
            <a:r>
              <a:rPr kumimoji="1" lang="zh-CN" altLang="en-US" sz="1400"/>
              <a:t>为截止开路。</a:t>
            </a:r>
            <a:endParaRPr lang="en-US" altLang="zh-CN" sz="1400">
              <a:solidFill>
                <a:srgbClr val="FF0000"/>
              </a:solidFill>
              <a:ea typeface="华文楷体" pitchFamily="2" charset="-122"/>
            </a:endParaRPr>
          </a:p>
        </p:txBody>
      </p:sp>
      <p:graphicFrame>
        <p:nvGraphicFramePr>
          <p:cNvPr id="645125" name="Object 5"/>
          <p:cNvGraphicFramePr>
            <a:graphicFrameLocks noChangeAspect="1"/>
          </p:cNvGraphicFramePr>
          <p:nvPr/>
        </p:nvGraphicFramePr>
        <p:xfrm>
          <a:off x="3795713" y="2305050"/>
          <a:ext cx="1660525" cy="581025"/>
        </p:xfrm>
        <a:graphic>
          <a:graphicData uri="http://schemas.openxmlformats.org/presentationml/2006/ole">
            <p:oleObj spid="_x0000_s5122" name="Equation" r:id="rId7" imgW="1295280" imgH="457200" progId="Equation.DSMT4">
              <p:embed/>
            </p:oleObj>
          </a:graphicData>
        </a:graphic>
      </p:graphicFrame>
      <p:graphicFrame>
        <p:nvGraphicFramePr>
          <p:cNvPr id="15" name="Object 3"/>
          <p:cNvGraphicFramePr>
            <a:graphicFrameLocks noChangeAspect="1"/>
          </p:cNvGraphicFramePr>
          <p:nvPr/>
        </p:nvGraphicFramePr>
        <p:xfrm>
          <a:off x="6002338" y="2420938"/>
          <a:ext cx="1954212" cy="306387"/>
        </p:xfrm>
        <a:graphic>
          <a:graphicData uri="http://schemas.openxmlformats.org/presentationml/2006/ole">
            <p:oleObj spid="_x0000_s5123" name="Equation" r:id="rId8" imgW="1523880" imgH="241200" progId="Equation.DSMT4">
              <p:embed/>
            </p:oleObj>
          </a:graphicData>
        </a:graphic>
      </p:graphicFrame>
      <p:sp>
        <p:nvSpPr>
          <p:cNvPr id="16" name="Rectangle 24"/>
          <p:cNvSpPr>
            <a:spLocks noChangeArrowheads="1"/>
          </p:cNvSpPr>
          <p:nvPr/>
        </p:nvSpPr>
        <p:spPr bwMode="auto">
          <a:xfrm>
            <a:off x="6732588" y="1609725"/>
            <a:ext cx="1476375" cy="306388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just"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kumimoji="1" lang="en-US" altLang="zh-CN" sz="1400">
                <a:solidFill>
                  <a:srgbClr val="0033CC"/>
                </a:solidFill>
              </a:rPr>
              <a:t>(3)</a:t>
            </a:r>
            <a:r>
              <a:rPr kumimoji="1" lang="zh-CN" altLang="en-US" sz="1400">
                <a:solidFill>
                  <a:srgbClr val="FF0000"/>
                </a:solidFill>
              </a:rPr>
              <a:t> </a:t>
            </a:r>
            <a:r>
              <a:rPr kumimoji="1" lang="zh-CN" altLang="en-US" sz="1400"/>
              <a:t>振荡频率</a:t>
            </a:r>
            <a:endParaRPr lang="en-US" altLang="zh-CN" sz="1400">
              <a:solidFill>
                <a:srgbClr val="FF0000"/>
              </a:solidFill>
              <a:ea typeface="华文楷体" pitchFamily="2" charset="-122"/>
            </a:endParaRPr>
          </a:p>
        </p:txBody>
      </p:sp>
      <p:graphicFrame>
        <p:nvGraphicFramePr>
          <p:cNvPr id="643088" name="Object 4"/>
          <p:cNvGraphicFramePr>
            <a:graphicFrameLocks noChangeAspect="1"/>
          </p:cNvGraphicFramePr>
          <p:nvPr/>
        </p:nvGraphicFramePr>
        <p:xfrm>
          <a:off x="7848600" y="1484313"/>
          <a:ext cx="1123950" cy="539750"/>
        </p:xfrm>
        <a:graphic>
          <a:graphicData uri="http://schemas.openxmlformats.org/presentationml/2006/ole">
            <p:oleObj spid="_x0000_s5124" name="Equation" r:id="rId9" imgW="761760" imgH="406080" progId="Equation.DSMT4">
              <p:embed/>
            </p:oleObj>
          </a:graphicData>
        </a:graphic>
      </p:graphicFrame>
      <p:sp>
        <p:nvSpPr>
          <p:cNvPr id="19" name="Rectangle 24"/>
          <p:cNvSpPr>
            <a:spLocks noChangeArrowheads="1"/>
          </p:cNvSpPr>
          <p:nvPr/>
        </p:nvSpPr>
        <p:spPr bwMode="auto">
          <a:xfrm>
            <a:off x="3384550" y="2797175"/>
            <a:ext cx="5759450" cy="30797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just"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kumimoji="1" lang="en-US" altLang="zh-CN" sz="1400">
                <a:solidFill>
                  <a:srgbClr val="0033CC"/>
                </a:solidFill>
              </a:rPr>
              <a:t>(4)</a:t>
            </a:r>
            <a:r>
              <a:rPr kumimoji="1" lang="zh-CN" altLang="en-US" sz="1400"/>
              <a:t>振荡</a:t>
            </a:r>
            <a:r>
              <a:rPr kumimoji="1" lang="zh-CN" altLang="en-US" sz="1400">
                <a:solidFill>
                  <a:srgbClr val="FF0000"/>
                </a:solidFill>
              </a:rPr>
              <a:t>稳定</a:t>
            </a:r>
            <a:r>
              <a:rPr kumimoji="1" lang="en-US" altLang="zh-CN" sz="1400"/>
              <a:t>: </a:t>
            </a:r>
            <a:r>
              <a:rPr kumimoji="1" lang="zh-CN" altLang="en-US" sz="1400"/>
              <a:t>则</a:t>
            </a:r>
            <a:r>
              <a:rPr kumimoji="1" lang="en-US" altLang="zh-CN" sz="1400" i="1">
                <a:solidFill>
                  <a:srgbClr val="FF0000"/>
                </a:solidFill>
              </a:rPr>
              <a:t>A</a:t>
            </a:r>
            <a:r>
              <a:rPr kumimoji="1" lang="en-US" altLang="zh-CN" sz="1400" i="1" baseline="-25000">
                <a:solidFill>
                  <a:srgbClr val="FF0000"/>
                </a:solidFill>
              </a:rPr>
              <a:t>v </a:t>
            </a:r>
            <a:r>
              <a:rPr kumimoji="1" lang="en-US" altLang="zh-CN" sz="1400">
                <a:solidFill>
                  <a:srgbClr val="FF0000"/>
                </a:solidFill>
              </a:rPr>
              <a:t>=+3</a:t>
            </a:r>
            <a:r>
              <a:rPr kumimoji="1" lang="en-US" altLang="zh-CN" sz="1400"/>
              <a:t>, </a:t>
            </a:r>
            <a:r>
              <a:rPr kumimoji="1" lang="zh-CN" altLang="en-US" sz="1400"/>
              <a:t>使</a:t>
            </a:r>
            <a:r>
              <a:rPr kumimoji="1" lang="en-US" altLang="zh-CN" sz="1400" i="1">
                <a:solidFill>
                  <a:srgbClr val="FF0000"/>
                </a:solidFill>
              </a:rPr>
              <a:t>A</a:t>
            </a:r>
            <a:r>
              <a:rPr kumimoji="1" lang="en-US" altLang="zh-CN" sz="1400" i="1" baseline="-25000">
                <a:solidFill>
                  <a:srgbClr val="FF0000"/>
                </a:solidFill>
              </a:rPr>
              <a:t>v</a:t>
            </a:r>
            <a:r>
              <a:rPr kumimoji="1" lang="en-US" altLang="zh-CN" sz="1400" i="1">
                <a:solidFill>
                  <a:srgbClr val="FF0000"/>
                </a:solidFill>
              </a:rPr>
              <a:t>F</a:t>
            </a:r>
            <a:r>
              <a:rPr kumimoji="1" lang="en-US" altLang="zh-CN" sz="1400" i="1" baseline="-25000">
                <a:solidFill>
                  <a:srgbClr val="FF0000"/>
                </a:solidFill>
              </a:rPr>
              <a:t>v </a:t>
            </a:r>
            <a:r>
              <a:rPr kumimoji="1" lang="en-US" altLang="zh-CN" sz="1400"/>
              <a:t>=1, </a:t>
            </a:r>
            <a:r>
              <a:rPr kumimoji="1" lang="zh-CN" altLang="en-US" sz="1400">
                <a:solidFill>
                  <a:srgbClr val="FF0000"/>
                </a:solidFill>
              </a:rPr>
              <a:t>振荡平衡</a:t>
            </a:r>
            <a:r>
              <a:rPr kumimoji="1" lang="zh-CN" altLang="en-US" sz="1400"/>
              <a:t>。此时</a:t>
            </a:r>
            <a:r>
              <a:rPr kumimoji="1" lang="en-US" altLang="zh-CN" sz="1400"/>
              <a:t>, D</a:t>
            </a:r>
            <a:r>
              <a:rPr kumimoji="1" lang="en-US" altLang="zh-CN" sz="1400" baseline="-25000"/>
              <a:t>Z</a:t>
            </a:r>
            <a:r>
              <a:rPr kumimoji="1" lang="zh-CN" altLang="en-US" sz="1400"/>
              <a:t>为反向击穿状态。</a:t>
            </a:r>
            <a:endParaRPr lang="en-US" altLang="zh-CN" sz="1400">
              <a:solidFill>
                <a:srgbClr val="FF0000"/>
              </a:solidFill>
              <a:ea typeface="华文楷体" pitchFamily="2" charset="-122"/>
            </a:endParaRPr>
          </a:p>
        </p:txBody>
      </p:sp>
      <p:sp>
        <p:nvSpPr>
          <p:cNvPr id="20" name="Rectangle 24"/>
          <p:cNvSpPr>
            <a:spLocks noChangeArrowheads="1"/>
          </p:cNvSpPr>
          <p:nvPr/>
        </p:nvSpPr>
        <p:spPr bwMode="auto">
          <a:xfrm>
            <a:off x="3671888" y="3176588"/>
            <a:ext cx="3455987" cy="30797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just"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kumimoji="1" lang="zh-CN" altLang="en-US" sz="1400">
                <a:solidFill>
                  <a:srgbClr val="FF0000"/>
                </a:solidFill>
              </a:rPr>
              <a:t>要点</a:t>
            </a:r>
            <a:r>
              <a:rPr kumimoji="1" lang="en-US" altLang="zh-CN" sz="1400"/>
              <a:t>: </a:t>
            </a:r>
            <a:r>
              <a:rPr kumimoji="1" lang="zh-CN" altLang="en-US" sz="1400"/>
              <a:t>正、负反馈平衡，虚短成立。</a:t>
            </a:r>
            <a:endParaRPr lang="en-US" altLang="zh-CN" sz="1400">
              <a:solidFill>
                <a:srgbClr val="FF0000"/>
              </a:solidFill>
              <a:ea typeface="华文楷体" pitchFamily="2" charset="-122"/>
            </a:endParaRPr>
          </a:p>
        </p:txBody>
      </p:sp>
      <p:sp>
        <p:nvSpPr>
          <p:cNvPr id="21" name="Rectangle 24"/>
          <p:cNvSpPr>
            <a:spLocks noChangeArrowheads="1"/>
          </p:cNvSpPr>
          <p:nvPr/>
        </p:nvSpPr>
        <p:spPr bwMode="auto">
          <a:xfrm>
            <a:off x="4211638" y="3500438"/>
            <a:ext cx="2305050" cy="30797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just"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kumimoji="1" lang="zh-CN" altLang="en-US" sz="1400"/>
              <a:t>由</a:t>
            </a:r>
            <a:r>
              <a:rPr kumimoji="1" lang="en-US" altLang="zh-CN" sz="1400" i="1"/>
              <a:t>RC</a:t>
            </a:r>
            <a:r>
              <a:rPr kumimoji="1" lang="zh-CN" altLang="en-US" sz="1400"/>
              <a:t>串并联网络结论</a:t>
            </a:r>
            <a:r>
              <a:rPr kumimoji="1" lang="en-US" altLang="zh-CN" sz="1400"/>
              <a:t>:</a:t>
            </a:r>
            <a:endParaRPr lang="en-US" altLang="zh-CN" sz="1400">
              <a:solidFill>
                <a:srgbClr val="FF0000"/>
              </a:solidFill>
              <a:ea typeface="华文楷体" pitchFamily="2" charset="-122"/>
            </a:endParaRPr>
          </a:p>
        </p:txBody>
      </p:sp>
      <p:graphicFrame>
        <p:nvGraphicFramePr>
          <p:cNvPr id="22" name="Object 5"/>
          <p:cNvGraphicFramePr>
            <a:graphicFrameLocks noChangeAspect="1"/>
          </p:cNvGraphicFramePr>
          <p:nvPr/>
        </p:nvGraphicFramePr>
        <p:xfrm>
          <a:off x="6242050" y="3381375"/>
          <a:ext cx="1217613" cy="515938"/>
        </p:xfrm>
        <a:graphic>
          <a:graphicData uri="http://schemas.openxmlformats.org/presentationml/2006/ole">
            <p:oleObj spid="_x0000_s5125" name="Equation" r:id="rId10" imgW="952200" imgH="406080" progId="Equation.DSMT4">
              <p:embed/>
            </p:oleObj>
          </a:graphicData>
        </a:graphic>
      </p:graphicFrame>
      <p:sp>
        <p:nvSpPr>
          <p:cNvPr id="23" name="Rectangle 24"/>
          <p:cNvSpPr>
            <a:spLocks noChangeArrowheads="1"/>
          </p:cNvSpPr>
          <p:nvPr/>
        </p:nvSpPr>
        <p:spPr bwMode="auto">
          <a:xfrm>
            <a:off x="3492500" y="3933825"/>
            <a:ext cx="1943100" cy="306388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just"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kumimoji="1" lang="zh-CN" altLang="en-US" sz="1400"/>
              <a:t>由负反馈网络可得</a:t>
            </a:r>
            <a:r>
              <a:rPr kumimoji="1" lang="en-US" altLang="zh-CN" sz="1400"/>
              <a:t>:</a:t>
            </a:r>
            <a:endParaRPr lang="en-US" altLang="zh-CN" sz="1400">
              <a:solidFill>
                <a:srgbClr val="FF0000"/>
              </a:solidFill>
              <a:ea typeface="华文楷体" pitchFamily="2" charset="-122"/>
            </a:endParaRPr>
          </a:p>
        </p:txBody>
      </p:sp>
      <p:graphicFrame>
        <p:nvGraphicFramePr>
          <p:cNvPr id="24" name="Object 6"/>
          <p:cNvGraphicFramePr>
            <a:graphicFrameLocks noChangeAspect="1"/>
          </p:cNvGraphicFramePr>
          <p:nvPr/>
        </p:nvGraphicFramePr>
        <p:xfrm>
          <a:off x="2987675" y="5265738"/>
          <a:ext cx="3173413" cy="565150"/>
        </p:xfrm>
        <a:graphic>
          <a:graphicData uri="http://schemas.openxmlformats.org/presentationml/2006/ole">
            <p:oleObj spid="_x0000_s5126" name="Equation" r:id="rId11" imgW="2476440" imgH="444240" progId="Equation.DSMT4">
              <p:embed/>
            </p:oleObj>
          </a:graphicData>
        </a:graphic>
      </p:graphicFrame>
      <p:graphicFrame>
        <p:nvGraphicFramePr>
          <p:cNvPr id="25" name="Object 7"/>
          <p:cNvGraphicFramePr>
            <a:graphicFrameLocks noChangeAspect="1"/>
          </p:cNvGraphicFramePr>
          <p:nvPr/>
        </p:nvGraphicFramePr>
        <p:xfrm>
          <a:off x="3995738" y="5805488"/>
          <a:ext cx="3405187" cy="806450"/>
        </p:xfrm>
        <a:graphic>
          <a:graphicData uri="http://schemas.openxmlformats.org/presentationml/2006/ole">
            <p:oleObj spid="_x0000_s5127" name="Equation" r:id="rId12" imgW="2654280" imgH="634680" progId="Equation.DSMT4">
              <p:embed/>
            </p:oleObj>
          </a:graphicData>
        </a:graphic>
      </p:graphicFrame>
      <p:graphicFrame>
        <p:nvGraphicFramePr>
          <p:cNvPr id="26" name="Object 8"/>
          <p:cNvGraphicFramePr>
            <a:graphicFrameLocks noChangeAspect="1"/>
          </p:cNvGraphicFramePr>
          <p:nvPr/>
        </p:nvGraphicFramePr>
        <p:xfrm>
          <a:off x="5256213" y="3824288"/>
          <a:ext cx="2994025" cy="581025"/>
        </p:xfrm>
        <a:graphic>
          <a:graphicData uri="http://schemas.openxmlformats.org/presentationml/2006/ole">
            <p:oleObj spid="_x0000_s5128" name="Equation" r:id="rId13" imgW="2336760" imgH="457200" progId="Equation.DSMT4">
              <p:embed/>
            </p:oleObj>
          </a:graphicData>
        </a:graphic>
      </p:graphicFrame>
      <p:graphicFrame>
        <p:nvGraphicFramePr>
          <p:cNvPr id="27" name="Object 9"/>
          <p:cNvGraphicFramePr>
            <a:graphicFrameLocks noChangeAspect="1"/>
          </p:cNvGraphicFramePr>
          <p:nvPr/>
        </p:nvGraphicFramePr>
        <p:xfrm>
          <a:off x="4352925" y="4354513"/>
          <a:ext cx="4791075" cy="838200"/>
        </p:xfrm>
        <a:graphic>
          <a:graphicData uri="http://schemas.openxmlformats.org/presentationml/2006/ole">
            <p:oleObj spid="_x0000_s5129" name="Equation" r:id="rId14" imgW="3733560" imgH="660240" progId="Equation.DSMT4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430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1" dur="500"/>
                                        <p:tgtEl>
                                          <p:spTgt spid="645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5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5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6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6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8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 autoUpdateAnimBg="0"/>
      <p:bldP spid="16" grpId="0" autoUpdateAnimBg="0"/>
      <p:bldP spid="19" grpId="0" autoUpdateAnimBg="0"/>
      <p:bldP spid="20" grpId="0" autoUpdateAnimBg="0"/>
      <p:bldP spid="21" grpId="0" autoUpdateAnimBg="0"/>
      <p:bldP spid="23" grpId="0" autoUpdateAnimBg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灯片编号占位符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1B9FA8D1-A7C7-43DB-AD9D-D0649F8AEC0B}" type="slidenum">
              <a:rPr lang="en-US" altLang="zh-CN" smtClean="0"/>
              <a:pPr/>
              <a:t>8</a:t>
            </a:fld>
            <a:endParaRPr lang="en-US" altLang="zh-CN" smtClean="0"/>
          </a:p>
        </p:txBody>
      </p:sp>
      <p:sp>
        <p:nvSpPr>
          <p:cNvPr id="113667" name="Rectangle 2"/>
          <p:cNvSpPr>
            <a:spLocks noGrp="1" noChangeArrowheads="1"/>
          </p:cNvSpPr>
          <p:nvPr>
            <p:ph type="title"/>
          </p:nvPr>
        </p:nvSpPr>
        <p:spPr>
          <a:xfrm>
            <a:off x="287338" y="115888"/>
            <a:ext cx="6624637" cy="611187"/>
          </a:xfrm>
        </p:spPr>
        <p:txBody>
          <a:bodyPr/>
          <a:lstStyle/>
          <a:p>
            <a:pPr eaLnBrk="1" hangingPunct="1"/>
            <a:r>
              <a:rPr lang="en-US" altLang="zh-CN" sz="3200" smtClean="0">
                <a:solidFill>
                  <a:schemeClr val="hlink"/>
                </a:solidFill>
              </a:rPr>
              <a:t>10  </a:t>
            </a:r>
            <a:r>
              <a:rPr lang="zh-CN" altLang="en-US" sz="3200" smtClean="0">
                <a:solidFill>
                  <a:schemeClr val="hlink"/>
                </a:solidFill>
              </a:rPr>
              <a:t>信号处理与信号产生电路</a:t>
            </a:r>
          </a:p>
        </p:txBody>
      </p:sp>
      <p:sp>
        <p:nvSpPr>
          <p:cNvPr id="113668" name="Line 3"/>
          <p:cNvSpPr>
            <a:spLocks noChangeShapeType="1"/>
          </p:cNvSpPr>
          <p:nvPr/>
        </p:nvSpPr>
        <p:spPr bwMode="auto">
          <a:xfrm>
            <a:off x="323850" y="765175"/>
            <a:ext cx="7696200" cy="0"/>
          </a:xfrm>
          <a:prstGeom prst="line">
            <a:avLst/>
          </a:prstGeom>
          <a:noFill/>
          <a:ln w="88900" cap="sq" cmpd="tri">
            <a:solidFill>
              <a:srgbClr val="008000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3669" name="Text Box 4">
            <a:hlinkClick r:id="" action="ppaction://noaction"/>
          </p:cNvPr>
          <p:cNvSpPr txBox="1">
            <a:spLocks noChangeArrowheads="1"/>
          </p:cNvSpPr>
          <p:nvPr/>
        </p:nvSpPr>
        <p:spPr bwMode="auto">
          <a:xfrm>
            <a:off x="287338" y="4848225"/>
            <a:ext cx="502285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altLang="zh-CN" sz="2400">
                <a:solidFill>
                  <a:srgbClr val="000066"/>
                </a:solidFill>
              </a:rPr>
              <a:t>10.1  </a:t>
            </a:r>
            <a:r>
              <a:rPr kumimoji="1" lang="zh-CN" altLang="en-US" sz="2400">
                <a:solidFill>
                  <a:srgbClr val="000066"/>
                </a:solidFill>
              </a:rPr>
              <a:t>滤波电路的基本概念与分类</a:t>
            </a:r>
          </a:p>
        </p:txBody>
      </p:sp>
      <p:sp>
        <p:nvSpPr>
          <p:cNvPr id="113670" name="Text Box 5">
            <a:hlinkClick r:id="" action="ppaction://noaction"/>
          </p:cNvPr>
          <p:cNvSpPr txBox="1">
            <a:spLocks noChangeArrowheads="1"/>
          </p:cNvSpPr>
          <p:nvPr/>
        </p:nvSpPr>
        <p:spPr bwMode="auto">
          <a:xfrm>
            <a:off x="287338" y="5654675"/>
            <a:ext cx="4076700" cy="36512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lIns="0" tIns="0" rIns="0" bIns="0" anchor="ctr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altLang="zh-CN" sz="2400">
                <a:solidFill>
                  <a:srgbClr val="000066"/>
                </a:solidFill>
              </a:rPr>
              <a:t>10.3  </a:t>
            </a:r>
            <a:r>
              <a:rPr kumimoji="1" lang="zh-CN" altLang="en-US" sz="2400">
                <a:solidFill>
                  <a:srgbClr val="000066"/>
                </a:solidFill>
              </a:rPr>
              <a:t>高阶有源滤波电路</a:t>
            </a:r>
          </a:p>
        </p:txBody>
      </p:sp>
      <p:sp>
        <p:nvSpPr>
          <p:cNvPr id="113671" name="Text Box 6"/>
          <p:cNvSpPr txBox="1">
            <a:spLocks noChangeArrowheads="1"/>
          </p:cNvSpPr>
          <p:nvPr/>
        </p:nvSpPr>
        <p:spPr bwMode="auto">
          <a:xfrm>
            <a:off x="287338" y="6057900"/>
            <a:ext cx="4221162" cy="36512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lIns="0" tIns="0" rIns="0" bIns="0" anchor="ctr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altLang="zh-CN" sz="2400">
                <a:solidFill>
                  <a:srgbClr val="000066"/>
                </a:solidFill>
              </a:rPr>
              <a:t>*10.4  </a:t>
            </a:r>
            <a:r>
              <a:rPr kumimoji="1" lang="zh-CN" altLang="en-US" sz="2400">
                <a:solidFill>
                  <a:srgbClr val="000066"/>
                </a:solidFill>
              </a:rPr>
              <a:t>开关电容滤波器</a:t>
            </a:r>
          </a:p>
        </p:txBody>
      </p:sp>
      <p:sp>
        <p:nvSpPr>
          <p:cNvPr id="113672" name="Text Box 7">
            <a:hlinkClick r:id="rId2" action="ppaction://hlinksldjump"/>
          </p:cNvPr>
          <p:cNvSpPr txBox="1">
            <a:spLocks noChangeArrowheads="1"/>
          </p:cNvSpPr>
          <p:nvPr/>
        </p:nvSpPr>
        <p:spPr bwMode="auto">
          <a:xfrm>
            <a:off x="287338" y="903288"/>
            <a:ext cx="5005387" cy="36512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lIns="0" tIns="0" rIns="0" bIns="0" anchor="ctr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altLang="zh-CN" sz="2400">
                <a:solidFill>
                  <a:srgbClr val="000066"/>
                </a:solidFill>
              </a:rPr>
              <a:t>10.5  </a:t>
            </a:r>
            <a:r>
              <a:rPr kumimoji="1" lang="zh-CN" altLang="en-US" sz="2400">
                <a:solidFill>
                  <a:srgbClr val="000066"/>
                </a:solidFill>
              </a:rPr>
              <a:t>正弦波振荡电路的振荡条件</a:t>
            </a:r>
          </a:p>
        </p:txBody>
      </p:sp>
      <p:sp>
        <p:nvSpPr>
          <p:cNvPr id="113673" name="Text Box 8">
            <a:hlinkClick r:id="" action="ppaction://noaction"/>
          </p:cNvPr>
          <p:cNvSpPr txBox="1">
            <a:spLocks noChangeArrowheads="1"/>
          </p:cNvSpPr>
          <p:nvPr/>
        </p:nvSpPr>
        <p:spPr bwMode="auto">
          <a:xfrm>
            <a:off x="287338" y="5251450"/>
            <a:ext cx="4221162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altLang="zh-CN" sz="2400">
                <a:solidFill>
                  <a:srgbClr val="000066"/>
                </a:solidFill>
              </a:rPr>
              <a:t>10.2  </a:t>
            </a:r>
            <a:r>
              <a:rPr kumimoji="1" lang="zh-CN" altLang="en-US" sz="2400">
                <a:solidFill>
                  <a:srgbClr val="000066"/>
                </a:solidFill>
              </a:rPr>
              <a:t>一阶有源滤波电路</a:t>
            </a:r>
          </a:p>
        </p:txBody>
      </p:sp>
      <p:sp>
        <p:nvSpPr>
          <p:cNvPr id="113674" name="Text Box 9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287338" y="1304925"/>
            <a:ext cx="4221162" cy="36512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lIns="0" tIns="0" rIns="0" bIns="0" anchor="ctr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altLang="zh-CN" sz="2400">
                <a:solidFill>
                  <a:srgbClr val="000066"/>
                </a:solidFill>
              </a:rPr>
              <a:t>10.6  RC</a:t>
            </a:r>
            <a:r>
              <a:rPr kumimoji="1" lang="zh-CN" altLang="en-US" sz="2400">
                <a:solidFill>
                  <a:srgbClr val="000066"/>
                </a:solidFill>
              </a:rPr>
              <a:t>正弦波振荡电路</a:t>
            </a:r>
          </a:p>
        </p:txBody>
      </p:sp>
      <p:sp>
        <p:nvSpPr>
          <p:cNvPr id="113675" name="Text Box 10"/>
          <p:cNvSpPr txBox="1">
            <a:spLocks noChangeArrowheads="1"/>
          </p:cNvSpPr>
          <p:nvPr/>
        </p:nvSpPr>
        <p:spPr bwMode="auto">
          <a:xfrm>
            <a:off x="287338" y="1708150"/>
            <a:ext cx="4221162" cy="36512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lIns="0" tIns="0" rIns="0" bIns="0" anchor="ctr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altLang="zh-CN" sz="2400">
                <a:solidFill>
                  <a:srgbClr val="000066"/>
                </a:solidFill>
              </a:rPr>
              <a:t>10.7  LC</a:t>
            </a:r>
            <a:r>
              <a:rPr kumimoji="1" lang="zh-CN" altLang="en-US" sz="2400">
                <a:solidFill>
                  <a:srgbClr val="000066"/>
                </a:solidFill>
              </a:rPr>
              <a:t>正弦波振荡电路</a:t>
            </a:r>
          </a:p>
        </p:txBody>
      </p:sp>
      <p:sp>
        <p:nvSpPr>
          <p:cNvPr id="113676" name="Text Box 11">
            <a:hlinkClick r:id="rId4" action="ppaction://hlinksldjump"/>
          </p:cNvPr>
          <p:cNvSpPr txBox="1">
            <a:spLocks noChangeArrowheads="1"/>
          </p:cNvSpPr>
          <p:nvPr/>
        </p:nvSpPr>
        <p:spPr bwMode="auto">
          <a:xfrm>
            <a:off x="287338" y="2235200"/>
            <a:ext cx="4221162" cy="36512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lIns="0" tIns="0" rIns="0" bIns="0" anchor="ctr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altLang="zh-CN" sz="2400">
                <a:solidFill>
                  <a:srgbClr val="000066"/>
                </a:solidFill>
              </a:rPr>
              <a:t>10.8  </a:t>
            </a:r>
            <a:r>
              <a:rPr kumimoji="1" lang="zh-CN" altLang="en-US" sz="2400">
                <a:solidFill>
                  <a:srgbClr val="000066"/>
                </a:solidFill>
              </a:rPr>
              <a:t>非正弦信号产生电路</a:t>
            </a:r>
          </a:p>
        </p:txBody>
      </p:sp>
      <p:sp>
        <p:nvSpPr>
          <p:cNvPr id="113677" name="Line 12"/>
          <p:cNvSpPr>
            <a:spLocks noChangeShapeType="1"/>
          </p:cNvSpPr>
          <p:nvPr/>
        </p:nvSpPr>
        <p:spPr bwMode="auto">
          <a:xfrm>
            <a:off x="142875" y="1808163"/>
            <a:ext cx="3708400" cy="2159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13678" name="Line 14"/>
          <p:cNvSpPr>
            <a:spLocks noChangeShapeType="1"/>
          </p:cNvSpPr>
          <p:nvPr/>
        </p:nvSpPr>
        <p:spPr bwMode="auto">
          <a:xfrm>
            <a:off x="252413" y="2133600"/>
            <a:ext cx="4319587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13679" name="Line 15"/>
          <p:cNvSpPr>
            <a:spLocks noChangeShapeType="1"/>
          </p:cNvSpPr>
          <p:nvPr/>
        </p:nvSpPr>
        <p:spPr bwMode="auto">
          <a:xfrm>
            <a:off x="250825" y="4797425"/>
            <a:ext cx="8677275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13680" name="Text Box 21"/>
          <p:cNvSpPr txBox="1">
            <a:spLocks noChangeArrowheads="1"/>
          </p:cNvSpPr>
          <p:nvPr/>
        </p:nvSpPr>
        <p:spPr bwMode="auto">
          <a:xfrm>
            <a:off x="5976938" y="333375"/>
            <a:ext cx="233997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/>
              <a:t>基本要求 </a:t>
            </a:r>
            <a:r>
              <a:rPr lang="en-US" altLang="zh-CN"/>
              <a:t>(6</a:t>
            </a:r>
            <a:r>
              <a:rPr lang="zh-CN" altLang="en-US"/>
              <a:t>学时</a:t>
            </a:r>
            <a:r>
              <a:rPr lang="en-US" altLang="zh-CN"/>
              <a:t>)</a:t>
            </a:r>
          </a:p>
        </p:txBody>
      </p:sp>
      <p:sp>
        <p:nvSpPr>
          <p:cNvPr id="113681" name="Rectangle 25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576263" y="3978275"/>
            <a:ext cx="341947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 anchor="b">
            <a:spAutoFit/>
          </a:bodyPr>
          <a:lstStyle/>
          <a:p>
            <a:r>
              <a:rPr lang="en-US" altLang="zh-CN">
                <a:solidFill>
                  <a:srgbClr val="000066"/>
                </a:solidFill>
              </a:rPr>
              <a:t>10.8.2  </a:t>
            </a:r>
            <a:r>
              <a:rPr lang="zh-CN" altLang="en-US">
                <a:solidFill>
                  <a:srgbClr val="000066"/>
                </a:solidFill>
              </a:rPr>
              <a:t>方波产生电路</a:t>
            </a:r>
          </a:p>
        </p:txBody>
      </p:sp>
      <p:sp>
        <p:nvSpPr>
          <p:cNvPr id="113682" name="Rectangle 26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576263" y="4365625"/>
            <a:ext cx="341947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 anchor="b">
            <a:spAutoFit/>
          </a:bodyPr>
          <a:lstStyle/>
          <a:p>
            <a:r>
              <a:rPr lang="en-US" altLang="zh-CN">
                <a:solidFill>
                  <a:srgbClr val="000066"/>
                </a:solidFill>
              </a:rPr>
              <a:t>10.8.3  </a:t>
            </a:r>
            <a:r>
              <a:rPr lang="zh-CN" altLang="en-US">
                <a:solidFill>
                  <a:srgbClr val="000066"/>
                </a:solidFill>
              </a:rPr>
              <a:t>锯齿波产生电路</a:t>
            </a:r>
          </a:p>
        </p:txBody>
      </p:sp>
      <p:sp>
        <p:nvSpPr>
          <p:cNvPr id="113683" name="Rectangle 27"/>
          <p:cNvSpPr>
            <a:spLocks noChangeArrowheads="1"/>
          </p:cNvSpPr>
          <p:nvPr/>
        </p:nvSpPr>
        <p:spPr bwMode="auto">
          <a:xfrm>
            <a:off x="576263" y="2600325"/>
            <a:ext cx="2808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 anchor="b">
            <a:spAutoFit/>
          </a:bodyPr>
          <a:lstStyle/>
          <a:p>
            <a:r>
              <a:rPr lang="en-US" altLang="zh-CN">
                <a:solidFill>
                  <a:srgbClr val="000066"/>
                </a:solidFill>
              </a:rPr>
              <a:t>10.8.1  </a:t>
            </a:r>
            <a:r>
              <a:rPr lang="zh-CN" altLang="en-US">
                <a:solidFill>
                  <a:srgbClr val="000066"/>
                </a:solidFill>
              </a:rPr>
              <a:t>电压比较器</a:t>
            </a:r>
          </a:p>
        </p:txBody>
      </p:sp>
      <p:sp>
        <p:nvSpPr>
          <p:cNvPr id="113684" name="Rectangle 28">
            <a:hlinkClick r:id="" action="ppaction://hlinkshowjump?jump=nextslide"/>
          </p:cNvPr>
          <p:cNvSpPr>
            <a:spLocks noChangeArrowheads="1"/>
          </p:cNvSpPr>
          <p:nvPr/>
        </p:nvSpPr>
        <p:spPr bwMode="auto">
          <a:xfrm>
            <a:off x="1150938" y="2978150"/>
            <a:ext cx="27781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b">
            <a:spAutoFit/>
          </a:bodyPr>
          <a:lstStyle/>
          <a:p>
            <a:r>
              <a:rPr lang="zh-CN" altLang="en-US">
                <a:solidFill>
                  <a:srgbClr val="CC0000"/>
                </a:solidFill>
              </a:rPr>
              <a:t>单门限电压比较器</a:t>
            </a:r>
          </a:p>
        </p:txBody>
      </p:sp>
      <p:sp>
        <p:nvSpPr>
          <p:cNvPr id="113685" name="Rectangle 29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1150938" y="3321050"/>
            <a:ext cx="27781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b">
            <a:spAutoFit/>
          </a:bodyPr>
          <a:lstStyle/>
          <a:p>
            <a:r>
              <a:rPr lang="zh-CN" altLang="en-US">
                <a:solidFill>
                  <a:srgbClr val="CC0000"/>
                </a:solidFill>
              </a:rPr>
              <a:t>迟滞比较器</a:t>
            </a:r>
          </a:p>
        </p:txBody>
      </p:sp>
      <p:sp>
        <p:nvSpPr>
          <p:cNvPr id="113686" name="Rectangle 30"/>
          <p:cNvSpPr>
            <a:spLocks noChangeArrowheads="1"/>
          </p:cNvSpPr>
          <p:nvPr/>
        </p:nvSpPr>
        <p:spPr bwMode="auto">
          <a:xfrm>
            <a:off x="1150938" y="3663950"/>
            <a:ext cx="27781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b">
            <a:spAutoFit/>
          </a:bodyPr>
          <a:lstStyle/>
          <a:p>
            <a:r>
              <a:rPr lang="zh-CN" altLang="en-US">
                <a:solidFill>
                  <a:srgbClr val="CC0000"/>
                </a:solidFill>
              </a:rPr>
              <a:t>集成电压比较器</a:t>
            </a:r>
          </a:p>
        </p:txBody>
      </p:sp>
      <p:sp>
        <p:nvSpPr>
          <p:cNvPr id="113687" name="Line 31"/>
          <p:cNvSpPr>
            <a:spLocks noChangeShapeType="1"/>
          </p:cNvSpPr>
          <p:nvPr/>
        </p:nvSpPr>
        <p:spPr bwMode="auto">
          <a:xfrm>
            <a:off x="1008063" y="3716338"/>
            <a:ext cx="2159000" cy="180975"/>
          </a:xfrm>
          <a:prstGeom prst="line">
            <a:avLst/>
          </a:prstGeom>
          <a:noFill/>
          <a:ln w="38100">
            <a:solidFill>
              <a:srgbClr val="0033CC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13688" name="Text Box 34"/>
          <p:cNvSpPr txBox="1">
            <a:spLocks noChangeArrowheads="1"/>
          </p:cNvSpPr>
          <p:nvPr/>
        </p:nvSpPr>
        <p:spPr bwMode="auto">
          <a:xfrm>
            <a:off x="4716463" y="765175"/>
            <a:ext cx="4427537" cy="1616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solidFill>
                  <a:schemeClr val="hlink"/>
                </a:solidFill>
              </a:rPr>
              <a:t>掌握</a:t>
            </a:r>
            <a:r>
              <a:rPr lang="zh-CN" altLang="en-US"/>
              <a:t>产生正弦波振荡的相位平衡条件、幅值平衡条件</a:t>
            </a:r>
          </a:p>
          <a:p>
            <a:r>
              <a:rPr lang="zh-CN" altLang="en-US">
                <a:solidFill>
                  <a:schemeClr val="hlink"/>
                </a:solidFill>
              </a:rPr>
              <a:t>掌握</a:t>
            </a:r>
            <a:r>
              <a:rPr lang="en-US" altLang="zh-CN" i="1">
                <a:solidFill>
                  <a:srgbClr val="0033CC"/>
                </a:solidFill>
              </a:rPr>
              <a:t>RC</a:t>
            </a:r>
            <a:r>
              <a:rPr lang="zh-CN" altLang="en-US">
                <a:solidFill>
                  <a:srgbClr val="0033CC"/>
                </a:solidFill>
              </a:rPr>
              <a:t>串并联桥式正弦波振荡电路</a:t>
            </a:r>
            <a:r>
              <a:rPr lang="zh-CN" altLang="en-US"/>
              <a:t>的工作原理、起振条件、稳幅原理，以及振荡频率的计算</a:t>
            </a:r>
          </a:p>
        </p:txBody>
      </p:sp>
      <p:sp>
        <p:nvSpPr>
          <p:cNvPr id="113689" name="Text Box 35"/>
          <p:cNvSpPr txBox="1">
            <a:spLocks noChangeArrowheads="1"/>
          </p:cNvSpPr>
          <p:nvPr/>
        </p:nvSpPr>
        <p:spPr bwMode="auto">
          <a:xfrm>
            <a:off x="4572000" y="2565400"/>
            <a:ext cx="4427538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solidFill>
                  <a:schemeClr val="hlink"/>
                </a:solidFill>
              </a:rPr>
              <a:t>掌握</a:t>
            </a:r>
            <a:r>
              <a:rPr lang="zh-CN" altLang="en-US"/>
              <a:t>单门限和迟滞电压比较器工作原理，会画电压传输特性</a:t>
            </a:r>
          </a:p>
        </p:txBody>
      </p:sp>
      <p:sp>
        <p:nvSpPr>
          <p:cNvPr id="113690" name="Text Box 36"/>
          <p:cNvSpPr txBox="1">
            <a:spLocks noChangeArrowheads="1"/>
          </p:cNvSpPr>
          <p:nvPr/>
        </p:nvSpPr>
        <p:spPr bwMode="auto">
          <a:xfrm>
            <a:off x="4716463" y="4941888"/>
            <a:ext cx="4427537" cy="1311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solidFill>
                  <a:schemeClr val="hlink"/>
                </a:solidFill>
              </a:rPr>
              <a:t>掌握</a:t>
            </a:r>
            <a:r>
              <a:rPr lang="zh-CN" altLang="en-US"/>
              <a:t>低通、高通、带通和带阻有源滤波电路的幅频响应特点 </a:t>
            </a:r>
          </a:p>
          <a:p>
            <a:r>
              <a:rPr lang="zh-CN" altLang="en-US">
                <a:solidFill>
                  <a:srgbClr val="0033CC"/>
                </a:solidFill>
              </a:rPr>
              <a:t>了解</a:t>
            </a:r>
            <a:r>
              <a:rPr lang="zh-CN" altLang="en-US"/>
              <a:t>一阶、二阶滤波电路的频率特性</a:t>
            </a:r>
            <a:r>
              <a:rPr lang="en-US" altLang="zh-CN"/>
              <a:t>(</a:t>
            </a:r>
            <a:r>
              <a:rPr lang="zh-CN" altLang="en-US"/>
              <a:t>频率响应分析</a:t>
            </a:r>
            <a:r>
              <a:rPr lang="en-US" altLang="zh-CN"/>
              <a:t>)</a:t>
            </a:r>
          </a:p>
        </p:txBody>
      </p:sp>
      <p:sp>
        <p:nvSpPr>
          <p:cNvPr id="113691" name="Line 37"/>
          <p:cNvSpPr>
            <a:spLocks noChangeShapeType="1"/>
          </p:cNvSpPr>
          <p:nvPr/>
        </p:nvSpPr>
        <p:spPr bwMode="auto">
          <a:xfrm>
            <a:off x="4572000" y="2384425"/>
            <a:ext cx="4319588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13692" name="Text Box 38"/>
          <p:cNvSpPr txBox="1">
            <a:spLocks noChangeArrowheads="1"/>
          </p:cNvSpPr>
          <p:nvPr/>
        </p:nvSpPr>
        <p:spPr bwMode="auto">
          <a:xfrm>
            <a:off x="4572000" y="3860800"/>
            <a:ext cx="4427538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solidFill>
                  <a:srgbClr val="0033CC"/>
                </a:solidFill>
              </a:rPr>
              <a:t>正确理解</a:t>
            </a:r>
            <a:r>
              <a:rPr lang="zh-CN" altLang="en-US"/>
              <a:t>方波产生电路和锯齿波产生电路的工作原理 </a:t>
            </a:r>
            <a:r>
              <a:rPr lang="en-US" altLang="zh-CN"/>
              <a:t>(</a:t>
            </a:r>
            <a:r>
              <a:rPr lang="zh-CN" altLang="en-US"/>
              <a:t>掌握</a:t>
            </a:r>
            <a:r>
              <a:rPr lang="en-US" altLang="zh-CN"/>
              <a:t>)</a:t>
            </a:r>
          </a:p>
        </p:txBody>
      </p:sp>
      <p:sp>
        <p:nvSpPr>
          <p:cNvPr id="113693" name="Line 13"/>
          <p:cNvSpPr>
            <a:spLocks noChangeShapeType="1"/>
          </p:cNvSpPr>
          <p:nvPr/>
        </p:nvSpPr>
        <p:spPr bwMode="auto">
          <a:xfrm>
            <a:off x="107950" y="4941888"/>
            <a:ext cx="4427538" cy="287337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13694" name="Text Box 39"/>
          <p:cNvSpPr txBox="1">
            <a:spLocks noChangeArrowheads="1"/>
          </p:cNvSpPr>
          <p:nvPr/>
        </p:nvSpPr>
        <p:spPr bwMode="auto">
          <a:xfrm>
            <a:off x="7488238" y="368300"/>
            <a:ext cx="115093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en-US" altLang="zh-CN">
                <a:solidFill>
                  <a:srgbClr val="C00000"/>
                </a:solidFill>
                <a:ea typeface="华文楷体" pitchFamily="2" charset="-122"/>
                <a:sym typeface="Wingdings" pitchFamily="2" charset="2"/>
              </a:rPr>
              <a:t>4h</a:t>
            </a:r>
            <a:endParaRPr lang="zh-CN" altLang="en-US">
              <a:solidFill>
                <a:srgbClr val="C00000"/>
              </a:solidFill>
              <a:ea typeface="华文楷体" pitchFamily="2" charset="-122"/>
            </a:endParaRPr>
          </a:p>
        </p:txBody>
      </p:sp>
      <p:sp>
        <p:nvSpPr>
          <p:cNvPr id="113695" name="Text Box 39"/>
          <p:cNvSpPr txBox="1">
            <a:spLocks noChangeArrowheads="1"/>
          </p:cNvSpPr>
          <p:nvPr/>
        </p:nvSpPr>
        <p:spPr bwMode="auto">
          <a:xfrm>
            <a:off x="3240088" y="1304925"/>
            <a:ext cx="115252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en-US" altLang="zh-CN">
                <a:solidFill>
                  <a:srgbClr val="C00000"/>
                </a:solidFill>
                <a:ea typeface="华文楷体" pitchFamily="2" charset="-122"/>
                <a:sym typeface="Wingdings" pitchFamily="2" charset="2"/>
              </a:rPr>
              <a:t>(1h)</a:t>
            </a:r>
            <a:endParaRPr lang="zh-CN" altLang="en-US">
              <a:solidFill>
                <a:srgbClr val="C00000"/>
              </a:solidFill>
              <a:ea typeface="华文楷体" pitchFamily="2" charset="-122"/>
            </a:endParaRPr>
          </a:p>
        </p:txBody>
      </p:sp>
      <p:sp>
        <p:nvSpPr>
          <p:cNvPr id="113696" name="Text Box 39"/>
          <p:cNvSpPr txBox="1">
            <a:spLocks noChangeArrowheads="1"/>
          </p:cNvSpPr>
          <p:nvPr/>
        </p:nvSpPr>
        <p:spPr bwMode="auto">
          <a:xfrm>
            <a:off x="3240088" y="2205038"/>
            <a:ext cx="115252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en-US" altLang="zh-CN">
                <a:solidFill>
                  <a:srgbClr val="C00000"/>
                </a:solidFill>
                <a:ea typeface="华文楷体" pitchFamily="2" charset="-122"/>
                <a:sym typeface="Wingdings" pitchFamily="2" charset="2"/>
              </a:rPr>
              <a:t>(3h)</a:t>
            </a:r>
            <a:endParaRPr lang="zh-CN" altLang="en-US">
              <a:solidFill>
                <a:srgbClr val="C00000"/>
              </a:solidFill>
              <a:ea typeface="华文楷体" pitchFamily="2" charset="-122"/>
            </a:endParaRPr>
          </a:p>
        </p:txBody>
      </p:sp>
      <p:sp>
        <p:nvSpPr>
          <p:cNvPr id="113697" name="Text Box 65"/>
          <p:cNvSpPr txBox="1">
            <a:spLocks noChangeArrowheads="1"/>
          </p:cNvSpPr>
          <p:nvPr/>
        </p:nvSpPr>
        <p:spPr bwMode="auto">
          <a:xfrm>
            <a:off x="6408738" y="7938"/>
            <a:ext cx="252095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zh-CN" altLang="en-US" sz="1800">
                <a:solidFill>
                  <a:srgbClr val="FF0000"/>
                </a:solidFill>
                <a:ea typeface="华文楷体" pitchFamily="2" charset="-122"/>
              </a:rPr>
              <a:t>计算机学院</a:t>
            </a:r>
            <a:r>
              <a:rPr lang="en-US" altLang="zh-CN" sz="1800">
                <a:solidFill>
                  <a:srgbClr val="FF0000"/>
                </a:solidFill>
                <a:ea typeface="华文楷体" pitchFamily="2" charset="-122"/>
              </a:rPr>
              <a:t>48h</a:t>
            </a:r>
            <a:endParaRPr lang="zh-CN" altLang="en-US" sz="1800">
              <a:ea typeface="华文楷体" pitchFamily="2" charset="-122"/>
            </a:endParaRPr>
          </a:p>
        </p:txBody>
      </p:sp>
      <p:sp>
        <p:nvSpPr>
          <p:cNvPr id="113698" name="TextBox 4"/>
          <p:cNvSpPr txBox="1">
            <a:spLocks noChangeArrowheads="1"/>
          </p:cNvSpPr>
          <p:nvPr/>
        </p:nvSpPr>
        <p:spPr bwMode="auto">
          <a:xfrm>
            <a:off x="0" y="6457950"/>
            <a:ext cx="1044575" cy="400050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/>
              <a:t>直播</a:t>
            </a:r>
            <a:r>
              <a:rPr lang="en-US" altLang="zh-CN"/>
              <a:t>9</a:t>
            </a:r>
            <a:endParaRPr lang="zh-CN" altLang="en-US"/>
          </a:p>
        </p:txBody>
      </p:sp>
      <p:sp>
        <p:nvSpPr>
          <p:cNvPr id="113699" name="Line 12"/>
          <p:cNvSpPr>
            <a:spLocks noChangeShapeType="1"/>
          </p:cNvSpPr>
          <p:nvPr/>
        </p:nvSpPr>
        <p:spPr bwMode="auto">
          <a:xfrm>
            <a:off x="1908175" y="296863"/>
            <a:ext cx="792163" cy="323850"/>
          </a:xfrm>
          <a:prstGeom prst="line">
            <a:avLst/>
          </a:prstGeom>
          <a:noFill/>
          <a:ln w="38100">
            <a:solidFill>
              <a:srgbClr val="0033CC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13700" name="Line 13"/>
          <p:cNvSpPr>
            <a:spLocks noChangeShapeType="1"/>
          </p:cNvSpPr>
          <p:nvPr/>
        </p:nvSpPr>
        <p:spPr bwMode="auto">
          <a:xfrm>
            <a:off x="0" y="5337175"/>
            <a:ext cx="4429125" cy="287338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13701" name="Line 13"/>
          <p:cNvSpPr>
            <a:spLocks noChangeShapeType="1"/>
          </p:cNvSpPr>
          <p:nvPr/>
        </p:nvSpPr>
        <p:spPr bwMode="auto">
          <a:xfrm>
            <a:off x="0" y="5732463"/>
            <a:ext cx="4429125" cy="288925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13702" name="Line 13"/>
          <p:cNvSpPr>
            <a:spLocks noChangeShapeType="1"/>
          </p:cNvSpPr>
          <p:nvPr/>
        </p:nvSpPr>
        <p:spPr bwMode="auto">
          <a:xfrm>
            <a:off x="0" y="6165850"/>
            <a:ext cx="4429125" cy="287338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9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3167063" y="6381750"/>
            <a:ext cx="1331912" cy="338138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ctr">
              <a:spcBef>
                <a:spcPct val="20000"/>
              </a:spcBef>
              <a:buClr>
                <a:srgbClr val="0000FF"/>
              </a:buClr>
              <a:buSzPct val="85000"/>
              <a:buFont typeface="Monotype Sorts"/>
              <a:buNone/>
            </a:pPr>
            <a:r>
              <a:rPr lang="zh-CN" altLang="en-US" sz="1600">
                <a:solidFill>
                  <a:srgbClr val="000000"/>
                </a:solidFill>
                <a:ea typeface="华文楷体" pitchFamily="2" charset="-122"/>
              </a:rPr>
              <a:t>习题</a:t>
            </a:r>
            <a:r>
              <a:rPr lang="en-US" altLang="zh-CN" sz="1600">
                <a:solidFill>
                  <a:srgbClr val="000000"/>
                </a:solidFill>
                <a:ea typeface="华文楷体" pitchFamily="2" charset="-122"/>
              </a:rPr>
              <a:t>2.3.8</a:t>
            </a:r>
            <a:endParaRPr lang="zh-CN" altLang="en-US" sz="1600">
              <a:solidFill>
                <a:srgbClr val="000000"/>
              </a:solidFill>
              <a:ea typeface="华文楷体" pitchFamily="2" charset="-122"/>
            </a:endParaRPr>
          </a:p>
        </p:txBody>
      </p:sp>
      <p:pic>
        <p:nvPicPr>
          <p:cNvPr id="6156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443663" y="4862513"/>
            <a:ext cx="1824037" cy="1995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157" name="标题 2"/>
          <p:cNvSpPr>
            <a:spLocks noGrp="1"/>
          </p:cNvSpPr>
          <p:nvPr>
            <p:ph type="title"/>
          </p:nvPr>
        </p:nvSpPr>
        <p:spPr>
          <a:xfrm>
            <a:off x="358775" y="609600"/>
            <a:ext cx="8426450" cy="371475"/>
          </a:xfrm>
        </p:spPr>
        <p:txBody>
          <a:bodyPr/>
          <a:lstStyle/>
          <a:p>
            <a:r>
              <a:rPr lang="zh-CN" altLang="en-US" sz="2000" smtClean="0">
                <a:solidFill>
                  <a:schemeClr val="tx1"/>
                </a:solidFill>
                <a:ea typeface="华文楷体" pitchFamily="2" charset="-122"/>
              </a:rPr>
              <a:t>基本要求：</a:t>
            </a:r>
            <a:r>
              <a:rPr lang="zh-CN" altLang="en-US" sz="2000" smtClean="0">
                <a:solidFill>
                  <a:schemeClr val="hlink"/>
                </a:solidFill>
                <a:ea typeface="华文楷体" pitchFamily="2" charset="-122"/>
              </a:rPr>
              <a:t>掌握</a:t>
            </a:r>
            <a:r>
              <a:rPr lang="zh-CN" altLang="en-US" sz="2000" smtClean="0">
                <a:ea typeface="华文楷体" pitchFamily="2" charset="-122"/>
              </a:rPr>
              <a:t>单门限和迟滞电压比较器工作原理，会画电压传输特性</a:t>
            </a:r>
          </a:p>
        </p:txBody>
      </p:sp>
      <p:sp>
        <p:nvSpPr>
          <p:cNvPr id="6158" name="灯片编号占位符 1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46ACA48B-8575-46B5-B665-11C81A405507}" type="slidenum">
              <a:rPr lang="en-US" altLang="zh-CN" smtClean="0"/>
              <a:pPr/>
              <a:t>9</a:t>
            </a:fld>
            <a:endParaRPr lang="en-US" altLang="zh-CN" smtClean="0"/>
          </a:p>
        </p:txBody>
      </p:sp>
      <p:sp>
        <p:nvSpPr>
          <p:cNvPr id="6159" name="Line 3"/>
          <p:cNvSpPr>
            <a:spLocks noChangeShapeType="1"/>
          </p:cNvSpPr>
          <p:nvPr/>
        </p:nvSpPr>
        <p:spPr bwMode="auto">
          <a:xfrm>
            <a:off x="395288" y="549275"/>
            <a:ext cx="8029575" cy="0"/>
          </a:xfrm>
          <a:prstGeom prst="line">
            <a:avLst/>
          </a:prstGeom>
          <a:noFill/>
          <a:ln w="76200" cap="sq" cmpd="tri">
            <a:solidFill>
              <a:srgbClr val="006600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160" name="TextBox 4"/>
          <p:cNvSpPr txBox="1">
            <a:spLocks noChangeArrowheads="1"/>
          </p:cNvSpPr>
          <p:nvPr/>
        </p:nvSpPr>
        <p:spPr bwMode="auto">
          <a:xfrm>
            <a:off x="0" y="0"/>
            <a:ext cx="1044575" cy="400050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/>
              <a:t>直播</a:t>
            </a:r>
            <a:r>
              <a:rPr lang="en-US" altLang="zh-CN"/>
              <a:t>9</a:t>
            </a:r>
            <a:endParaRPr lang="zh-CN" altLang="en-US"/>
          </a:p>
        </p:txBody>
      </p:sp>
      <p:sp>
        <p:nvSpPr>
          <p:cNvPr id="6161" name="Rectangle 27"/>
          <p:cNvSpPr>
            <a:spLocks noChangeArrowheads="1"/>
          </p:cNvSpPr>
          <p:nvPr/>
        </p:nvSpPr>
        <p:spPr bwMode="auto">
          <a:xfrm>
            <a:off x="0" y="1319213"/>
            <a:ext cx="2627313" cy="400050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  <p:txBody>
          <a:bodyPr lIns="92075" tIns="46038" rIns="92075" bIns="46038" anchor="b">
            <a:spAutoFit/>
          </a:bodyPr>
          <a:lstStyle/>
          <a:p>
            <a:r>
              <a:rPr lang="en-US" altLang="zh-CN">
                <a:solidFill>
                  <a:srgbClr val="000066"/>
                </a:solidFill>
              </a:rPr>
              <a:t>10.8.1  </a:t>
            </a:r>
            <a:r>
              <a:rPr lang="zh-CN" altLang="en-US">
                <a:solidFill>
                  <a:srgbClr val="000066"/>
                </a:solidFill>
              </a:rPr>
              <a:t>电压比较器</a:t>
            </a:r>
          </a:p>
        </p:txBody>
      </p:sp>
      <p:sp>
        <p:nvSpPr>
          <p:cNvPr id="6162" name="Rectangle 28">
            <a:hlinkClick r:id="" action="ppaction://hlinkshowjump?jump=nextslide"/>
          </p:cNvPr>
          <p:cNvSpPr>
            <a:spLocks noChangeArrowheads="1"/>
          </p:cNvSpPr>
          <p:nvPr/>
        </p:nvSpPr>
        <p:spPr bwMode="auto">
          <a:xfrm>
            <a:off x="574675" y="1728788"/>
            <a:ext cx="2341563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b">
            <a:spAutoFit/>
          </a:bodyPr>
          <a:lstStyle/>
          <a:p>
            <a:r>
              <a:rPr lang="zh-CN" altLang="en-US" sz="1800">
                <a:solidFill>
                  <a:srgbClr val="CC0000"/>
                </a:solidFill>
              </a:rPr>
              <a:t>单门限电压比较器</a:t>
            </a:r>
          </a:p>
        </p:txBody>
      </p:sp>
      <p:sp>
        <p:nvSpPr>
          <p:cNvPr id="6163" name="Rectangle 29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574675" y="2071688"/>
            <a:ext cx="2341563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b">
            <a:spAutoFit/>
          </a:bodyPr>
          <a:lstStyle/>
          <a:p>
            <a:r>
              <a:rPr lang="zh-CN" altLang="en-US" sz="1800">
                <a:solidFill>
                  <a:srgbClr val="CC0000"/>
                </a:solidFill>
              </a:rPr>
              <a:t>迟滞比较器</a:t>
            </a:r>
          </a:p>
        </p:txBody>
      </p:sp>
      <p:sp>
        <p:nvSpPr>
          <p:cNvPr id="9" name="Rectangle 14"/>
          <p:cNvSpPr>
            <a:spLocks noChangeArrowheads="1"/>
          </p:cNvSpPr>
          <p:nvPr/>
        </p:nvSpPr>
        <p:spPr bwMode="auto">
          <a:xfrm>
            <a:off x="0" y="4257675"/>
            <a:ext cx="1441450" cy="36195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lnSpc>
                <a:spcPct val="11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lang="zh-CN" altLang="en-US" sz="1600">
                <a:solidFill>
                  <a:srgbClr val="FF0000"/>
                </a:solidFill>
                <a:ea typeface="华文楷体" pitchFamily="2" charset="-122"/>
                <a:sym typeface="Symbol" pitchFamily="18" charset="2"/>
              </a:rPr>
              <a:t></a:t>
            </a:r>
            <a:r>
              <a:rPr lang="zh-CN" altLang="en-US" sz="1600">
                <a:ea typeface="华文楷体" pitchFamily="2" charset="-122"/>
                <a:sym typeface="Symbol" pitchFamily="18" charset="2"/>
              </a:rPr>
              <a:t> </a:t>
            </a:r>
            <a:r>
              <a:rPr lang="zh-CN" altLang="en-US" sz="1600">
                <a:ea typeface="华文楷体" pitchFamily="2" charset="-122"/>
              </a:rPr>
              <a:t>工作原理</a:t>
            </a:r>
            <a:endParaRPr lang="zh-CN" altLang="en-US" sz="1600">
              <a:solidFill>
                <a:srgbClr val="FF0000"/>
              </a:solidFill>
            </a:endParaRPr>
          </a:p>
        </p:txBody>
      </p:sp>
      <p:sp>
        <p:nvSpPr>
          <p:cNvPr id="10" name="Rectangle 14"/>
          <p:cNvSpPr>
            <a:spLocks noChangeArrowheads="1"/>
          </p:cNvSpPr>
          <p:nvPr/>
        </p:nvSpPr>
        <p:spPr bwMode="auto">
          <a:xfrm>
            <a:off x="0" y="2349500"/>
            <a:ext cx="1441450" cy="34925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lnSpc>
                <a:spcPct val="11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lang="zh-CN" altLang="en-US" sz="1600">
                <a:solidFill>
                  <a:srgbClr val="FF0000"/>
                </a:solidFill>
                <a:ea typeface="华文楷体" pitchFamily="2" charset="-122"/>
                <a:sym typeface="Symbol" pitchFamily="18" charset="2"/>
              </a:rPr>
              <a:t></a:t>
            </a:r>
            <a:r>
              <a:rPr lang="zh-CN" altLang="en-US" sz="1600">
                <a:ea typeface="华文楷体" pitchFamily="2" charset="-122"/>
                <a:sym typeface="Symbol" pitchFamily="18" charset="2"/>
              </a:rPr>
              <a:t> </a:t>
            </a:r>
            <a:r>
              <a:rPr lang="zh-CN" altLang="en-US" sz="1600">
                <a:ea typeface="华文楷体" pitchFamily="2" charset="-122"/>
              </a:rPr>
              <a:t>电路识别</a:t>
            </a:r>
            <a:endParaRPr lang="zh-CN" altLang="en-US" sz="1600">
              <a:solidFill>
                <a:srgbClr val="FF0000"/>
              </a:solidFill>
            </a:endParaRPr>
          </a:p>
        </p:txBody>
      </p:sp>
      <p:sp>
        <p:nvSpPr>
          <p:cNvPr id="11" name="Rectangle 14"/>
          <p:cNvSpPr>
            <a:spLocks noChangeArrowheads="1"/>
          </p:cNvSpPr>
          <p:nvPr/>
        </p:nvSpPr>
        <p:spPr bwMode="auto">
          <a:xfrm>
            <a:off x="0" y="5730875"/>
            <a:ext cx="2159000" cy="36195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lnSpc>
                <a:spcPct val="11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lang="zh-CN" altLang="en-US" sz="1600">
                <a:solidFill>
                  <a:srgbClr val="FF0000"/>
                </a:solidFill>
                <a:ea typeface="华文楷体" pitchFamily="2" charset="-122"/>
                <a:sym typeface="Symbol" pitchFamily="18" charset="2"/>
              </a:rPr>
              <a:t></a:t>
            </a:r>
            <a:r>
              <a:rPr lang="zh-CN" altLang="en-US" sz="1600">
                <a:ea typeface="华文楷体" pitchFamily="2" charset="-122"/>
                <a:sym typeface="Symbol" pitchFamily="18" charset="2"/>
              </a:rPr>
              <a:t> </a:t>
            </a:r>
            <a:r>
              <a:rPr lang="zh-CN" altLang="en-US" sz="1600">
                <a:ea typeface="华文楷体" pitchFamily="2" charset="-122"/>
              </a:rPr>
              <a:t>画电压传输特性</a:t>
            </a:r>
            <a:endParaRPr lang="zh-CN" altLang="en-US" sz="1600">
              <a:solidFill>
                <a:srgbClr val="FF0000"/>
              </a:solidFill>
            </a:endParaRPr>
          </a:p>
        </p:txBody>
      </p:sp>
      <p:graphicFrame>
        <p:nvGraphicFramePr>
          <p:cNvPr id="6146" name="Object 6"/>
          <p:cNvGraphicFramePr>
            <a:graphicFrameLocks noChangeAspect="1"/>
          </p:cNvGraphicFramePr>
          <p:nvPr/>
        </p:nvGraphicFramePr>
        <p:xfrm>
          <a:off x="3132138" y="1160463"/>
          <a:ext cx="1612900" cy="1008062"/>
        </p:xfrm>
        <a:graphic>
          <a:graphicData uri="http://schemas.openxmlformats.org/presentationml/2006/ole">
            <p:oleObj spid="_x0000_s6146" name="Picture2" r:id="rId6" imgW="1523880" imgH="952560" progId="Word.Picture.8">
              <p:embed/>
            </p:oleObj>
          </a:graphicData>
        </a:graphic>
      </p:graphicFrame>
      <p:graphicFrame>
        <p:nvGraphicFramePr>
          <p:cNvPr id="6147" name="Object 7"/>
          <p:cNvGraphicFramePr>
            <a:graphicFrameLocks noChangeAspect="1"/>
          </p:cNvGraphicFramePr>
          <p:nvPr/>
        </p:nvGraphicFramePr>
        <p:xfrm>
          <a:off x="5046663" y="2528888"/>
          <a:ext cx="1612900" cy="1008062"/>
        </p:xfrm>
        <a:graphic>
          <a:graphicData uri="http://schemas.openxmlformats.org/presentationml/2006/ole">
            <p:oleObj spid="_x0000_s6147" name="Picture2" r:id="rId7" imgW="1523880" imgH="952560" progId="Word.Picture.8">
              <p:embed/>
            </p:oleObj>
          </a:graphicData>
        </a:graphic>
      </p:graphicFrame>
      <p:graphicFrame>
        <p:nvGraphicFramePr>
          <p:cNvPr id="6148" name="Object 14"/>
          <p:cNvGraphicFramePr>
            <a:graphicFrameLocks noChangeAspect="1"/>
          </p:cNvGraphicFramePr>
          <p:nvPr/>
        </p:nvGraphicFramePr>
        <p:xfrm>
          <a:off x="5003800" y="981075"/>
          <a:ext cx="1636713" cy="1547813"/>
        </p:xfrm>
        <a:graphic>
          <a:graphicData uri="http://schemas.openxmlformats.org/presentationml/2006/ole">
            <p:oleObj spid="_x0000_s6148" name="图片" r:id="rId8" imgW="1552680" imgH="1467000" progId="Word.Picture.8">
              <p:embed/>
            </p:oleObj>
          </a:graphicData>
        </a:graphic>
      </p:graphicFrame>
      <p:graphicFrame>
        <p:nvGraphicFramePr>
          <p:cNvPr id="6149" name="Object 16"/>
          <p:cNvGraphicFramePr>
            <a:graphicFrameLocks noChangeAspect="1"/>
          </p:cNvGraphicFramePr>
          <p:nvPr/>
        </p:nvGraphicFramePr>
        <p:xfrm>
          <a:off x="3167063" y="2168525"/>
          <a:ext cx="1636712" cy="1549400"/>
        </p:xfrm>
        <a:graphic>
          <a:graphicData uri="http://schemas.openxmlformats.org/presentationml/2006/ole">
            <p:oleObj spid="_x0000_s6149" name="图片" r:id="rId9" imgW="1552680" imgH="1467000" progId="Word.Picture.8">
              <p:embed/>
            </p:oleObj>
          </a:graphicData>
        </a:graphic>
      </p:graphicFrame>
      <p:graphicFrame>
        <p:nvGraphicFramePr>
          <p:cNvPr id="6150" name="Object 29"/>
          <p:cNvGraphicFramePr>
            <a:graphicFrameLocks noChangeAspect="1"/>
          </p:cNvGraphicFramePr>
          <p:nvPr/>
        </p:nvGraphicFramePr>
        <p:xfrm>
          <a:off x="6732588" y="2349500"/>
          <a:ext cx="2139950" cy="1328738"/>
        </p:xfrm>
        <a:graphic>
          <a:graphicData uri="http://schemas.openxmlformats.org/presentationml/2006/ole">
            <p:oleObj spid="_x0000_s6150" name="图片" r:id="rId10" imgW="2486160" imgH="1542960" progId="Word.Picture.8">
              <p:embed/>
            </p:oleObj>
          </a:graphicData>
        </a:graphic>
      </p:graphicFrame>
      <p:graphicFrame>
        <p:nvGraphicFramePr>
          <p:cNvPr id="6151" name="Object 5">
            <a:hlinkClick r:id="rId11" action="ppaction://hlinksldjump"/>
          </p:cNvPr>
          <p:cNvGraphicFramePr>
            <a:graphicFrameLocks noChangeAspect="1"/>
          </p:cNvGraphicFramePr>
          <p:nvPr/>
        </p:nvGraphicFramePr>
        <p:xfrm>
          <a:off x="6840538" y="1196975"/>
          <a:ext cx="1963737" cy="1044575"/>
        </p:xfrm>
        <a:graphic>
          <a:graphicData uri="http://schemas.openxmlformats.org/presentationml/2006/ole">
            <p:oleObj spid="_x0000_s6151" name="图片" r:id="rId12" imgW="1952640" imgH="1038240" progId="Word.Picture.8">
              <p:embed/>
            </p:oleObj>
          </a:graphicData>
        </a:graphic>
      </p:graphicFrame>
      <p:graphicFrame>
        <p:nvGraphicFramePr>
          <p:cNvPr id="6152" name="Object 8"/>
          <p:cNvGraphicFramePr>
            <a:graphicFrameLocks noChangeAspect="1"/>
          </p:cNvGraphicFramePr>
          <p:nvPr/>
        </p:nvGraphicFramePr>
        <p:xfrm>
          <a:off x="6192838" y="3573463"/>
          <a:ext cx="2392362" cy="1260475"/>
        </p:xfrm>
        <a:graphic>
          <a:graphicData uri="http://schemas.openxmlformats.org/presentationml/2006/ole">
            <p:oleObj spid="_x0000_s6152" name="Picture2" r:id="rId13" imgW="2266920" imgH="1152360" progId="Word.Picture.8">
              <p:embed/>
            </p:oleObj>
          </a:graphicData>
        </a:graphic>
      </p:graphicFrame>
      <p:graphicFrame>
        <p:nvGraphicFramePr>
          <p:cNvPr id="6153" name="Object 9"/>
          <p:cNvGraphicFramePr>
            <a:graphicFrameLocks noChangeAspect="1"/>
          </p:cNvGraphicFramePr>
          <p:nvPr/>
        </p:nvGraphicFramePr>
        <p:xfrm>
          <a:off x="3459163" y="3573463"/>
          <a:ext cx="2625725" cy="1236662"/>
        </p:xfrm>
        <a:graphic>
          <a:graphicData uri="http://schemas.openxmlformats.org/presentationml/2006/ole">
            <p:oleObj spid="_x0000_s6153" name="Picture2" r:id="rId14" imgW="2486160" imgH="1171440" progId="Word.Picture.8">
              <p:embed/>
            </p:oleObj>
          </a:graphicData>
        </a:graphic>
      </p:graphicFrame>
      <p:sp>
        <p:nvSpPr>
          <p:cNvPr id="20" name="Rectangle 14"/>
          <p:cNvSpPr>
            <a:spLocks noChangeArrowheads="1"/>
          </p:cNvSpPr>
          <p:nvPr/>
        </p:nvSpPr>
        <p:spPr bwMode="auto">
          <a:xfrm>
            <a:off x="2987675" y="873125"/>
            <a:ext cx="3744913" cy="363538"/>
          </a:xfrm>
          <a:prstGeom prst="rect">
            <a:avLst/>
          </a:prstGeom>
          <a:solidFill>
            <a:schemeClr val="accent2"/>
          </a:solidFill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lnSpc>
                <a:spcPct val="11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lang="zh-CN" altLang="en-US" sz="1600">
                <a:ea typeface="华文楷体" pitchFamily="2" charset="-122"/>
              </a:rPr>
              <a:t>试判断下列电路中哪些能正常放大</a:t>
            </a:r>
            <a:r>
              <a:rPr lang="en-US" altLang="zh-CN" sz="1600">
                <a:ea typeface="华文楷体" pitchFamily="2" charset="-122"/>
              </a:rPr>
              <a:t>?</a:t>
            </a:r>
            <a:endParaRPr lang="zh-CN" altLang="en-US" sz="1600">
              <a:solidFill>
                <a:srgbClr val="FF0000"/>
              </a:solidFill>
            </a:endParaRPr>
          </a:p>
        </p:txBody>
      </p:sp>
      <p:sp>
        <p:nvSpPr>
          <p:cNvPr id="21" name="Rectangle 15"/>
          <p:cNvSpPr>
            <a:spLocks noChangeArrowheads="1"/>
          </p:cNvSpPr>
          <p:nvPr/>
        </p:nvSpPr>
        <p:spPr bwMode="auto">
          <a:xfrm>
            <a:off x="4140200" y="1592263"/>
            <a:ext cx="468313" cy="471487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ctr">
              <a:lnSpc>
                <a:spcPct val="11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lang="en-US" altLang="zh-CN" sz="2400">
                <a:solidFill>
                  <a:srgbClr val="FF3300"/>
                </a:solidFill>
                <a:sym typeface="Webdings" pitchFamily="18" charset="2"/>
              </a:rPr>
              <a:t></a:t>
            </a:r>
            <a:endParaRPr lang="en-US" altLang="zh-CN" sz="2400">
              <a:solidFill>
                <a:srgbClr val="FF3300"/>
              </a:solidFill>
            </a:endParaRPr>
          </a:p>
        </p:txBody>
      </p:sp>
      <p:sp>
        <p:nvSpPr>
          <p:cNvPr id="22" name="Rectangle 15"/>
          <p:cNvSpPr>
            <a:spLocks noChangeArrowheads="1"/>
          </p:cNvSpPr>
          <p:nvPr/>
        </p:nvSpPr>
        <p:spPr bwMode="auto">
          <a:xfrm>
            <a:off x="7885113" y="1557338"/>
            <a:ext cx="539750" cy="461962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ctr"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lang="en-US" altLang="zh-CN" sz="2400">
                <a:solidFill>
                  <a:srgbClr val="FF3300"/>
                </a:solidFill>
                <a:sym typeface="Wingdings" pitchFamily="2" charset="2"/>
              </a:rPr>
              <a:t></a:t>
            </a:r>
            <a:endParaRPr lang="en-US" altLang="zh-CN" sz="2400">
              <a:solidFill>
                <a:srgbClr val="FF3300"/>
              </a:solidFill>
            </a:endParaRPr>
          </a:p>
        </p:txBody>
      </p:sp>
      <p:sp>
        <p:nvSpPr>
          <p:cNvPr id="23" name="Rectangle 15"/>
          <p:cNvSpPr>
            <a:spLocks noChangeArrowheads="1"/>
          </p:cNvSpPr>
          <p:nvPr/>
        </p:nvSpPr>
        <p:spPr bwMode="auto">
          <a:xfrm>
            <a:off x="5903913" y="1484313"/>
            <a:ext cx="468312" cy="471487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ctr">
              <a:lnSpc>
                <a:spcPct val="11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lang="en-US" altLang="zh-CN" sz="2400">
                <a:solidFill>
                  <a:srgbClr val="FF3300"/>
                </a:solidFill>
                <a:sym typeface="Webdings" pitchFamily="18" charset="2"/>
              </a:rPr>
              <a:t></a:t>
            </a:r>
            <a:endParaRPr lang="en-US" altLang="zh-CN" sz="2400">
              <a:solidFill>
                <a:srgbClr val="FF3300"/>
              </a:solidFill>
            </a:endParaRPr>
          </a:p>
        </p:txBody>
      </p:sp>
      <p:sp>
        <p:nvSpPr>
          <p:cNvPr id="24" name="Rectangle 15"/>
          <p:cNvSpPr>
            <a:spLocks noChangeArrowheads="1"/>
          </p:cNvSpPr>
          <p:nvPr/>
        </p:nvSpPr>
        <p:spPr bwMode="auto">
          <a:xfrm>
            <a:off x="3851275" y="2636838"/>
            <a:ext cx="541338" cy="461962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ctr"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lang="en-US" altLang="zh-CN" sz="2400">
                <a:solidFill>
                  <a:srgbClr val="FF3300"/>
                </a:solidFill>
                <a:sym typeface="Wingdings" pitchFamily="2" charset="2"/>
              </a:rPr>
              <a:t></a:t>
            </a:r>
            <a:endParaRPr lang="en-US" altLang="zh-CN" sz="2400">
              <a:solidFill>
                <a:srgbClr val="FF3300"/>
              </a:solidFill>
            </a:endParaRPr>
          </a:p>
        </p:txBody>
      </p:sp>
      <p:sp>
        <p:nvSpPr>
          <p:cNvPr id="25" name="Rectangle 15"/>
          <p:cNvSpPr>
            <a:spLocks noChangeArrowheads="1"/>
          </p:cNvSpPr>
          <p:nvPr/>
        </p:nvSpPr>
        <p:spPr bwMode="auto">
          <a:xfrm>
            <a:off x="5975350" y="2959100"/>
            <a:ext cx="468313" cy="4699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ctr">
              <a:lnSpc>
                <a:spcPct val="11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lang="en-US" altLang="zh-CN" sz="2400">
                <a:solidFill>
                  <a:srgbClr val="FF3300"/>
                </a:solidFill>
                <a:sym typeface="Webdings" pitchFamily="18" charset="2"/>
              </a:rPr>
              <a:t></a:t>
            </a:r>
            <a:endParaRPr lang="en-US" altLang="zh-CN" sz="2400">
              <a:solidFill>
                <a:srgbClr val="FF3300"/>
              </a:solidFill>
            </a:endParaRPr>
          </a:p>
        </p:txBody>
      </p:sp>
      <p:sp>
        <p:nvSpPr>
          <p:cNvPr id="26" name="Rectangle 15"/>
          <p:cNvSpPr>
            <a:spLocks noChangeArrowheads="1"/>
          </p:cNvSpPr>
          <p:nvPr/>
        </p:nvSpPr>
        <p:spPr bwMode="auto">
          <a:xfrm>
            <a:off x="8064500" y="2600325"/>
            <a:ext cx="468313" cy="471488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ctr">
              <a:lnSpc>
                <a:spcPct val="11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lang="en-US" altLang="zh-CN" sz="2400">
                <a:solidFill>
                  <a:srgbClr val="FF3300"/>
                </a:solidFill>
                <a:sym typeface="Webdings" pitchFamily="18" charset="2"/>
              </a:rPr>
              <a:t></a:t>
            </a:r>
            <a:endParaRPr lang="en-US" altLang="zh-CN" sz="2400">
              <a:solidFill>
                <a:srgbClr val="FF3300"/>
              </a:solidFill>
            </a:endParaRPr>
          </a:p>
        </p:txBody>
      </p:sp>
      <p:sp>
        <p:nvSpPr>
          <p:cNvPr id="27" name="Rectangle 15"/>
          <p:cNvSpPr>
            <a:spLocks noChangeArrowheads="1"/>
          </p:cNvSpPr>
          <p:nvPr/>
        </p:nvSpPr>
        <p:spPr bwMode="auto">
          <a:xfrm>
            <a:off x="5076825" y="3860800"/>
            <a:ext cx="539750" cy="461963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ctr"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lang="en-US" altLang="zh-CN" sz="2400">
                <a:solidFill>
                  <a:srgbClr val="FF3300"/>
                </a:solidFill>
                <a:sym typeface="Wingdings" pitchFamily="2" charset="2"/>
              </a:rPr>
              <a:t></a:t>
            </a:r>
            <a:endParaRPr lang="en-US" altLang="zh-CN" sz="2400">
              <a:solidFill>
                <a:srgbClr val="FF3300"/>
              </a:solidFill>
            </a:endParaRPr>
          </a:p>
        </p:txBody>
      </p:sp>
      <p:sp>
        <p:nvSpPr>
          <p:cNvPr id="28" name="Rectangle 15"/>
          <p:cNvSpPr>
            <a:spLocks noChangeArrowheads="1"/>
          </p:cNvSpPr>
          <p:nvPr/>
        </p:nvSpPr>
        <p:spPr bwMode="auto">
          <a:xfrm>
            <a:off x="7632700" y="3825875"/>
            <a:ext cx="539750" cy="46037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ctr"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lang="en-US" altLang="zh-CN" sz="2400">
                <a:solidFill>
                  <a:srgbClr val="FF3300"/>
                </a:solidFill>
                <a:sym typeface="Wingdings" pitchFamily="2" charset="2"/>
              </a:rPr>
              <a:t></a:t>
            </a:r>
            <a:endParaRPr lang="en-US" altLang="zh-CN" sz="2400">
              <a:solidFill>
                <a:srgbClr val="FF3300"/>
              </a:solidFill>
            </a:endParaRPr>
          </a:p>
        </p:txBody>
      </p:sp>
      <p:sp>
        <p:nvSpPr>
          <p:cNvPr id="29" name="Rectangle 14"/>
          <p:cNvSpPr>
            <a:spLocks noChangeArrowheads="1"/>
          </p:cNvSpPr>
          <p:nvPr/>
        </p:nvSpPr>
        <p:spPr bwMode="auto">
          <a:xfrm>
            <a:off x="4032250" y="1881188"/>
            <a:ext cx="1008063" cy="584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ctr"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lang="zh-CN" altLang="en-US" sz="1600">
                <a:ea typeface="华文楷体" pitchFamily="2" charset="-122"/>
              </a:rPr>
              <a:t>开环</a:t>
            </a:r>
            <a:endParaRPr lang="en-US" altLang="zh-CN" sz="1600">
              <a:ea typeface="华文楷体" pitchFamily="2" charset="-122"/>
            </a:endParaRPr>
          </a:p>
          <a:p>
            <a:pPr algn="ctr"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lang="en-US" altLang="zh-CN" sz="1600">
                <a:ea typeface="华文楷体" pitchFamily="2" charset="-122"/>
              </a:rPr>
              <a:t>(</a:t>
            </a:r>
            <a:r>
              <a:rPr lang="zh-CN" altLang="en-US" sz="1600">
                <a:ea typeface="华文楷体" pitchFamily="2" charset="-122"/>
              </a:rPr>
              <a:t>无反馈</a:t>
            </a:r>
            <a:r>
              <a:rPr lang="en-US" altLang="zh-CN" sz="1600">
                <a:ea typeface="华文楷体" pitchFamily="2" charset="-122"/>
              </a:rPr>
              <a:t>)</a:t>
            </a:r>
            <a:endParaRPr lang="zh-CN" altLang="en-US" sz="1600">
              <a:solidFill>
                <a:srgbClr val="FF0000"/>
              </a:solidFill>
            </a:endParaRPr>
          </a:p>
        </p:txBody>
      </p:sp>
      <p:sp>
        <p:nvSpPr>
          <p:cNvPr id="30" name="Rectangle 14"/>
          <p:cNvSpPr>
            <a:spLocks noChangeArrowheads="1"/>
          </p:cNvSpPr>
          <p:nvPr/>
        </p:nvSpPr>
        <p:spPr bwMode="auto">
          <a:xfrm>
            <a:off x="5832475" y="2168525"/>
            <a:ext cx="900113" cy="33972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ctr"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lang="zh-CN" altLang="en-US" sz="1600">
                <a:ea typeface="华文楷体" pitchFamily="2" charset="-122"/>
              </a:rPr>
              <a:t>正反馈</a:t>
            </a:r>
            <a:endParaRPr lang="zh-CN" altLang="en-US" sz="1600">
              <a:solidFill>
                <a:srgbClr val="FF0000"/>
              </a:solidFill>
            </a:endParaRPr>
          </a:p>
        </p:txBody>
      </p:sp>
      <p:sp>
        <p:nvSpPr>
          <p:cNvPr id="31" name="Rectangle 14"/>
          <p:cNvSpPr>
            <a:spLocks noChangeArrowheads="1"/>
          </p:cNvSpPr>
          <p:nvPr/>
        </p:nvSpPr>
        <p:spPr bwMode="auto">
          <a:xfrm>
            <a:off x="7524750" y="2060575"/>
            <a:ext cx="900113" cy="338138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ctr"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lang="zh-CN" altLang="en-US" sz="1600">
                <a:ea typeface="华文楷体" pitchFamily="2" charset="-122"/>
              </a:rPr>
              <a:t>负反馈</a:t>
            </a:r>
            <a:endParaRPr lang="zh-CN" altLang="en-US" sz="1600">
              <a:solidFill>
                <a:srgbClr val="FF0000"/>
              </a:solidFill>
            </a:endParaRPr>
          </a:p>
        </p:txBody>
      </p:sp>
      <p:sp>
        <p:nvSpPr>
          <p:cNvPr id="32" name="Rectangle 14"/>
          <p:cNvSpPr>
            <a:spLocks noChangeArrowheads="1"/>
          </p:cNvSpPr>
          <p:nvPr/>
        </p:nvSpPr>
        <p:spPr bwMode="auto">
          <a:xfrm>
            <a:off x="3924300" y="3357563"/>
            <a:ext cx="900113" cy="338137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ctr"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lang="zh-CN" altLang="en-US" sz="1600">
                <a:ea typeface="华文楷体" pitchFamily="2" charset="-122"/>
              </a:rPr>
              <a:t>负反馈</a:t>
            </a:r>
            <a:endParaRPr lang="zh-CN" altLang="en-US" sz="1600">
              <a:solidFill>
                <a:srgbClr val="FF0000"/>
              </a:solidFill>
            </a:endParaRPr>
          </a:p>
        </p:txBody>
      </p:sp>
      <p:sp>
        <p:nvSpPr>
          <p:cNvPr id="33" name="Rectangle 14"/>
          <p:cNvSpPr>
            <a:spLocks noChangeArrowheads="1"/>
          </p:cNvSpPr>
          <p:nvPr/>
        </p:nvSpPr>
        <p:spPr bwMode="auto">
          <a:xfrm>
            <a:off x="6084888" y="3141663"/>
            <a:ext cx="1008062" cy="584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ctr"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lang="zh-CN" altLang="en-US" sz="1600">
                <a:ea typeface="华文楷体" pitchFamily="2" charset="-122"/>
              </a:rPr>
              <a:t>开环</a:t>
            </a:r>
            <a:endParaRPr lang="en-US" altLang="zh-CN" sz="1600">
              <a:ea typeface="华文楷体" pitchFamily="2" charset="-122"/>
            </a:endParaRPr>
          </a:p>
          <a:p>
            <a:pPr algn="ctr"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lang="en-US" altLang="zh-CN" sz="1600">
                <a:ea typeface="华文楷体" pitchFamily="2" charset="-122"/>
              </a:rPr>
              <a:t>(</a:t>
            </a:r>
            <a:r>
              <a:rPr lang="zh-CN" altLang="en-US" sz="1600">
                <a:ea typeface="华文楷体" pitchFamily="2" charset="-122"/>
              </a:rPr>
              <a:t>无反馈</a:t>
            </a:r>
            <a:r>
              <a:rPr lang="en-US" altLang="zh-CN" sz="1600">
                <a:ea typeface="华文楷体" pitchFamily="2" charset="-122"/>
              </a:rPr>
              <a:t>)</a:t>
            </a:r>
            <a:endParaRPr lang="zh-CN" altLang="en-US" sz="1600">
              <a:solidFill>
                <a:srgbClr val="FF0000"/>
              </a:solidFill>
            </a:endParaRPr>
          </a:p>
        </p:txBody>
      </p:sp>
      <p:sp>
        <p:nvSpPr>
          <p:cNvPr id="34" name="Rectangle 14"/>
          <p:cNvSpPr>
            <a:spLocks noChangeArrowheads="1"/>
          </p:cNvSpPr>
          <p:nvPr/>
        </p:nvSpPr>
        <p:spPr bwMode="auto">
          <a:xfrm>
            <a:off x="7740650" y="3249613"/>
            <a:ext cx="900113" cy="338137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ctr"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lang="zh-CN" altLang="en-US" sz="1600">
                <a:ea typeface="华文楷体" pitchFamily="2" charset="-122"/>
              </a:rPr>
              <a:t>正反馈</a:t>
            </a:r>
            <a:endParaRPr lang="zh-CN" altLang="en-US" sz="1600">
              <a:solidFill>
                <a:srgbClr val="FF0000"/>
              </a:solidFill>
            </a:endParaRPr>
          </a:p>
        </p:txBody>
      </p:sp>
      <p:sp>
        <p:nvSpPr>
          <p:cNvPr id="35" name="Rectangle 14"/>
          <p:cNvSpPr>
            <a:spLocks noChangeArrowheads="1"/>
          </p:cNvSpPr>
          <p:nvPr/>
        </p:nvSpPr>
        <p:spPr bwMode="auto">
          <a:xfrm>
            <a:off x="4967288" y="4365625"/>
            <a:ext cx="900112" cy="338138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ctr"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lang="zh-CN" altLang="en-US" sz="1600">
                <a:ea typeface="华文楷体" pitchFamily="2" charset="-122"/>
              </a:rPr>
              <a:t>负反馈</a:t>
            </a:r>
            <a:endParaRPr lang="zh-CN" altLang="en-US" sz="1600">
              <a:solidFill>
                <a:srgbClr val="FF0000"/>
              </a:solidFill>
            </a:endParaRPr>
          </a:p>
        </p:txBody>
      </p:sp>
      <p:sp>
        <p:nvSpPr>
          <p:cNvPr id="36" name="Rectangle 14"/>
          <p:cNvSpPr>
            <a:spLocks noChangeArrowheads="1"/>
          </p:cNvSpPr>
          <p:nvPr/>
        </p:nvSpPr>
        <p:spPr bwMode="auto">
          <a:xfrm>
            <a:off x="7704138" y="4400550"/>
            <a:ext cx="900112" cy="33972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ctr"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lang="zh-CN" altLang="en-US" sz="1600">
                <a:ea typeface="华文楷体" pitchFamily="2" charset="-122"/>
              </a:rPr>
              <a:t>负反馈</a:t>
            </a:r>
            <a:endParaRPr lang="zh-CN" altLang="en-US" sz="1600">
              <a:solidFill>
                <a:srgbClr val="FF0000"/>
              </a:solidFill>
            </a:endParaRPr>
          </a:p>
        </p:txBody>
      </p:sp>
      <p:sp>
        <p:nvSpPr>
          <p:cNvPr id="37" name="Rectangle 14"/>
          <p:cNvSpPr>
            <a:spLocks noChangeArrowheads="1"/>
          </p:cNvSpPr>
          <p:nvPr/>
        </p:nvSpPr>
        <p:spPr bwMode="auto">
          <a:xfrm>
            <a:off x="0" y="2636838"/>
            <a:ext cx="3276600" cy="338137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lang="zh-CN" altLang="en-US" sz="1600">
                <a:ea typeface="华文楷体" pitchFamily="2" charset="-122"/>
              </a:rPr>
              <a:t>开环</a:t>
            </a:r>
            <a:r>
              <a:rPr lang="en-US" altLang="zh-CN" sz="1600">
                <a:ea typeface="华文楷体" pitchFamily="2" charset="-122"/>
              </a:rPr>
              <a:t>(</a:t>
            </a:r>
            <a:r>
              <a:rPr lang="zh-CN" altLang="en-US" sz="1600">
                <a:ea typeface="华文楷体" pitchFamily="2" charset="-122"/>
              </a:rPr>
              <a:t>无反馈</a:t>
            </a:r>
            <a:r>
              <a:rPr lang="en-US" altLang="zh-CN" sz="1600">
                <a:ea typeface="华文楷体" pitchFamily="2" charset="-122"/>
              </a:rPr>
              <a:t>)  </a:t>
            </a:r>
            <a:r>
              <a:rPr lang="zh-CN" altLang="en-US" sz="1600">
                <a:solidFill>
                  <a:srgbClr val="CC0000"/>
                </a:solidFill>
              </a:rPr>
              <a:t>单门限电压比较器</a:t>
            </a:r>
            <a:endParaRPr lang="zh-CN" altLang="en-US" sz="1600">
              <a:solidFill>
                <a:srgbClr val="FF0000"/>
              </a:solidFill>
            </a:endParaRPr>
          </a:p>
        </p:txBody>
      </p:sp>
      <p:sp>
        <p:nvSpPr>
          <p:cNvPr id="38" name="Rectangle 14"/>
          <p:cNvSpPr>
            <a:spLocks noChangeArrowheads="1"/>
          </p:cNvSpPr>
          <p:nvPr/>
        </p:nvSpPr>
        <p:spPr bwMode="auto">
          <a:xfrm>
            <a:off x="0" y="2889250"/>
            <a:ext cx="3132138" cy="338138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lang="zh-CN" altLang="en-US" sz="1600">
                <a:ea typeface="华文楷体" pitchFamily="2" charset="-122"/>
              </a:rPr>
              <a:t>只有正反馈     </a:t>
            </a:r>
            <a:r>
              <a:rPr lang="zh-CN" altLang="en-US" sz="1600">
                <a:solidFill>
                  <a:srgbClr val="CC0000"/>
                </a:solidFill>
              </a:rPr>
              <a:t>迟滞比较器</a:t>
            </a:r>
            <a:endParaRPr lang="zh-CN" altLang="en-US" sz="1600">
              <a:solidFill>
                <a:srgbClr val="FF0000"/>
              </a:solidFill>
            </a:endParaRPr>
          </a:p>
        </p:txBody>
      </p:sp>
      <p:sp>
        <p:nvSpPr>
          <p:cNvPr id="40" name="Rectangle 14"/>
          <p:cNvSpPr>
            <a:spLocks noChangeArrowheads="1"/>
          </p:cNvSpPr>
          <p:nvPr/>
        </p:nvSpPr>
        <p:spPr bwMode="auto">
          <a:xfrm>
            <a:off x="0" y="3176588"/>
            <a:ext cx="3203575" cy="33972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lang="zh-CN" altLang="en-US" sz="1600">
                <a:ea typeface="华文楷体" pitchFamily="2" charset="-122"/>
              </a:rPr>
              <a:t>只有负反馈    放大电路</a:t>
            </a:r>
            <a:endParaRPr lang="zh-CN" altLang="en-US" sz="1600">
              <a:solidFill>
                <a:srgbClr val="FF0000"/>
              </a:solidFill>
            </a:endParaRPr>
          </a:p>
        </p:txBody>
      </p:sp>
      <p:sp>
        <p:nvSpPr>
          <p:cNvPr id="41" name="Rectangle 14"/>
          <p:cNvSpPr>
            <a:spLocks noChangeArrowheads="1"/>
          </p:cNvSpPr>
          <p:nvPr/>
        </p:nvSpPr>
        <p:spPr bwMode="auto">
          <a:xfrm>
            <a:off x="0" y="3492500"/>
            <a:ext cx="3743325" cy="830263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lang="zh-CN" altLang="en-US" sz="1600">
                <a:ea typeface="华文楷体" pitchFamily="2" charset="-122"/>
              </a:rPr>
              <a:t>既有负反馈又有正反馈</a:t>
            </a:r>
            <a:r>
              <a:rPr lang="en-US" altLang="zh-CN" sz="1600">
                <a:ea typeface="华文楷体" pitchFamily="2" charset="-122"/>
              </a:rPr>
              <a:t>, </a:t>
            </a:r>
            <a:r>
              <a:rPr lang="zh-CN" altLang="en-US" sz="1600">
                <a:ea typeface="华文楷体" pitchFamily="2" charset="-122"/>
              </a:rPr>
              <a:t>则要看谁更强</a:t>
            </a:r>
            <a:endParaRPr lang="en-US" altLang="zh-CN" sz="1600">
              <a:ea typeface="华文楷体" pitchFamily="2" charset="-122"/>
            </a:endParaRPr>
          </a:p>
          <a:p>
            <a:pPr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lang="zh-CN" altLang="en-US" sz="1600">
                <a:solidFill>
                  <a:srgbClr val="FF0000"/>
                </a:solidFill>
                <a:ea typeface="华文楷体" pitchFamily="2" charset="-122"/>
              </a:rPr>
              <a:t>负反馈使电路稳定，但增益下降</a:t>
            </a:r>
            <a:endParaRPr lang="en-US" altLang="zh-CN" sz="1600">
              <a:solidFill>
                <a:srgbClr val="FF0000"/>
              </a:solidFill>
              <a:ea typeface="华文楷体" pitchFamily="2" charset="-122"/>
            </a:endParaRPr>
          </a:p>
          <a:p>
            <a:pPr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lang="zh-CN" altLang="en-US" sz="1600">
                <a:solidFill>
                  <a:srgbClr val="FF0000"/>
                </a:solidFill>
                <a:ea typeface="华文楷体" pitchFamily="2" charset="-122"/>
              </a:rPr>
              <a:t>正反馈使电路不稳定，但增益提升</a:t>
            </a:r>
            <a:endParaRPr lang="zh-CN" altLang="en-US" sz="1600">
              <a:solidFill>
                <a:srgbClr val="FF0000"/>
              </a:solidFill>
            </a:endParaRPr>
          </a:p>
        </p:txBody>
      </p:sp>
      <p:sp>
        <p:nvSpPr>
          <p:cNvPr id="43" name="Rectangle 15"/>
          <p:cNvSpPr>
            <a:spLocks noChangeArrowheads="1"/>
          </p:cNvSpPr>
          <p:nvPr/>
        </p:nvSpPr>
        <p:spPr bwMode="auto">
          <a:xfrm>
            <a:off x="7920038" y="5553075"/>
            <a:ext cx="468312" cy="471488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ctr">
              <a:lnSpc>
                <a:spcPct val="11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lang="en-US" altLang="zh-CN" sz="2400">
                <a:solidFill>
                  <a:srgbClr val="FF3300"/>
                </a:solidFill>
                <a:sym typeface="Webdings" pitchFamily="18" charset="2"/>
              </a:rPr>
              <a:t></a:t>
            </a:r>
            <a:endParaRPr lang="en-US" altLang="zh-CN" sz="2400">
              <a:solidFill>
                <a:srgbClr val="FF3300"/>
              </a:solidFill>
            </a:endParaRPr>
          </a:p>
        </p:txBody>
      </p:sp>
      <p:graphicFrame>
        <p:nvGraphicFramePr>
          <p:cNvPr id="6154" name="Object 2"/>
          <p:cNvGraphicFramePr>
            <a:graphicFrameLocks noChangeAspect="1"/>
          </p:cNvGraphicFramePr>
          <p:nvPr/>
        </p:nvGraphicFramePr>
        <p:xfrm>
          <a:off x="3635375" y="4868863"/>
          <a:ext cx="2052638" cy="1778000"/>
        </p:xfrm>
        <a:graphic>
          <a:graphicData uri="http://schemas.openxmlformats.org/presentationml/2006/ole">
            <p:oleObj spid="_x0000_s6154" name="图片" r:id="rId15" imgW="2066760" imgH="1790640" progId="Word.Picture.8">
              <p:embed/>
            </p:oleObj>
          </a:graphicData>
        </a:graphic>
      </p:graphicFrame>
      <p:sp>
        <p:nvSpPr>
          <p:cNvPr id="46" name="Rectangle 15"/>
          <p:cNvSpPr>
            <a:spLocks noChangeArrowheads="1"/>
          </p:cNvSpPr>
          <p:nvPr/>
        </p:nvSpPr>
        <p:spPr bwMode="auto">
          <a:xfrm>
            <a:off x="3600450" y="5451475"/>
            <a:ext cx="539750" cy="461963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ctr"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lang="en-US" altLang="zh-CN" sz="2400">
                <a:solidFill>
                  <a:srgbClr val="FF3300"/>
                </a:solidFill>
                <a:sym typeface="Wingdings" pitchFamily="2" charset="2"/>
              </a:rPr>
              <a:t>?</a:t>
            </a:r>
            <a:endParaRPr lang="en-US" altLang="zh-CN" sz="2400">
              <a:solidFill>
                <a:srgbClr val="FF3300"/>
              </a:solidFill>
            </a:endParaRPr>
          </a:p>
        </p:txBody>
      </p:sp>
      <p:sp>
        <p:nvSpPr>
          <p:cNvPr id="47" name="Rectangle 14"/>
          <p:cNvSpPr>
            <a:spLocks noChangeArrowheads="1"/>
          </p:cNvSpPr>
          <p:nvPr/>
        </p:nvSpPr>
        <p:spPr bwMode="auto">
          <a:xfrm>
            <a:off x="3563938" y="4905375"/>
            <a:ext cx="900112" cy="338138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ctr"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lang="zh-CN" altLang="en-US" sz="1600">
                <a:ea typeface="华文楷体" pitchFamily="2" charset="-122"/>
              </a:rPr>
              <a:t>负反馈</a:t>
            </a:r>
            <a:endParaRPr lang="zh-CN" altLang="en-US" sz="1600">
              <a:solidFill>
                <a:srgbClr val="FF0000"/>
              </a:solidFill>
            </a:endParaRPr>
          </a:p>
        </p:txBody>
      </p:sp>
      <p:sp>
        <p:nvSpPr>
          <p:cNvPr id="48" name="Rectangle 14"/>
          <p:cNvSpPr>
            <a:spLocks noChangeArrowheads="1"/>
          </p:cNvSpPr>
          <p:nvPr/>
        </p:nvSpPr>
        <p:spPr bwMode="auto">
          <a:xfrm>
            <a:off x="3563938" y="5842000"/>
            <a:ext cx="900112" cy="338138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ctr"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lang="zh-CN" altLang="en-US" sz="1600">
                <a:ea typeface="华文楷体" pitchFamily="2" charset="-122"/>
              </a:rPr>
              <a:t>正反馈</a:t>
            </a:r>
            <a:endParaRPr lang="zh-CN" altLang="en-US" sz="1600">
              <a:solidFill>
                <a:srgbClr val="FF0000"/>
              </a:solidFill>
            </a:endParaRPr>
          </a:p>
        </p:txBody>
      </p:sp>
      <p:sp>
        <p:nvSpPr>
          <p:cNvPr id="49" name="Rectangle 14"/>
          <p:cNvSpPr>
            <a:spLocks noChangeArrowheads="1"/>
          </p:cNvSpPr>
          <p:nvPr/>
        </p:nvSpPr>
        <p:spPr bwMode="auto">
          <a:xfrm>
            <a:off x="0" y="4578350"/>
            <a:ext cx="3995738" cy="338138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lang="zh-CN" altLang="en-US" sz="1600">
                <a:solidFill>
                  <a:srgbClr val="FF0000"/>
                </a:solidFill>
                <a:ea typeface="华文楷体" pitchFamily="2" charset="-122"/>
              </a:rPr>
              <a:t>负反馈</a:t>
            </a:r>
            <a:r>
              <a:rPr lang="en-US" altLang="zh-CN" sz="1600">
                <a:solidFill>
                  <a:srgbClr val="FF0000"/>
                </a:solidFill>
                <a:ea typeface="华文楷体" pitchFamily="2" charset="-122"/>
              </a:rPr>
              <a:t>: </a:t>
            </a:r>
            <a:r>
              <a:rPr lang="zh-CN" altLang="en-US" sz="1600">
                <a:ea typeface="华文楷体" pitchFamily="2" charset="-122"/>
              </a:rPr>
              <a:t>增益下降，比例关系有较大范围</a:t>
            </a:r>
            <a:endParaRPr lang="en-US" altLang="zh-CN" sz="1600">
              <a:ea typeface="华文楷体" pitchFamily="2" charset="-122"/>
            </a:endParaRPr>
          </a:p>
        </p:txBody>
      </p:sp>
      <p:sp>
        <p:nvSpPr>
          <p:cNvPr id="50" name="Rectangle 14"/>
          <p:cNvSpPr>
            <a:spLocks noChangeArrowheads="1"/>
          </p:cNvSpPr>
          <p:nvPr/>
        </p:nvSpPr>
        <p:spPr bwMode="auto">
          <a:xfrm>
            <a:off x="0" y="4902200"/>
            <a:ext cx="3600450" cy="830263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lang="zh-CN" altLang="en-US" sz="1600">
                <a:solidFill>
                  <a:srgbClr val="FF0000"/>
                </a:solidFill>
                <a:ea typeface="华文楷体" pitchFamily="2" charset="-122"/>
              </a:rPr>
              <a:t>运放开环或正反馈</a:t>
            </a:r>
            <a:r>
              <a:rPr lang="en-US" altLang="zh-CN" sz="1600">
                <a:solidFill>
                  <a:srgbClr val="FF0000"/>
                </a:solidFill>
                <a:ea typeface="华文楷体" pitchFamily="2" charset="-122"/>
              </a:rPr>
              <a:t>:  </a:t>
            </a:r>
            <a:r>
              <a:rPr lang="zh-CN" altLang="en-US" sz="1600">
                <a:ea typeface="华文楷体" pitchFamily="2" charset="-122"/>
              </a:rPr>
              <a:t>几乎无穷大增益</a:t>
            </a:r>
            <a:endParaRPr lang="en-US" altLang="zh-CN" sz="1600">
              <a:ea typeface="华文楷体" pitchFamily="2" charset="-122"/>
            </a:endParaRPr>
          </a:p>
          <a:p>
            <a:pPr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lang="zh-CN" altLang="en-US" sz="1600">
                <a:ea typeface="华文楷体" pitchFamily="2" charset="-122"/>
              </a:rPr>
              <a:t>将</a:t>
            </a:r>
            <a:r>
              <a:rPr lang="en-US" altLang="zh-CN" sz="1600">
                <a:ea typeface="华文楷体" pitchFamily="2" charset="-122"/>
              </a:rPr>
              <a:t>(</a:t>
            </a:r>
            <a:r>
              <a:rPr lang="en-US" altLang="zh-CN" sz="1600" i="1">
                <a:ea typeface="华文楷体" pitchFamily="2" charset="-122"/>
              </a:rPr>
              <a:t>v</a:t>
            </a:r>
            <a:r>
              <a:rPr lang="en-US" altLang="zh-CN" sz="1600" baseline="-25000">
                <a:ea typeface="华文楷体" pitchFamily="2" charset="-122"/>
              </a:rPr>
              <a:t>p </a:t>
            </a:r>
            <a:r>
              <a:rPr lang="en-US" altLang="zh-CN" sz="1600">
                <a:ea typeface="华文楷体" pitchFamily="2" charset="-122"/>
              </a:rPr>
              <a:t>- </a:t>
            </a:r>
            <a:r>
              <a:rPr lang="en-US" altLang="zh-CN" sz="1600" i="1">
                <a:ea typeface="华文楷体" pitchFamily="2" charset="-122"/>
              </a:rPr>
              <a:t>v</a:t>
            </a:r>
            <a:r>
              <a:rPr lang="en-US" altLang="zh-CN" sz="1600" baseline="-25000">
                <a:ea typeface="华文楷体" pitchFamily="2" charset="-122"/>
              </a:rPr>
              <a:t>n</a:t>
            </a:r>
            <a:r>
              <a:rPr lang="en-US" altLang="zh-CN" sz="1600">
                <a:ea typeface="华文楷体" pitchFamily="2" charset="-122"/>
              </a:rPr>
              <a:t>)</a:t>
            </a:r>
            <a:r>
              <a:rPr lang="zh-CN" altLang="en-US" sz="1600">
                <a:ea typeface="华文楷体" pitchFamily="2" charset="-122"/>
              </a:rPr>
              <a:t>放大到最大正值或负值，用于判断</a:t>
            </a:r>
            <a:r>
              <a:rPr lang="en-US" altLang="zh-CN" sz="1600" i="1">
                <a:ea typeface="华文楷体" pitchFamily="2" charset="-122"/>
              </a:rPr>
              <a:t>v</a:t>
            </a:r>
            <a:r>
              <a:rPr lang="en-US" altLang="zh-CN" sz="1600" baseline="-25000">
                <a:ea typeface="华文楷体" pitchFamily="2" charset="-122"/>
              </a:rPr>
              <a:t>p </a:t>
            </a:r>
            <a:r>
              <a:rPr lang="zh-CN" altLang="en-US" sz="1600">
                <a:ea typeface="华文楷体" pitchFamily="2" charset="-122"/>
              </a:rPr>
              <a:t>和</a:t>
            </a:r>
            <a:r>
              <a:rPr lang="en-US" altLang="zh-CN" sz="1600">
                <a:ea typeface="华文楷体" pitchFamily="2" charset="-122"/>
              </a:rPr>
              <a:t> </a:t>
            </a:r>
            <a:r>
              <a:rPr lang="en-US" altLang="zh-CN" sz="1600" i="1">
                <a:ea typeface="华文楷体" pitchFamily="2" charset="-122"/>
              </a:rPr>
              <a:t>v</a:t>
            </a:r>
            <a:r>
              <a:rPr lang="en-US" altLang="zh-CN" sz="1600" baseline="-25000">
                <a:ea typeface="华文楷体" pitchFamily="2" charset="-122"/>
              </a:rPr>
              <a:t>n </a:t>
            </a:r>
            <a:r>
              <a:rPr lang="zh-CN" altLang="en-US" sz="1600">
                <a:ea typeface="华文楷体" pitchFamily="2" charset="-122"/>
              </a:rPr>
              <a:t>的大小关系</a:t>
            </a:r>
            <a:endParaRPr lang="en-US" altLang="zh-CN" sz="1600">
              <a:ea typeface="华文楷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"/>
                            </p:stCondLst>
                            <p:childTnLst>
                              <p:par>
                                <p:cTn id="7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00"/>
                            </p:stCondLst>
                            <p:childTnLst>
                              <p:par>
                                <p:cTn id="7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500"/>
                            </p:stCondLst>
                            <p:childTnLst>
                              <p:par>
                                <p:cTn id="8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500"/>
                            </p:stCondLst>
                            <p:childTnLst>
                              <p:par>
                                <p:cTn id="9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500"/>
                            </p:stCondLst>
                            <p:childTnLst>
                              <p:par>
                                <p:cTn id="1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1000"/>
                            </p:stCondLst>
                            <p:childTnLst>
                              <p:par>
                                <p:cTn id="12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4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6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9" grpId="0"/>
      <p:bldP spid="10" grpId="0"/>
      <p:bldP spid="11" grpId="0"/>
      <p:bldP spid="20" grpId="0" animBg="1"/>
      <p:bldP spid="21" grpId="0" autoUpdateAnimBg="0"/>
      <p:bldP spid="22" grpId="0" autoUpdateAnimBg="0"/>
      <p:bldP spid="23" grpId="0" autoUpdateAnimBg="0"/>
      <p:bldP spid="24" grpId="0" autoUpdateAnimBg="0"/>
      <p:bldP spid="25" grpId="0" autoUpdateAnimBg="0"/>
      <p:bldP spid="26" grpId="0" autoUpdateAnimBg="0"/>
      <p:bldP spid="27" grpId="0" autoUpdateAnimBg="0"/>
      <p:bldP spid="28" grpId="0" autoUpdateAnimBg="0"/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37" grpId="0"/>
      <p:bldP spid="38" grpId="0"/>
      <p:bldP spid="40" grpId="0"/>
      <p:bldP spid="41" grpId="0"/>
      <p:bldP spid="43" grpId="0" autoUpdateAnimBg="0"/>
      <p:bldP spid="46" grpId="0" autoUpdateAnimBg="0"/>
      <p:bldP spid="47" grpId="0"/>
      <p:bldP spid="48" grpId="0"/>
      <p:bldP spid="49" grpId="0"/>
      <p:bldP spid="50" grpId="0"/>
    </p:bldLst>
  </p:timing>
</p:sld>
</file>

<file path=ppt/theme/theme1.xml><?xml version="1.0" encoding="utf-8"?>
<a:theme xmlns:a="http://schemas.openxmlformats.org/drawingml/2006/main" name="Blends">
  <a:themeElements>
    <a:clrScheme name="Blends 3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FFCF01"/>
      </a:accent2>
      <a:accent3>
        <a:srgbClr val="FFFFFF"/>
      </a:accent3>
      <a:accent4>
        <a:srgbClr val="000000"/>
      </a:accent4>
      <a:accent5>
        <a:srgbClr val="AAEFD1"/>
      </a:accent5>
      <a:accent6>
        <a:srgbClr val="E7BB01"/>
      </a:accent6>
      <a:hlink>
        <a:srgbClr val="FF0000"/>
      </a:hlink>
      <a:folHlink>
        <a:srgbClr val="3333CC"/>
      </a:folHlink>
    </a:clrScheme>
    <a:fontScheme name="Blends">
      <a:majorFont>
        <a:latin typeface="Times New Roman"/>
        <a:ea typeface="楷体_GB2312"/>
        <a:cs typeface=""/>
      </a:majorFont>
      <a:minorFont>
        <a:latin typeface="Times New Roman"/>
        <a:ea typeface="楷体_GB2312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20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楷体_GB2312" pitchFamily="49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20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楷体_GB2312" pitchFamily="49" charset="-122"/>
          </a:defRPr>
        </a:defPPr>
      </a:lstStyle>
    </a:lnDef>
  </a:objectDefaults>
  <a:extraClrSchemeLst>
    <a:extraClrScheme>
      <a:clrScheme name="Blends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2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3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4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Blends</Template>
  <TotalTime>11529</TotalTime>
  <Words>3579</Words>
  <Application>Microsoft Office PowerPoint</Application>
  <PresentationFormat>全屏显示(4:3)</PresentationFormat>
  <Paragraphs>508</Paragraphs>
  <Slides>35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6</vt:i4>
      </vt:variant>
      <vt:variant>
        <vt:lpstr>幻灯片标题</vt:lpstr>
      </vt:variant>
      <vt:variant>
        <vt:i4>35</vt:i4>
      </vt:variant>
    </vt:vector>
  </HeadingPairs>
  <TitlesOfParts>
    <vt:vector size="57" baseType="lpstr">
      <vt:lpstr>Times New Roman</vt:lpstr>
      <vt:lpstr>楷体_GB2312</vt:lpstr>
      <vt:lpstr>Arial</vt:lpstr>
      <vt:lpstr>Wingdings</vt:lpstr>
      <vt:lpstr>宋体</vt:lpstr>
      <vt:lpstr>Tahoma</vt:lpstr>
      <vt:lpstr>华文楷体</vt:lpstr>
      <vt:lpstr>Symbol</vt:lpstr>
      <vt:lpstr>华文宋体</vt:lpstr>
      <vt:lpstr>黑体</vt:lpstr>
      <vt:lpstr>Webdings</vt:lpstr>
      <vt:lpstr>Marlett</vt:lpstr>
      <vt:lpstr>Monotype Sorts</vt:lpstr>
      <vt:lpstr>Wingdings 2</vt:lpstr>
      <vt:lpstr>华文中宋</vt:lpstr>
      <vt:lpstr>Blends</vt:lpstr>
      <vt:lpstr>Microsoft 公式 3.0</vt:lpstr>
      <vt:lpstr>Microsoft Word 图片</vt:lpstr>
      <vt:lpstr>MathType 6.0 Equation</vt:lpstr>
      <vt:lpstr>Microsoft Equation 3.0</vt:lpstr>
      <vt:lpstr>Microsoft Word Picture</vt:lpstr>
      <vt:lpstr>Microsoft Photo Editor 3.0 照片</vt:lpstr>
      <vt:lpstr>直播9-ch10、信号产生-小结与习题课-2020/05/06</vt:lpstr>
      <vt:lpstr>10  信号处理与信号产生电路</vt:lpstr>
      <vt:lpstr>基本要求：掌握产生正弦波振荡的相位平衡条件、幅值平衡条件</vt:lpstr>
      <vt:lpstr>基本要求：掌握RC串并联桥式正弦波振荡电路的工作原理、起振条件、稳幅原理，以及振荡频率的计算</vt:lpstr>
      <vt:lpstr>幻灯片 5</vt:lpstr>
      <vt:lpstr>幻灯片 6</vt:lpstr>
      <vt:lpstr>幻灯片 7</vt:lpstr>
      <vt:lpstr>10  信号处理与信号产生电路</vt:lpstr>
      <vt:lpstr>基本要求：掌握单门限和迟滞电压比较器工作原理，会画电压传输特性</vt:lpstr>
      <vt:lpstr>幻灯片 10</vt:lpstr>
      <vt:lpstr>分析举例1</vt:lpstr>
      <vt:lpstr>幻灯片 12</vt:lpstr>
      <vt:lpstr>幻灯片 13</vt:lpstr>
      <vt:lpstr>10  信号处理与信号产生电路</vt:lpstr>
      <vt:lpstr>基本要求：正确理解方波产生电路和锯齿波产生电路的工作原理 (掌握)</vt:lpstr>
      <vt:lpstr>10.8.3  锯齿波产生电路</vt:lpstr>
      <vt:lpstr>幻灯片 17</vt:lpstr>
      <vt:lpstr>习题10.8.9</vt:lpstr>
      <vt:lpstr>幻灯片 19</vt:lpstr>
      <vt:lpstr>2. 锯齿波发生电路</vt:lpstr>
      <vt:lpstr>幻灯片 21</vt:lpstr>
      <vt:lpstr>直播9-ch10、信号产生-小结与习题课-2020/05/06</vt:lpstr>
      <vt:lpstr>直播9-ch10、信号产生-小结与习题课(补) -2020/05/08(周5上午12节)</vt:lpstr>
      <vt:lpstr>基本要求：掌握RC串并联桥式正弦波振荡电路的工作原理、起振条件、稳幅原理，以及振荡频率的计算</vt:lpstr>
      <vt:lpstr>幻灯片 25</vt:lpstr>
      <vt:lpstr>幻灯片 26</vt:lpstr>
      <vt:lpstr>幻灯片 27</vt:lpstr>
      <vt:lpstr>幻灯片 28</vt:lpstr>
      <vt:lpstr>幻灯片 29</vt:lpstr>
      <vt:lpstr>幻灯片 30</vt:lpstr>
      <vt:lpstr>基本要求：正确理解方波产生电路和锯齿波产生电路的工作原理 (掌握)</vt:lpstr>
      <vt:lpstr>幻灯片 32</vt:lpstr>
      <vt:lpstr>幻灯片 33</vt:lpstr>
      <vt:lpstr>幻灯片 34</vt:lpstr>
      <vt:lpstr>直播9-ch10、信号产生-小结与习题课(补) -2020/05/08(周5上午12节)</vt:lpstr>
    </vt:vector>
  </TitlesOfParts>
  <Company>home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ztp</dc:creator>
  <cp:lastModifiedBy>dell</cp:lastModifiedBy>
  <cp:revision>945</cp:revision>
  <dcterms:created xsi:type="dcterms:W3CDTF">2006-07-08T00:32:49Z</dcterms:created>
  <dcterms:modified xsi:type="dcterms:W3CDTF">2020-05-07T16:08:01Z</dcterms:modified>
</cp:coreProperties>
</file>